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7" r:id="rId3"/>
  </p:sldMasterIdLst>
  <p:notesMasterIdLst>
    <p:notesMasterId r:id="rId107"/>
  </p:notesMasterIdLst>
  <p:sldIdLst>
    <p:sldId id="256" r:id="rId4"/>
    <p:sldId id="391" r:id="rId5"/>
    <p:sldId id="392" r:id="rId6"/>
    <p:sldId id="393" r:id="rId7"/>
    <p:sldId id="394" r:id="rId8"/>
    <p:sldId id="395" r:id="rId9"/>
    <p:sldId id="396" r:id="rId10"/>
    <p:sldId id="397" r:id="rId11"/>
    <p:sldId id="398" r:id="rId12"/>
    <p:sldId id="399"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81" r:id="rId26"/>
    <p:sldId id="282" r:id="rId27"/>
    <p:sldId id="283" r:id="rId28"/>
    <p:sldId id="284" r:id="rId29"/>
    <p:sldId id="287" r:id="rId30"/>
    <p:sldId id="288" r:id="rId31"/>
    <p:sldId id="289" r:id="rId32"/>
    <p:sldId id="290" r:id="rId33"/>
    <p:sldId id="291" r:id="rId34"/>
    <p:sldId id="292" r:id="rId35"/>
    <p:sldId id="293" r:id="rId36"/>
    <p:sldId id="294" r:id="rId37"/>
    <p:sldId id="296" r:id="rId38"/>
    <p:sldId id="389" r:id="rId39"/>
    <p:sldId id="390" r:id="rId40"/>
    <p:sldId id="297" r:id="rId41"/>
    <p:sldId id="298" r:id="rId42"/>
    <p:sldId id="302" r:id="rId43"/>
    <p:sldId id="303" r:id="rId44"/>
    <p:sldId id="305" r:id="rId45"/>
    <p:sldId id="304" r:id="rId46"/>
    <p:sldId id="306" r:id="rId47"/>
    <p:sldId id="307" r:id="rId48"/>
    <p:sldId id="295"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40" r:id="rId81"/>
    <p:sldId id="342" r:id="rId82"/>
    <p:sldId id="405" r:id="rId83"/>
    <p:sldId id="343" r:id="rId84"/>
    <p:sldId id="401" r:id="rId85"/>
    <p:sldId id="402" r:id="rId86"/>
    <p:sldId id="403" r:id="rId87"/>
    <p:sldId id="404" r:id="rId88"/>
    <p:sldId id="366" r:id="rId89"/>
    <p:sldId id="371" r:id="rId90"/>
    <p:sldId id="354" r:id="rId91"/>
    <p:sldId id="372" r:id="rId92"/>
    <p:sldId id="373" r:id="rId93"/>
    <p:sldId id="374" r:id="rId94"/>
    <p:sldId id="375" r:id="rId95"/>
    <p:sldId id="376" r:id="rId96"/>
    <p:sldId id="377" r:id="rId97"/>
    <p:sldId id="378" r:id="rId98"/>
    <p:sldId id="379" r:id="rId99"/>
    <p:sldId id="364" r:id="rId100"/>
    <p:sldId id="380" r:id="rId101"/>
    <p:sldId id="381" r:id="rId102"/>
    <p:sldId id="382" r:id="rId103"/>
    <p:sldId id="387" r:id="rId104"/>
    <p:sldId id="388" r:id="rId105"/>
    <p:sldId id="386" r:id="rId10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notesMaster" Target="notesMasters/notesMaster1.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viewProps" Target="view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25342D-9B5F-4C5D-AF77-0991F354E713}" type="doc">
      <dgm:prSet loTypeId="urn:microsoft.com/office/officeart/2005/8/layout/chevron1" loCatId="process" qsTypeId="urn:microsoft.com/office/officeart/2005/8/quickstyle/3d1" qsCatId="3D" csTypeId="urn:microsoft.com/office/officeart/2005/8/colors/accent1_2" csCatId="accent1" phldr="1"/>
      <dgm:spPr/>
      <dgm:t>
        <a:bodyPr/>
        <a:lstStyle/>
        <a:p>
          <a:endParaRPr lang="zh-CN" altLang="en-US"/>
        </a:p>
      </dgm:t>
    </dgm:pt>
    <dgm:pt modelId="{F84C9404-0663-47D5-A591-B9F91B2A99B9}">
      <dgm:prSet/>
      <dgm:spPr/>
      <dgm:t>
        <a:bodyPr/>
        <a:lstStyle/>
        <a:p>
          <a:pPr rtl="0"/>
          <a:r>
            <a:rPr lang="zh-CN" dirty="0" smtClean="0">
              <a:latin typeface="黑体" pitchFamily="2" charset="-122"/>
              <a:ea typeface="黑体" pitchFamily="2" charset="-122"/>
            </a:rPr>
            <a:t>权威的参考</a:t>
          </a:r>
          <a:r>
            <a:rPr lang="zh-CN" altLang="en-US" dirty="0" smtClean="0">
              <a:latin typeface="黑体" pitchFamily="2" charset="-122"/>
              <a:ea typeface="黑体" pitchFamily="2" charset="-122"/>
            </a:rPr>
            <a:t>数据</a:t>
          </a:r>
          <a:endParaRPr lang="en-US" dirty="0">
            <a:latin typeface="黑体" pitchFamily="2" charset="-122"/>
            <a:ea typeface="黑体" pitchFamily="2" charset="-122"/>
          </a:endParaRPr>
        </a:p>
      </dgm:t>
    </dgm:pt>
    <dgm:pt modelId="{7018E0D9-4E2F-4347-91F4-59E0EE70C73A}" type="parTrans" cxnId="{B0C84F15-A8FB-4183-BA1A-4F8B49DB1FCE}">
      <dgm:prSet/>
      <dgm:spPr/>
      <dgm:t>
        <a:bodyPr/>
        <a:lstStyle/>
        <a:p>
          <a:endParaRPr lang="zh-CN" altLang="en-US"/>
        </a:p>
      </dgm:t>
    </dgm:pt>
    <dgm:pt modelId="{E64DAD4D-3DE8-46FE-ABA9-85334962C08E}" type="sibTrans" cxnId="{B0C84F15-A8FB-4183-BA1A-4F8B49DB1FCE}">
      <dgm:prSet/>
      <dgm:spPr/>
      <dgm:t>
        <a:bodyPr/>
        <a:lstStyle/>
        <a:p>
          <a:endParaRPr lang="zh-CN" altLang="en-US"/>
        </a:p>
      </dgm:t>
    </dgm:pt>
    <dgm:pt modelId="{6A832ACE-30BB-4375-8726-3C5B43749B89}">
      <dgm:prSet/>
      <dgm:spPr/>
      <dgm:t>
        <a:bodyPr/>
        <a:lstStyle/>
        <a:p>
          <a:pPr rtl="0"/>
          <a:r>
            <a:rPr lang="zh-CN" dirty="0" smtClean="0">
              <a:latin typeface="黑体" pitchFamily="2" charset="-122"/>
              <a:ea typeface="黑体" pitchFamily="2" charset="-122"/>
            </a:rPr>
            <a:t>科学的检索方式</a:t>
          </a:r>
          <a:endParaRPr lang="en-US" dirty="0">
            <a:latin typeface="黑体" pitchFamily="2" charset="-122"/>
            <a:ea typeface="黑体" pitchFamily="2" charset="-122"/>
          </a:endParaRPr>
        </a:p>
      </dgm:t>
    </dgm:pt>
    <dgm:pt modelId="{A76970A7-6C35-465A-B7DA-A3BEFD7CEA01}" type="parTrans" cxnId="{4876471F-B416-4884-A329-45599561A5D2}">
      <dgm:prSet/>
      <dgm:spPr/>
      <dgm:t>
        <a:bodyPr/>
        <a:lstStyle/>
        <a:p>
          <a:endParaRPr lang="zh-CN" altLang="en-US"/>
        </a:p>
      </dgm:t>
    </dgm:pt>
    <dgm:pt modelId="{FCAFD126-C339-46A6-9677-B59048FB5C84}" type="sibTrans" cxnId="{4876471F-B416-4884-A329-45599561A5D2}">
      <dgm:prSet/>
      <dgm:spPr/>
      <dgm:t>
        <a:bodyPr/>
        <a:lstStyle/>
        <a:p>
          <a:endParaRPr lang="zh-CN" altLang="en-US"/>
        </a:p>
      </dgm:t>
    </dgm:pt>
    <dgm:pt modelId="{6EAE4145-FB86-453E-A5BF-B731296E3F3A}">
      <dgm:prSet/>
      <dgm:spPr/>
      <dgm:t>
        <a:bodyPr/>
        <a:lstStyle/>
        <a:p>
          <a:pPr rtl="0"/>
          <a:r>
            <a:rPr lang="zh-CN" dirty="0" smtClean="0">
              <a:latin typeface="黑体" pitchFamily="2" charset="-122"/>
              <a:ea typeface="黑体" pitchFamily="2" charset="-122"/>
            </a:rPr>
            <a:t>快速全面的分析</a:t>
          </a:r>
          <a:endParaRPr lang="zh-CN" dirty="0">
            <a:latin typeface="黑体" pitchFamily="2" charset="-122"/>
            <a:ea typeface="黑体" pitchFamily="2" charset="-122"/>
          </a:endParaRPr>
        </a:p>
      </dgm:t>
    </dgm:pt>
    <dgm:pt modelId="{B76B6CFE-8F51-40FD-AE23-3B96B53D9962}" type="parTrans" cxnId="{CBE7A1B7-3F76-4FA0-8994-7AFE4BBDAA7A}">
      <dgm:prSet/>
      <dgm:spPr/>
      <dgm:t>
        <a:bodyPr/>
        <a:lstStyle/>
        <a:p>
          <a:endParaRPr lang="zh-CN" altLang="en-US"/>
        </a:p>
      </dgm:t>
    </dgm:pt>
    <dgm:pt modelId="{AFE5444B-5968-4F71-890F-64ED7174EE30}" type="sibTrans" cxnId="{CBE7A1B7-3F76-4FA0-8994-7AFE4BBDAA7A}">
      <dgm:prSet/>
      <dgm:spPr/>
      <dgm:t>
        <a:bodyPr/>
        <a:lstStyle/>
        <a:p>
          <a:endParaRPr lang="zh-CN" altLang="en-US"/>
        </a:p>
      </dgm:t>
    </dgm:pt>
    <dgm:pt modelId="{B789901B-1A80-4277-ABBA-DE79D5F581E8}" type="pres">
      <dgm:prSet presAssocID="{7C25342D-9B5F-4C5D-AF77-0991F354E713}" presName="Name0" presStyleCnt="0">
        <dgm:presLayoutVars>
          <dgm:dir/>
          <dgm:animLvl val="lvl"/>
          <dgm:resizeHandles val="exact"/>
        </dgm:presLayoutVars>
      </dgm:prSet>
      <dgm:spPr/>
      <dgm:t>
        <a:bodyPr/>
        <a:lstStyle/>
        <a:p>
          <a:endParaRPr lang="zh-CN" altLang="en-US"/>
        </a:p>
      </dgm:t>
    </dgm:pt>
    <dgm:pt modelId="{C2E33AAD-D272-4FFC-825B-1114E612BF61}" type="pres">
      <dgm:prSet presAssocID="{F84C9404-0663-47D5-A591-B9F91B2A99B9}" presName="parTxOnly" presStyleLbl="node1" presStyleIdx="0" presStyleCnt="3" custLinFactNeighborX="27025" custLinFactNeighborY="3378">
        <dgm:presLayoutVars>
          <dgm:chMax val="0"/>
          <dgm:chPref val="0"/>
          <dgm:bulletEnabled val="1"/>
        </dgm:presLayoutVars>
      </dgm:prSet>
      <dgm:spPr/>
      <dgm:t>
        <a:bodyPr/>
        <a:lstStyle/>
        <a:p>
          <a:endParaRPr lang="zh-CN" altLang="en-US"/>
        </a:p>
      </dgm:t>
    </dgm:pt>
    <dgm:pt modelId="{B5720C2C-D7CB-4478-BFF9-09FB26862356}" type="pres">
      <dgm:prSet presAssocID="{E64DAD4D-3DE8-46FE-ABA9-85334962C08E}" presName="parTxOnlySpace" presStyleCnt="0"/>
      <dgm:spPr/>
    </dgm:pt>
    <dgm:pt modelId="{795A38BA-0E5F-4943-9301-53618B3A5087}" type="pres">
      <dgm:prSet presAssocID="{6A832ACE-30BB-4375-8726-3C5B43749B89}" presName="parTxOnly" presStyleLbl="node1" presStyleIdx="1" presStyleCnt="3">
        <dgm:presLayoutVars>
          <dgm:chMax val="0"/>
          <dgm:chPref val="0"/>
          <dgm:bulletEnabled val="1"/>
        </dgm:presLayoutVars>
      </dgm:prSet>
      <dgm:spPr/>
      <dgm:t>
        <a:bodyPr/>
        <a:lstStyle/>
        <a:p>
          <a:endParaRPr lang="zh-CN" altLang="en-US"/>
        </a:p>
      </dgm:t>
    </dgm:pt>
    <dgm:pt modelId="{AE41FF15-0D03-45B2-9DE8-91A82CFE6978}" type="pres">
      <dgm:prSet presAssocID="{FCAFD126-C339-46A6-9677-B59048FB5C84}" presName="parTxOnlySpace" presStyleCnt="0"/>
      <dgm:spPr/>
    </dgm:pt>
    <dgm:pt modelId="{A9C2B4B5-16D4-4530-9289-812096D40E8C}" type="pres">
      <dgm:prSet presAssocID="{6EAE4145-FB86-453E-A5BF-B731296E3F3A}" presName="parTxOnly" presStyleLbl="node1" presStyleIdx="2" presStyleCnt="3" custLinFactNeighborY="1858">
        <dgm:presLayoutVars>
          <dgm:chMax val="0"/>
          <dgm:chPref val="0"/>
          <dgm:bulletEnabled val="1"/>
        </dgm:presLayoutVars>
      </dgm:prSet>
      <dgm:spPr/>
      <dgm:t>
        <a:bodyPr/>
        <a:lstStyle/>
        <a:p>
          <a:endParaRPr lang="zh-CN" altLang="en-US"/>
        </a:p>
      </dgm:t>
    </dgm:pt>
  </dgm:ptLst>
  <dgm:cxnLst>
    <dgm:cxn modelId="{ABACCD22-8405-4571-8F8C-3785A70F84C9}" type="presOf" srcId="{6EAE4145-FB86-453E-A5BF-B731296E3F3A}" destId="{A9C2B4B5-16D4-4530-9289-812096D40E8C}" srcOrd="0" destOrd="0" presId="urn:microsoft.com/office/officeart/2005/8/layout/chevron1"/>
    <dgm:cxn modelId="{4876471F-B416-4884-A329-45599561A5D2}" srcId="{7C25342D-9B5F-4C5D-AF77-0991F354E713}" destId="{6A832ACE-30BB-4375-8726-3C5B43749B89}" srcOrd="1" destOrd="0" parTransId="{A76970A7-6C35-465A-B7DA-A3BEFD7CEA01}" sibTransId="{FCAFD126-C339-46A6-9677-B59048FB5C84}"/>
    <dgm:cxn modelId="{7A440991-4DA3-42C4-A8F0-5019BD6305F6}" type="presOf" srcId="{7C25342D-9B5F-4C5D-AF77-0991F354E713}" destId="{B789901B-1A80-4277-ABBA-DE79D5F581E8}" srcOrd="0" destOrd="0" presId="urn:microsoft.com/office/officeart/2005/8/layout/chevron1"/>
    <dgm:cxn modelId="{CBE7A1B7-3F76-4FA0-8994-7AFE4BBDAA7A}" srcId="{7C25342D-9B5F-4C5D-AF77-0991F354E713}" destId="{6EAE4145-FB86-453E-A5BF-B731296E3F3A}" srcOrd="2" destOrd="0" parTransId="{B76B6CFE-8F51-40FD-AE23-3B96B53D9962}" sibTransId="{AFE5444B-5968-4F71-890F-64ED7174EE30}"/>
    <dgm:cxn modelId="{95DA89C1-262F-428F-A12E-970637BD45B3}" type="presOf" srcId="{6A832ACE-30BB-4375-8726-3C5B43749B89}" destId="{795A38BA-0E5F-4943-9301-53618B3A5087}" srcOrd="0" destOrd="0" presId="urn:microsoft.com/office/officeart/2005/8/layout/chevron1"/>
    <dgm:cxn modelId="{B0C84F15-A8FB-4183-BA1A-4F8B49DB1FCE}" srcId="{7C25342D-9B5F-4C5D-AF77-0991F354E713}" destId="{F84C9404-0663-47D5-A591-B9F91B2A99B9}" srcOrd="0" destOrd="0" parTransId="{7018E0D9-4E2F-4347-91F4-59E0EE70C73A}" sibTransId="{E64DAD4D-3DE8-46FE-ABA9-85334962C08E}"/>
    <dgm:cxn modelId="{4679C478-A8D7-4853-9BAD-17A3331D34C7}" type="presOf" srcId="{F84C9404-0663-47D5-A591-B9F91B2A99B9}" destId="{C2E33AAD-D272-4FFC-825B-1114E612BF61}" srcOrd="0" destOrd="0" presId="urn:microsoft.com/office/officeart/2005/8/layout/chevron1"/>
    <dgm:cxn modelId="{BFA09A40-2117-4CE0-AE18-250AD0B437ED}" type="presParOf" srcId="{B789901B-1A80-4277-ABBA-DE79D5F581E8}" destId="{C2E33AAD-D272-4FFC-825B-1114E612BF61}" srcOrd="0" destOrd="0" presId="urn:microsoft.com/office/officeart/2005/8/layout/chevron1"/>
    <dgm:cxn modelId="{43E514FD-F73E-43B4-A726-D7ED90F8172B}" type="presParOf" srcId="{B789901B-1A80-4277-ABBA-DE79D5F581E8}" destId="{B5720C2C-D7CB-4478-BFF9-09FB26862356}" srcOrd="1" destOrd="0" presId="urn:microsoft.com/office/officeart/2005/8/layout/chevron1"/>
    <dgm:cxn modelId="{F390E3F6-D9B8-4D15-8C5D-DE57A9D933F3}" type="presParOf" srcId="{B789901B-1A80-4277-ABBA-DE79D5F581E8}" destId="{795A38BA-0E5F-4943-9301-53618B3A5087}" srcOrd="2" destOrd="0" presId="urn:microsoft.com/office/officeart/2005/8/layout/chevron1"/>
    <dgm:cxn modelId="{D6BE4AC8-E505-4210-B99C-2E8C9A5483BD}" type="presParOf" srcId="{B789901B-1A80-4277-ABBA-DE79D5F581E8}" destId="{AE41FF15-0D03-45B2-9DE8-91A82CFE6978}" srcOrd="3" destOrd="0" presId="urn:microsoft.com/office/officeart/2005/8/layout/chevron1"/>
    <dgm:cxn modelId="{A2FF4312-65A1-4904-AFE3-A547D011239B}" type="presParOf" srcId="{B789901B-1A80-4277-ABBA-DE79D5F581E8}" destId="{A9C2B4B5-16D4-4530-9289-812096D40E8C}"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E33AAD-D272-4FFC-825B-1114E612BF61}">
      <dsp:nvSpPr>
        <dsp:cNvPr id="0" name=""/>
        <dsp:cNvSpPr/>
      </dsp:nvSpPr>
      <dsp:spPr>
        <a:xfrm>
          <a:off x="52237" y="1224230"/>
          <a:ext cx="1875957" cy="750382"/>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rtl="0">
            <a:lnSpc>
              <a:spcPct val="90000"/>
            </a:lnSpc>
            <a:spcBef>
              <a:spcPct val="0"/>
            </a:spcBef>
            <a:spcAft>
              <a:spcPct val="35000"/>
            </a:spcAft>
          </a:pPr>
          <a:r>
            <a:rPr lang="zh-CN" sz="2000" kern="1200" dirty="0" smtClean="0">
              <a:latin typeface="黑体" pitchFamily="2" charset="-122"/>
              <a:ea typeface="黑体" pitchFamily="2" charset="-122"/>
            </a:rPr>
            <a:t>权威的参考</a:t>
          </a:r>
          <a:r>
            <a:rPr lang="zh-CN" altLang="en-US" sz="2000" kern="1200" dirty="0" smtClean="0">
              <a:latin typeface="黑体" pitchFamily="2" charset="-122"/>
              <a:ea typeface="黑体" pitchFamily="2" charset="-122"/>
            </a:rPr>
            <a:t>数据</a:t>
          </a:r>
          <a:endParaRPr lang="en-US" sz="2000" kern="1200" dirty="0">
            <a:latin typeface="黑体" pitchFamily="2" charset="-122"/>
            <a:ea typeface="黑体" pitchFamily="2" charset="-122"/>
          </a:endParaRPr>
        </a:p>
      </dsp:txBody>
      <dsp:txXfrm>
        <a:off x="427428" y="1224230"/>
        <a:ext cx="1125575" cy="750382"/>
      </dsp:txXfrm>
    </dsp:sp>
    <dsp:sp modelId="{795A38BA-0E5F-4943-9301-53618B3A5087}">
      <dsp:nvSpPr>
        <dsp:cNvPr id="0" name=""/>
        <dsp:cNvSpPr/>
      </dsp:nvSpPr>
      <dsp:spPr>
        <a:xfrm>
          <a:off x="1689901" y="1198882"/>
          <a:ext cx="1875957" cy="750382"/>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rtl="0">
            <a:lnSpc>
              <a:spcPct val="90000"/>
            </a:lnSpc>
            <a:spcBef>
              <a:spcPct val="0"/>
            </a:spcBef>
            <a:spcAft>
              <a:spcPct val="35000"/>
            </a:spcAft>
          </a:pPr>
          <a:r>
            <a:rPr lang="zh-CN" sz="2000" kern="1200" dirty="0" smtClean="0">
              <a:latin typeface="黑体" pitchFamily="2" charset="-122"/>
              <a:ea typeface="黑体" pitchFamily="2" charset="-122"/>
            </a:rPr>
            <a:t>科学的检索方式</a:t>
          </a:r>
          <a:endParaRPr lang="en-US" sz="2000" kern="1200" dirty="0">
            <a:latin typeface="黑体" pitchFamily="2" charset="-122"/>
            <a:ea typeface="黑体" pitchFamily="2" charset="-122"/>
          </a:endParaRPr>
        </a:p>
      </dsp:txBody>
      <dsp:txXfrm>
        <a:off x="2065092" y="1198882"/>
        <a:ext cx="1125575" cy="750382"/>
      </dsp:txXfrm>
    </dsp:sp>
    <dsp:sp modelId="{A9C2B4B5-16D4-4530-9289-812096D40E8C}">
      <dsp:nvSpPr>
        <dsp:cNvPr id="0" name=""/>
        <dsp:cNvSpPr/>
      </dsp:nvSpPr>
      <dsp:spPr>
        <a:xfrm>
          <a:off x="3378262" y="1212824"/>
          <a:ext cx="1875957" cy="750382"/>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rtl="0">
            <a:lnSpc>
              <a:spcPct val="90000"/>
            </a:lnSpc>
            <a:spcBef>
              <a:spcPct val="0"/>
            </a:spcBef>
            <a:spcAft>
              <a:spcPct val="35000"/>
            </a:spcAft>
          </a:pPr>
          <a:r>
            <a:rPr lang="zh-CN" sz="2000" kern="1200" dirty="0" smtClean="0">
              <a:latin typeface="黑体" pitchFamily="2" charset="-122"/>
              <a:ea typeface="黑体" pitchFamily="2" charset="-122"/>
            </a:rPr>
            <a:t>快速全面的分析</a:t>
          </a:r>
          <a:endParaRPr lang="zh-CN" sz="2000" kern="1200" dirty="0">
            <a:latin typeface="黑体" pitchFamily="2" charset="-122"/>
            <a:ea typeface="黑体" pitchFamily="2" charset="-122"/>
          </a:endParaRPr>
        </a:p>
      </dsp:txBody>
      <dsp:txXfrm>
        <a:off x="3753453" y="1212824"/>
        <a:ext cx="1125575" cy="75038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24ED67-A969-486F-AC5C-4A750DCB0642}" type="datetimeFigureOut">
              <a:rPr lang="en-US" smtClean="0"/>
              <a:t>11/17/2014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CC9CFE-7C1A-4960-9B63-759F0B330007}" type="slidenum">
              <a:rPr lang="en-US" smtClean="0"/>
              <a:t>‹#›</a:t>
            </a:fld>
            <a:endParaRPr lang="en-US"/>
          </a:p>
        </p:txBody>
      </p:sp>
    </p:spTree>
    <p:extLst>
      <p:ext uri="{BB962C8B-B14F-4D97-AF65-F5344CB8AC3E}">
        <p14:creationId xmlns:p14="http://schemas.microsoft.com/office/powerpoint/2010/main" val="2846614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bwMode="auto">
          <a:xfrm>
            <a:off x="1143000" y="63023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noChangeArrowheads="1"/>
          </p:cNvSpPr>
          <p:nvPr>
            <p:ph type="body" idx="1"/>
          </p:nvPr>
        </p:nvSpPr>
        <p:spPr bwMode="auto">
          <a:xfrm>
            <a:off x="315913" y="4225925"/>
            <a:ext cx="6281737" cy="4446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pitchFamily="34" charset="0"/>
              </a:rPr>
              <a:t>被引用次数多表示受关注程度高，不一定是被同行认可程度高</a:t>
            </a:r>
            <a:endParaRPr lang="en-US" smtClean="0">
              <a:latin typeface="Arial" pitchFamily="34" charset="0"/>
            </a:endParaRPr>
          </a:p>
        </p:txBody>
      </p:sp>
      <p:sp>
        <p:nvSpPr>
          <p:cNvPr id="159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1E803B75-AE9C-4A7F-9127-7661FF398713}" type="slidenum">
              <a:rPr lang="en-US" altLang="zh-CN" smtClean="0"/>
              <a:pPr eaLnBrk="1" hangingPunct="1"/>
              <a:t>32</a:t>
            </a:fld>
            <a:endParaRPr lang="en-US" altLang="zh-CN"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pitchFamily="34" charset="0"/>
              </a:rPr>
              <a:t>二代引用影响力更大的节点，文献计量学睡美人现象</a:t>
            </a:r>
            <a:endParaRPr lang="en-US" smtClean="0">
              <a:latin typeface="Arial" pitchFamily="34" charset="0"/>
            </a:endParaRPr>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D06C8E33-3C5A-4ABE-A8B7-2D00F000152E}" type="slidenum">
              <a:rPr lang="en-US" altLang="zh-CN" smtClean="0"/>
              <a:pPr eaLnBrk="1" hangingPunct="1"/>
              <a:t>37</a:t>
            </a:fld>
            <a:endParaRPr lang="en-US" altLang="zh-CN"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4775D123-CEF8-4D43-8A97-043EA478A847}" type="slidenum">
              <a:rPr lang="zh-CN" altLang="en-US" smtClean="0"/>
              <a:pPr eaLnBrk="1" hangingPunct="1"/>
              <a:t>41</a:t>
            </a:fld>
            <a:endParaRPr lang="en-US" altLang="zh-CN" smtClean="0"/>
          </a:p>
        </p:txBody>
      </p:sp>
      <p:sp>
        <p:nvSpPr>
          <p:cNvPr id="162819" name="Rectangle 2"/>
          <p:cNvSpPr>
            <a:spLocks noGrp="1" noRot="1" noChangeAspect="1" noChangeArrowheads="1" noTextEdit="1"/>
          </p:cNvSpPr>
          <p:nvPr>
            <p:ph type="sldImg"/>
          </p:nvPr>
        </p:nvSpPr>
        <p:spPr>
          <a:xfrm>
            <a:off x="1144588" y="687388"/>
            <a:ext cx="4570412" cy="3427412"/>
          </a:xfrm>
          <a:ln/>
        </p:spPr>
      </p:sp>
      <p:sp>
        <p:nvSpPr>
          <p:cNvPr id="162820"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pitchFamily="34" charset="0"/>
              </a:rPr>
              <a:t>您可以轻松的回溯某一研究文献的起源与历史，或者追踪其最新的进展，即可以越查越旧，也可以越查越新，越查越深入 </a:t>
            </a:r>
          </a:p>
        </p:txBody>
      </p:sp>
      <p:sp>
        <p:nvSpPr>
          <p:cNvPr id="164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1169EF4B-52D0-41F7-AB70-3E345322CC13}" type="slidenum">
              <a:rPr lang="zh-CN" altLang="en-US" smtClean="0"/>
              <a:pPr eaLnBrk="1" hangingPunct="1"/>
              <a:t>44</a:t>
            </a:fld>
            <a:endParaRPr lang="en-US" altLang="zh-CN"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rPr>
              <a:t>So, in summary,  all terms in the topic field are searched – even very common words; there are no stop words.  Lemmatization helps automatically find variants of your search terms.  Left hand truncation is now allowed.  The NEAR operator lets you specify the distance between your search terms .  And all search results are returned, allowing for the most accurate set combinations and results analysis.</a:t>
            </a:r>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3F603634-3408-4085-B206-4A7B7923FA55}" type="slidenum">
              <a:rPr lang="en-US" altLang="en-US" smtClean="0"/>
              <a:pPr eaLnBrk="1" hangingPunct="1"/>
              <a:t>72</a:t>
            </a:fld>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19" bIns="45719" anchor="b"/>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fld id="{B75D8152-62F8-41DA-9F9A-ACD7659ACDED}" type="slidenum">
              <a:rPr lang="zh-CN" altLang="en-US" sz="1200"/>
              <a:pPr algn="r" eaLnBrk="1" hangingPunct="1"/>
              <a:t>75</a:t>
            </a:fld>
            <a:endParaRPr lang="en-US" altLang="zh-CN" sz="120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19" bIns="45719"/>
          <a:lstStyle/>
          <a:p>
            <a:r>
              <a:rPr lang="zh-CN" altLang="en-US" smtClean="0">
                <a:latin typeface="Arial" pitchFamily="34" charset="0"/>
              </a:rPr>
              <a:t>科研工作中</a:t>
            </a:r>
            <a:r>
              <a:rPr lang="en-US" altLang="zh-CN" smtClean="0">
                <a:latin typeface="Arial" pitchFamily="34" charset="0"/>
              </a:rPr>
              <a:t>,</a:t>
            </a:r>
            <a:r>
              <a:rPr lang="zh-CN" altLang="en-US" smtClean="0">
                <a:latin typeface="Arial" pitchFamily="34" charset="0"/>
              </a:rPr>
              <a:t>收集和整理文献资料是一个重要的环节</a:t>
            </a:r>
            <a:r>
              <a:rPr lang="en-US" altLang="zh-CN" smtClean="0">
                <a:latin typeface="Arial" pitchFamily="34" charset="0"/>
              </a:rPr>
              <a:t>,</a:t>
            </a:r>
            <a:r>
              <a:rPr lang="zh-CN" altLang="en-US" smtClean="0">
                <a:latin typeface="Arial" pitchFamily="34" charset="0"/>
              </a:rPr>
              <a:t>常常要花费很多时间和精力</a:t>
            </a:r>
            <a:r>
              <a:rPr lang="en-US" altLang="zh-CN" smtClean="0">
                <a:latin typeface="Arial" pitchFamily="34" charset="0"/>
              </a:rPr>
              <a:t>,</a:t>
            </a:r>
            <a:r>
              <a:rPr lang="zh-CN" altLang="en-US" smtClean="0">
                <a:latin typeface="Arial" pitchFamily="34" charset="0"/>
              </a:rPr>
              <a:t>而且查找整理后的资料也要花费不少时间</a:t>
            </a:r>
            <a:r>
              <a:rPr lang="en-US" altLang="zh-CN" smtClean="0">
                <a:latin typeface="Arial" pitchFamily="34" charset="0"/>
              </a:rPr>
              <a:t>.</a:t>
            </a:r>
            <a:r>
              <a:rPr lang="zh-CN" altLang="en-US" smtClean="0">
                <a:latin typeface="Arial" pitchFamily="34" charset="0"/>
              </a:rPr>
              <a:t>原来收集、整理文献资料的方法</a:t>
            </a:r>
            <a:r>
              <a:rPr lang="en-US" altLang="zh-CN" smtClean="0">
                <a:latin typeface="Arial" pitchFamily="34" charset="0"/>
              </a:rPr>
              <a:t>,</a:t>
            </a:r>
            <a:r>
              <a:rPr lang="zh-CN" altLang="en-US" smtClean="0">
                <a:latin typeface="Arial" pitchFamily="34" charset="0"/>
              </a:rPr>
              <a:t>已经无法适应目前科技的发展速度了</a:t>
            </a:r>
            <a:r>
              <a:rPr lang="en-US" altLang="zh-CN" smtClean="0">
                <a:latin typeface="Arial" pitchFamily="34" charset="0"/>
              </a:rPr>
              <a:t>.</a:t>
            </a:r>
            <a:r>
              <a:rPr lang="zh-CN" altLang="en-US" smtClean="0">
                <a:latin typeface="Arial" pitchFamily="34" charset="0"/>
              </a:rPr>
              <a:t>在收集参考文献过程中</a:t>
            </a:r>
            <a:r>
              <a:rPr lang="en-US" altLang="zh-CN" smtClean="0">
                <a:latin typeface="Arial" pitchFamily="34" charset="0"/>
              </a:rPr>
              <a:t>,</a:t>
            </a:r>
            <a:r>
              <a:rPr lang="zh-CN" altLang="en-US" smtClean="0">
                <a:latin typeface="Arial" pitchFamily="34" charset="0"/>
              </a:rPr>
              <a:t>文献管理程序可以帮助你整理、排列、检索、浏览、阅读所收集的内容</a:t>
            </a:r>
            <a:r>
              <a:rPr lang="en-US" altLang="zh-CN" smtClean="0">
                <a:latin typeface="Arial" pitchFamily="34" charset="0"/>
              </a:rPr>
              <a:t>;</a:t>
            </a:r>
          </a:p>
          <a:p>
            <a:r>
              <a:rPr lang="zh-CN" altLang="en-US" smtClean="0">
                <a:latin typeface="Arial" pitchFamily="34" charset="0"/>
              </a:rPr>
              <a:t>撰写研究论文的过程中</a:t>
            </a:r>
            <a:r>
              <a:rPr lang="en-US" altLang="zh-CN" smtClean="0">
                <a:latin typeface="Arial" pitchFamily="34" charset="0"/>
              </a:rPr>
              <a:t>,</a:t>
            </a:r>
            <a:r>
              <a:rPr lang="zh-CN" altLang="en-US" smtClean="0">
                <a:latin typeface="Arial" pitchFamily="34" charset="0"/>
              </a:rPr>
              <a:t>这类程序允许你直接在文字处理过程中插入参考文献</a:t>
            </a:r>
            <a:r>
              <a:rPr lang="en-US" altLang="zh-CN" smtClean="0">
                <a:latin typeface="Arial" pitchFamily="34" charset="0"/>
              </a:rPr>
              <a:t>,</a:t>
            </a:r>
            <a:r>
              <a:rPr lang="zh-CN" altLang="en-US" smtClean="0">
                <a:latin typeface="Arial" pitchFamily="34" charset="0"/>
              </a:rPr>
              <a:t>并按要求自动调整引用顺序</a:t>
            </a:r>
            <a:r>
              <a:rPr lang="en-US" altLang="zh-CN" smtClean="0">
                <a:latin typeface="Arial" pitchFamily="34" charset="0"/>
              </a:rPr>
              <a:t>,</a:t>
            </a:r>
            <a:r>
              <a:rPr lang="zh-CN" altLang="en-US" smtClean="0">
                <a:latin typeface="Arial" pitchFamily="34" charset="0"/>
              </a:rPr>
              <a:t>可根据投稿期刊的不同要求快速修改参考文献的引用并生成规定格式的参考文献列表</a:t>
            </a:r>
            <a:r>
              <a:rPr lang="en-US" altLang="zh-CN" smtClean="0">
                <a:latin typeface="Arial" pitchFamily="34" charset="0"/>
              </a:rPr>
              <a:t>. </a:t>
            </a:r>
          </a:p>
          <a:p>
            <a:r>
              <a:rPr lang="zh-CN" altLang="en-US" smtClean="0">
                <a:latin typeface="Arial" pitchFamily="34" charset="0"/>
              </a:rPr>
              <a:t>软件优点： </a:t>
            </a:r>
          </a:p>
          <a:p>
            <a:endParaRPr lang="zh-CN" altLang="en-US" smtClean="0">
              <a:latin typeface="Arial" pitchFamily="34" charset="0"/>
            </a:endParaRPr>
          </a:p>
          <a:p>
            <a:r>
              <a:rPr lang="en-US" altLang="zh-CN" smtClean="0">
                <a:latin typeface="Arial" pitchFamily="34" charset="0"/>
              </a:rPr>
              <a:t>1</a:t>
            </a:r>
            <a:r>
              <a:rPr lang="zh-CN" altLang="en-US" smtClean="0">
                <a:latin typeface="Arial" pitchFamily="34" charset="0"/>
              </a:rPr>
              <a:t>、 杂志的要求自动生产参考文献，所以在写文章的时候你再也不要考虑如何根据杂志的要求进行排版了。 </a:t>
            </a:r>
            <a:r>
              <a:rPr lang="en-US" altLang="zh-CN" smtClean="0">
                <a:latin typeface="Arial" pitchFamily="34" charset="0"/>
              </a:rPr>
              <a:t>2</a:t>
            </a:r>
            <a:r>
              <a:rPr lang="zh-CN" altLang="en-US" smtClean="0">
                <a:latin typeface="Arial" pitchFamily="34" charset="0"/>
              </a:rPr>
              <a:t>、随时调整参考文献的格式。使用这些软件可以在需要的时候随时调整参考文献的格式。 </a:t>
            </a:r>
            <a:r>
              <a:rPr lang="en-US" altLang="zh-CN" smtClean="0">
                <a:latin typeface="Arial" pitchFamily="34" charset="0"/>
              </a:rPr>
              <a:t>3</a:t>
            </a:r>
            <a:r>
              <a:rPr lang="zh-CN" altLang="en-US" smtClean="0">
                <a:latin typeface="Arial" pitchFamily="34" charset="0"/>
              </a:rPr>
              <a:t>、方便自己查找文献。可以把自己读过的参考文献全部输入到</a:t>
            </a:r>
            <a:r>
              <a:rPr lang="en-US" altLang="zh-CN" smtClean="0">
                <a:latin typeface="Arial" pitchFamily="34" charset="0"/>
              </a:rPr>
              <a:t>Endnote</a:t>
            </a:r>
            <a:r>
              <a:rPr lang="zh-CN" altLang="en-US" smtClean="0">
                <a:latin typeface="Arial" pitchFamily="34" charset="0"/>
              </a:rPr>
              <a:t>里头，这样在查找的时候就非常方便。 </a:t>
            </a:r>
            <a:r>
              <a:rPr lang="en-US" altLang="zh-CN" smtClean="0">
                <a:latin typeface="Arial" pitchFamily="34" charset="0"/>
              </a:rPr>
              <a:t>4</a:t>
            </a:r>
            <a:r>
              <a:rPr lang="zh-CN" altLang="en-US" smtClean="0">
                <a:latin typeface="Arial" pitchFamily="34" charset="0"/>
              </a:rPr>
              <a:t>、 参考文献库一经建立，以后在不同文章中作引用时，既不需重新录入参考文献，也不需仔细地人工调整参考文献的格式。而且参考文献很多情况下可以直接从网上下载导入至库中，很方便。可谓一劳永逸。 </a:t>
            </a:r>
            <a:r>
              <a:rPr lang="en-US" altLang="zh-CN" smtClean="0">
                <a:latin typeface="Arial" pitchFamily="34" charset="0"/>
              </a:rPr>
              <a:t>5</a:t>
            </a:r>
            <a:r>
              <a:rPr lang="zh-CN" altLang="en-US" smtClean="0">
                <a:latin typeface="Arial" pitchFamily="34" charset="0"/>
              </a:rPr>
              <a:t>、对文章中的引用进行增、删、改以及位置调整都会自动重新排好序。文章中引用处的形式</a:t>
            </a:r>
            <a:r>
              <a:rPr lang="en-US" altLang="zh-CN" smtClean="0">
                <a:latin typeface="Arial" pitchFamily="34" charset="0"/>
              </a:rPr>
              <a:t>(</a:t>
            </a:r>
            <a:r>
              <a:rPr lang="zh-CN" altLang="en-US" smtClean="0">
                <a:latin typeface="Arial" pitchFamily="34" charset="0"/>
              </a:rPr>
              <a:t>如数字标号外加中括号的形式，或者是作者名加年代的形式，等等</a:t>
            </a:r>
            <a:r>
              <a:rPr lang="en-US" altLang="zh-CN" smtClean="0">
                <a:latin typeface="Arial" pitchFamily="34" charset="0"/>
              </a:rPr>
              <a:t>) </a:t>
            </a:r>
            <a:r>
              <a:rPr lang="zh-CN" altLang="en-US" smtClean="0">
                <a:latin typeface="Arial" pitchFamily="34" charset="0"/>
              </a:rPr>
              <a:t>以及文章后面参考文献列表的格式都可自动随意调整。这对修改退稿准备另投它刊时特别有用。 </a:t>
            </a:r>
            <a:r>
              <a:rPr lang="en-US" altLang="zh-CN" smtClean="0">
                <a:latin typeface="Arial" pitchFamily="34" charset="0"/>
              </a:rPr>
              <a:t>6</a:t>
            </a:r>
            <a:r>
              <a:rPr lang="zh-CN" altLang="en-US" smtClean="0">
                <a:latin typeface="Arial" pitchFamily="34" charset="0"/>
              </a:rPr>
              <a:t>、 </a:t>
            </a:r>
            <a:r>
              <a:rPr lang="en-US" altLang="zh-CN" smtClean="0">
                <a:latin typeface="Arial" pitchFamily="34" charset="0"/>
              </a:rPr>
              <a:t>EndNote</a:t>
            </a:r>
            <a:r>
              <a:rPr lang="zh-CN" altLang="en-US" smtClean="0">
                <a:latin typeface="Arial" pitchFamily="34" charset="0"/>
              </a:rPr>
              <a:t>处理中文有点问题，主要是显示不正确，但其功能不受影响。实际上，真正的不方便之处在于中英文混合引用的时候。这时，由于习惯不同，中英文文献格式会出再混乱。比如，某个文献的多位中文作者排列时出现类似“刘某某</a:t>
            </a:r>
            <a:r>
              <a:rPr lang="en-US" altLang="zh-CN" smtClean="0">
                <a:latin typeface="Arial" pitchFamily="34" charset="0"/>
              </a:rPr>
              <a:t>,</a:t>
            </a:r>
            <a:r>
              <a:rPr lang="zh-CN" altLang="en-US" smtClean="0">
                <a:latin typeface="Arial" pitchFamily="34" charset="0"/>
              </a:rPr>
              <a:t>张某某</a:t>
            </a:r>
            <a:r>
              <a:rPr lang="en-US" altLang="zh-CN" smtClean="0">
                <a:latin typeface="Arial" pitchFamily="34" charset="0"/>
              </a:rPr>
              <a:t>,et al”</a:t>
            </a:r>
            <a:r>
              <a:rPr lang="zh-CN" altLang="en-US" smtClean="0">
                <a:latin typeface="Arial" pitchFamily="34" charset="0"/>
              </a:rPr>
              <a:t>字样而不是中文习惯里的“刘某某、张某某，等”字样。 </a:t>
            </a:r>
            <a:r>
              <a:rPr lang="en-US" altLang="zh-CN" smtClean="0">
                <a:latin typeface="Arial" pitchFamily="34" charset="0"/>
              </a:rPr>
              <a:t>7</a:t>
            </a:r>
            <a:r>
              <a:rPr lang="zh-CN" altLang="en-US" smtClean="0">
                <a:latin typeface="Arial" pitchFamily="34" charset="0"/>
              </a:rPr>
              <a:t>、与</a:t>
            </a:r>
            <a:r>
              <a:rPr lang="en-US" altLang="zh-CN" smtClean="0">
                <a:latin typeface="Arial" pitchFamily="34" charset="0"/>
              </a:rPr>
              <a:t>WORD</a:t>
            </a:r>
            <a:r>
              <a:rPr lang="zh-CN" altLang="en-US" smtClean="0">
                <a:latin typeface="Arial" pitchFamily="34" charset="0"/>
              </a:rPr>
              <a:t>的真正协同功能。安装了</a:t>
            </a:r>
            <a:r>
              <a:rPr lang="en-US" altLang="zh-CN" smtClean="0">
                <a:latin typeface="Arial" pitchFamily="34" charset="0"/>
              </a:rPr>
              <a:t>EN</a:t>
            </a:r>
            <a:r>
              <a:rPr lang="zh-CN" altLang="en-US" smtClean="0">
                <a:latin typeface="Arial" pitchFamily="34" charset="0"/>
              </a:rPr>
              <a:t>后，自动在</a:t>
            </a:r>
            <a:r>
              <a:rPr lang="en-US" altLang="zh-CN" smtClean="0">
                <a:latin typeface="Arial" pitchFamily="34" charset="0"/>
              </a:rPr>
              <a:t>WORD</a:t>
            </a:r>
            <a:r>
              <a:rPr lang="zh-CN" altLang="en-US" smtClean="0">
                <a:latin typeface="Arial" pitchFamily="34" charset="0"/>
              </a:rPr>
              <a:t>中建立了一个新的工具栏，我们在写作时最常用的几项功能都只需简单点击这个工具栏即可。 </a:t>
            </a:r>
          </a:p>
          <a:p>
            <a:endParaRPr lang="zh-CN" alt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07D8C079-E103-47DA-B4DD-3688CBC0FB55}" type="slidenum">
              <a:rPr lang="en-US" altLang="zh-CN" smtClean="0"/>
              <a:pPr eaLnBrk="1" hangingPunct="1"/>
              <a:t>97</a:t>
            </a:fld>
            <a:endParaRPr lang="en-US" altLang="zh-CN"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xfrm>
            <a:off x="914400" y="4344988"/>
            <a:ext cx="50292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smtClean="0">
                <a:latin typeface="Arial" pitchFamily="34" charset="0"/>
              </a:rPr>
              <a:t>直接在文字处理过程中插入参考文献</a:t>
            </a:r>
            <a:r>
              <a:rPr lang="en-US" altLang="zh-CN" smtClean="0">
                <a:latin typeface="Arial" pitchFamily="34" charset="0"/>
              </a:rPr>
              <a:t>,</a:t>
            </a:r>
            <a:r>
              <a:rPr lang="zh-CN" altLang="en-US" smtClean="0">
                <a:latin typeface="Arial" pitchFamily="34" charset="0"/>
              </a:rPr>
              <a:t>并按要求自动调整引用顺序</a:t>
            </a:r>
            <a:r>
              <a:rPr lang="en-US" altLang="zh-CN" smtClean="0">
                <a:latin typeface="Arial" pitchFamily="34" charset="0"/>
              </a:rPr>
              <a:t>,</a:t>
            </a:r>
            <a:r>
              <a:rPr lang="zh-CN" altLang="en-US" smtClean="0">
                <a:latin typeface="Arial" pitchFamily="34" charset="0"/>
              </a:rPr>
              <a:t>可根据投稿期刊的不同要求快速修改参考文献的引用并生成规定格式的参考文献列表</a:t>
            </a:r>
            <a:r>
              <a:rPr lang="en-US" altLang="zh-CN" smtClean="0">
                <a:latin typeface="Arial" pitchFamily="34" charset="0"/>
              </a:rPr>
              <a:t>. </a:t>
            </a:r>
          </a:p>
          <a:p>
            <a:pPr eaLnBrk="1" hangingPunct="1"/>
            <a:r>
              <a:rPr lang="zh-CN" altLang="en-US" smtClean="0">
                <a:latin typeface="Arial" pitchFamily="34" charset="0"/>
              </a:rPr>
              <a:t>软件优点： </a:t>
            </a:r>
          </a:p>
          <a:p>
            <a:pPr eaLnBrk="1" hangingPunct="1"/>
            <a:r>
              <a:rPr lang="en-US" altLang="zh-CN" smtClean="0">
                <a:latin typeface="Arial" pitchFamily="34" charset="0"/>
              </a:rPr>
              <a:t>1</a:t>
            </a:r>
            <a:r>
              <a:rPr lang="zh-CN" altLang="en-US" smtClean="0">
                <a:latin typeface="Arial" pitchFamily="34" charset="0"/>
              </a:rPr>
              <a:t>、 杂志的要求自动生产参考文献，所以在写文章的时候你再也不要考虑如何根据杂志的要求进行排版了。 </a:t>
            </a:r>
            <a:r>
              <a:rPr lang="en-US" altLang="zh-CN" smtClean="0">
                <a:latin typeface="Arial" pitchFamily="34" charset="0"/>
              </a:rPr>
              <a:t>2</a:t>
            </a:r>
            <a:r>
              <a:rPr lang="zh-CN" altLang="en-US" smtClean="0">
                <a:latin typeface="Arial" pitchFamily="34" charset="0"/>
              </a:rPr>
              <a:t>、随时调整参考文献的格式。使用这些软件可以在需要的时候随时调整参考文献的格式。 </a:t>
            </a:r>
            <a:r>
              <a:rPr lang="en-US" altLang="zh-CN" smtClean="0">
                <a:latin typeface="Arial" pitchFamily="34" charset="0"/>
              </a:rPr>
              <a:t>3</a:t>
            </a:r>
            <a:r>
              <a:rPr lang="zh-CN" altLang="en-US" smtClean="0">
                <a:latin typeface="Arial" pitchFamily="34" charset="0"/>
              </a:rPr>
              <a:t>、方便自己查找文献。可以把自己读过的参考文献全部输入到</a:t>
            </a:r>
            <a:r>
              <a:rPr lang="en-US" altLang="zh-CN" smtClean="0">
                <a:latin typeface="Arial" pitchFamily="34" charset="0"/>
              </a:rPr>
              <a:t>Endnote</a:t>
            </a:r>
            <a:r>
              <a:rPr lang="zh-CN" altLang="en-US" smtClean="0">
                <a:latin typeface="Arial" pitchFamily="34" charset="0"/>
              </a:rPr>
              <a:t>里头，这样在查找的时候就非常方便。 </a:t>
            </a:r>
            <a:r>
              <a:rPr lang="en-US" altLang="zh-CN" smtClean="0">
                <a:latin typeface="Arial" pitchFamily="34" charset="0"/>
              </a:rPr>
              <a:t>4</a:t>
            </a:r>
            <a:r>
              <a:rPr lang="zh-CN" altLang="en-US" smtClean="0">
                <a:latin typeface="Arial" pitchFamily="34" charset="0"/>
              </a:rPr>
              <a:t>、 参考文献库一经建立，以后在不同文章中作引用时，既不需重新录入参考文献，也不需仔细地人工调整参考文献的格式。而且参考文献很多情况下可以直接从网上下载导入至库中，很方便。可谓一劳永逸。 </a:t>
            </a:r>
            <a:r>
              <a:rPr lang="en-US" altLang="zh-CN" smtClean="0">
                <a:latin typeface="Arial" pitchFamily="34" charset="0"/>
              </a:rPr>
              <a:t>5</a:t>
            </a:r>
            <a:r>
              <a:rPr lang="zh-CN" altLang="en-US" smtClean="0">
                <a:latin typeface="Arial" pitchFamily="34" charset="0"/>
              </a:rPr>
              <a:t>、对文章中的引用进行增、删、改以及位置调整都会自动重新排好序。文章中引用处的形式</a:t>
            </a:r>
            <a:r>
              <a:rPr lang="en-US" altLang="zh-CN" smtClean="0">
                <a:latin typeface="Arial" pitchFamily="34" charset="0"/>
              </a:rPr>
              <a:t>(</a:t>
            </a:r>
            <a:r>
              <a:rPr lang="zh-CN" altLang="en-US" smtClean="0">
                <a:latin typeface="Arial" pitchFamily="34" charset="0"/>
              </a:rPr>
              <a:t>如数字标号外加中括号的形式，或者是作者名加年代的形式，等等</a:t>
            </a:r>
            <a:r>
              <a:rPr lang="en-US" altLang="zh-CN" smtClean="0">
                <a:latin typeface="Arial" pitchFamily="34" charset="0"/>
              </a:rPr>
              <a:t>) </a:t>
            </a:r>
            <a:r>
              <a:rPr lang="zh-CN" altLang="en-US" smtClean="0">
                <a:latin typeface="Arial" pitchFamily="34" charset="0"/>
              </a:rPr>
              <a:t>以及文章后面参考文献列表的格式都可自动随意调整。这对修改退稿准备另投它刊时特别有用。 </a:t>
            </a:r>
            <a:r>
              <a:rPr lang="en-US" altLang="zh-CN" smtClean="0">
                <a:latin typeface="Arial" pitchFamily="34" charset="0"/>
              </a:rPr>
              <a:t>6</a:t>
            </a:r>
            <a:r>
              <a:rPr lang="zh-CN" altLang="en-US" smtClean="0">
                <a:latin typeface="Arial" pitchFamily="34" charset="0"/>
              </a:rPr>
              <a:t>、 </a:t>
            </a:r>
            <a:r>
              <a:rPr lang="en-US" altLang="zh-CN" smtClean="0">
                <a:latin typeface="Arial" pitchFamily="34" charset="0"/>
              </a:rPr>
              <a:t>EndNote</a:t>
            </a:r>
            <a:r>
              <a:rPr lang="zh-CN" altLang="en-US" smtClean="0">
                <a:latin typeface="Arial" pitchFamily="34" charset="0"/>
              </a:rPr>
              <a:t>处理中文有点问题，主要是显示不正确，但其功能不受影响。实际上，真正的不方便之处在于中英文混合引用的时候。这时，由于习惯不同，中英文文献格式会出再混乱。比如，某个文献的多位中文作者排列时出现类似“刘某某</a:t>
            </a:r>
            <a:r>
              <a:rPr lang="en-US" altLang="zh-CN" smtClean="0">
                <a:latin typeface="Arial" pitchFamily="34" charset="0"/>
              </a:rPr>
              <a:t>,</a:t>
            </a:r>
            <a:r>
              <a:rPr lang="zh-CN" altLang="en-US" smtClean="0">
                <a:latin typeface="Arial" pitchFamily="34" charset="0"/>
              </a:rPr>
              <a:t>张某某</a:t>
            </a:r>
            <a:r>
              <a:rPr lang="en-US" altLang="zh-CN" smtClean="0">
                <a:latin typeface="Arial" pitchFamily="34" charset="0"/>
              </a:rPr>
              <a:t>,et al”</a:t>
            </a:r>
            <a:r>
              <a:rPr lang="zh-CN" altLang="en-US" smtClean="0">
                <a:latin typeface="Arial" pitchFamily="34" charset="0"/>
              </a:rPr>
              <a:t>字样而不是中文习惯里的“刘某某、张某某，等”字样。 </a:t>
            </a:r>
            <a:r>
              <a:rPr lang="en-US" altLang="zh-CN" smtClean="0">
                <a:latin typeface="Arial" pitchFamily="34" charset="0"/>
              </a:rPr>
              <a:t>7</a:t>
            </a:r>
            <a:r>
              <a:rPr lang="zh-CN" altLang="en-US" smtClean="0">
                <a:latin typeface="Arial" pitchFamily="34" charset="0"/>
              </a:rPr>
              <a:t>、与</a:t>
            </a:r>
            <a:r>
              <a:rPr lang="en-US" altLang="zh-CN" smtClean="0">
                <a:latin typeface="Arial" pitchFamily="34" charset="0"/>
              </a:rPr>
              <a:t>WORD</a:t>
            </a:r>
            <a:r>
              <a:rPr lang="zh-CN" altLang="en-US" smtClean="0">
                <a:latin typeface="Arial" pitchFamily="34" charset="0"/>
              </a:rPr>
              <a:t>的真正协同功能。安装了</a:t>
            </a:r>
            <a:r>
              <a:rPr lang="en-US" altLang="zh-CN" smtClean="0">
                <a:latin typeface="Arial" pitchFamily="34" charset="0"/>
              </a:rPr>
              <a:t>EN</a:t>
            </a:r>
            <a:r>
              <a:rPr lang="zh-CN" altLang="en-US" smtClean="0">
                <a:latin typeface="Arial" pitchFamily="34" charset="0"/>
              </a:rPr>
              <a:t>后，自动在</a:t>
            </a:r>
            <a:r>
              <a:rPr lang="en-US" altLang="zh-CN" smtClean="0">
                <a:latin typeface="Arial" pitchFamily="34" charset="0"/>
              </a:rPr>
              <a:t>WORD</a:t>
            </a:r>
            <a:r>
              <a:rPr lang="zh-CN" altLang="en-US" smtClean="0">
                <a:latin typeface="Arial" pitchFamily="34" charset="0"/>
              </a:rPr>
              <a:t>中建立了一个新的工具栏，我们在写作时最常用的几项功能都只需简单点击这个工具栏即可。 </a:t>
            </a:r>
          </a:p>
          <a:p>
            <a:pPr eaLnBrk="1" hangingPunct="1"/>
            <a:endParaRPr lang="en-US" altLang="zh-CN"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361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fld id="{9BB8716E-EECB-4F95-82A6-A31620D45587}" type="slidenum">
              <a:rPr lang="en-US" altLang="zh-CN" smtClean="0">
                <a:latin typeface="Calibri" pitchFamily="34" charset="0"/>
              </a:rPr>
              <a:pPr eaLnBrk="1" fontAlgn="base" hangingPunct="1">
                <a:spcBef>
                  <a:spcPct val="0"/>
                </a:spcBef>
                <a:spcAft>
                  <a:spcPct val="0"/>
                </a:spcAft>
              </a:pPr>
              <a:t>98</a:t>
            </a:fld>
            <a:endParaRPr lang="en-US" altLang="zh-CN" smtClean="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19" bIns="45719" anchor="b"/>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fld id="{A1AC2971-B867-44AD-B074-2496327B2C98}" type="slidenum">
              <a:rPr lang="zh-CN" altLang="en-US" sz="1200">
                <a:latin typeface="Calibri" pitchFamily="34" charset="0"/>
              </a:rPr>
              <a:pPr algn="r" eaLnBrk="1" hangingPunct="1"/>
              <a:t>99</a:t>
            </a:fld>
            <a:endParaRPr lang="en-US" altLang="zh-CN" sz="1200">
              <a:latin typeface="Calibri" pitchFamily="34" charset="0"/>
            </a:endParaRPr>
          </a:p>
        </p:txBody>
      </p:sp>
      <p:sp>
        <p:nvSpPr>
          <p:cNvPr id="142339" name="Rectangle 2"/>
          <p:cNvSpPr>
            <a:spLocks noGrp="1" noRot="1" noChangeAspect="1" noChangeArrowheads="1" noTextEdit="1"/>
          </p:cNvSpPr>
          <p:nvPr>
            <p:ph type="sldImg"/>
          </p:nvPr>
        </p:nvSpPr>
        <p:spPr bwMode="auto">
          <a:xfrm>
            <a:off x="1143000" y="685800"/>
            <a:ext cx="4573588"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19" bIns="45719" numCol="1" anchor="t" anchorCtr="0" compatLnSpc="1">
            <a:prstTxWarp prst="textNoShape">
              <a:avLst/>
            </a:prstTxWarp>
          </a:bodyPr>
          <a:lstStyle/>
          <a:p>
            <a:pPr eaLnBrk="1" hangingPunct="1">
              <a:spcBef>
                <a:spcPct val="0"/>
              </a:spcBef>
            </a:pPr>
            <a:endParaRPr lang="zh-CN" alt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b="1" smtClean="0">
              <a:latin typeface="Arial" pitchFamily="34" charset="0"/>
            </a:endParaRPr>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419F2D95-A3DB-486F-90EB-E20F8A9A442E}" type="slidenum">
              <a:rPr lang="en-US" altLang="en-US" smtClean="0">
                <a:solidFill>
                  <a:srgbClr val="000000"/>
                </a:solidFill>
              </a:rPr>
              <a:pPr eaLnBrk="1" hangingPunct="1"/>
              <a:t>101</a:t>
            </a:fld>
            <a:endParaRPr lang="en-US" alt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mtClean="0"/>
              <a:t>缓解</a:t>
            </a:r>
            <a:r>
              <a:rPr lang="en-US" altLang="zh-CN" smtClean="0"/>
              <a:t>SCI</a:t>
            </a:r>
            <a:r>
              <a:rPr lang="zh-CN" altLang="en-US" smtClean="0"/>
              <a:t>的痛，利用</a:t>
            </a:r>
            <a:r>
              <a:rPr lang="en-US" altLang="zh-CN" smtClean="0"/>
              <a:t>SCI</a:t>
            </a:r>
            <a:r>
              <a:rPr lang="zh-CN" altLang="en-US" smtClean="0"/>
              <a:t>轻松科研</a:t>
            </a:r>
          </a:p>
        </p:txBody>
      </p:sp>
      <p:sp>
        <p:nvSpPr>
          <p:cNvPr id="1259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宋体" pitchFamily="2" charset="-122"/>
              </a:defRPr>
            </a:lvl1pPr>
            <a:lvl2pPr marL="742950" indent="-285750" eaLnBrk="0" hangingPunct="0">
              <a:spcBef>
                <a:spcPct val="30000"/>
              </a:spcBef>
              <a:defRPr sz="1200">
                <a:solidFill>
                  <a:schemeClr val="tx1"/>
                </a:solidFill>
                <a:latin typeface="Calibri" pitchFamily="34" charset="0"/>
                <a:ea typeface="宋体" pitchFamily="2" charset="-122"/>
              </a:defRPr>
            </a:lvl2pPr>
            <a:lvl3pPr marL="1143000" indent="-228600" eaLnBrk="0" hangingPunct="0">
              <a:spcBef>
                <a:spcPct val="30000"/>
              </a:spcBef>
              <a:defRPr sz="1200">
                <a:solidFill>
                  <a:schemeClr val="tx1"/>
                </a:solidFill>
                <a:latin typeface="Calibri" pitchFamily="34" charset="0"/>
                <a:ea typeface="宋体" pitchFamily="2" charset="-122"/>
              </a:defRPr>
            </a:lvl3pPr>
            <a:lvl4pPr marL="1600200" indent="-228600" eaLnBrk="0" hangingPunct="0">
              <a:spcBef>
                <a:spcPct val="30000"/>
              </a:spcBef>
              <a:defRPr sz="1200">
                <a:solidFill>
                  <a:schemeClr val="tx1"/>
                </a:solidFill>
                <a:latin typeface="Calibri" pitchFamily="34" charset="0"/>
                <a:ea typeface="宋体" pitchFamily="2" charset="-122"/>
              </a:defRPr>
            </a:lvl4pPr>
            <a:lvl5pPr marL="2057400" indent="-228600" eaLnBrk="0" hangingPunct="0">
              <a:spcBef>
                <a:spcPct val="30000"/>
              </a:spcBef>
              <a:defRPr sz="1200">
                <a:solidFill>
                  <a:schemeClr val="tx1"/>
                </a:solidFill>
                <a:latin typeface="Calibri" pitchFamily="34" charset="0"/>
                <a:ea typeface="宋体" pitchFamily="2" charset="-122"/>
              </a:defRPr>
            </a:lvl5pPr>
            <a:lvl6pPr marL="2514600" indent="-228600" eaLnBrk="0" fontAlgn="base" hangingPunct="0">
              <a:spcBef>
                <a:spcPct val="30000"/>
              </a:spcBef>
              <a:spcAft>
                <a:spcPct val="0"/>
              </a:spcAft>
              <a:defRPr sz="1200">
                <a:solidFill>
                  <a:schemeClr val="tx1"/>
                </a:solidFill>
                <a:latin typeface="Calibri" pitchFamily="34" charset="0"/>
                <a:ea typeface="宋体" pitchFamily="2" charset="-122"/>
              </a:defRPr>
            </a:lvl6pPr>
            <a:lvl7pPr marL="2971800" indent="-228600" eaLnBrk="0" fontAlgn="base" hangingPunct="0">
              <a:spcBef>
                <a:spcPct val="30000"/>
              </a:spcBef>
              <a:spcAft>
                <a:spcPct val="0"/>
              </a:spcAft>
              <a:defRPr sz="1200">
                <a:solidFill>
                  <a:schemeClr val="tx1"/>
                </a:solidFill>
                <a:latin typeface="Calibri" pitchFamily="34" charset="0"/>
                <a:ea typeface="宋体" pitchFamily="2" charset="-122"/>
              </a:defRPr>
            </a:lvl7pPr>
            <a:lvl8pPr marL="3429000" indent="-228600" eaLnBrk="0" fontAlgn="base" hangingPunct="0">
              <a:spcBef>
                <a:spcPct val="30000"/>
              </a:spcBef>
              <a:spcAft>
                <a:spcPct val="0"/>
              </a:spcAft>
              <a:defRPr sz="1200">
                <a:solidFill>
                  <a:schemeClr val="tx1"/>
                </a:solidFill>
                <a:latin typeface="Calibri" pitchFamily="34" charset="0"/>
                <a:ea typeface="宋体" pitchFamily="2" charset="-122"/>
              </a:defRPr>
            </a:lvl8pPr>
            <a:lvl9pPr marL="3886200" indent="-228600" eaLnBrk="0" fontAlgn="base" hangingPunct="0">
              <a:spcBef>
                <a:spcPct val="30000"/>
              </a:spcBef>
              <a:spcAft>
                <a:spcPct val="0"/>
              </a:spcAft>
              <a:defRPr sz="1200">
                <a:solidFill>
                  <a:schemeClr val="tx1"/>
                </a:solidFill>
                <a:latin typeface="Calibri" pitchFamily="34" charset="0"/>
                <a:ea typeface="宋体" pitchFamily="2" charset="-122"/>
              </a:defRPr>
            </a:lvl9pPr>
          </a:lstStyle>
          <a:p>
            <a:pPr eaLnBrk="1" fontAlgn="base" hangingPunct="1">
              <a:spcBef>
                <a:spcPct val="0"/>
              </a:spcBef>
              <a:spcAft>
                <a:spcPct val="0"/>
              </a:spcAft>
            </a:pPr>
            <a:fld id="{87DC24D0-8A96-4EA8-9F25-9088EE89785A}" type="slidenum">
              <a:rPr lang="en-US" altLang="zh-CN" smtClean="0"/>
              <a:pPr eaLnBrk="1" fontAlgn="base" hangingPunct="1">
                <a:spcBef>
                  <a:spcPct val="0"/>
                </a:spcBef>
                <a:spcAft>
                  <a:spcPct val="0"/>
                </a:spcAft>
              </a:pPr>
              <a:t>3</a:t>
            </a:fld>
            <a:endParaRPr lang="en-US" altLang="zh-CN"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fld id="{B1372C37-DAEE-45B5-8BFB-9DAA05E5B7B8}" type="slidenum">
              <a:rPr lang="zh-CN" altLang="en-US" smtClean="0"/>
              <a:pPr eaLnBrk="1" fontAlgn="base" hangingPunct="1">
                <a:spcBef>
                  <a:spcPct val="0"/>
                </a:spcBef>
                <a:spcAft>
                  <a:spcPct val="0"/>
                </a:spcAft>
              </a:pPr>
              <a:t>15</a:t>
            </a:fld>
            <a:endParaRPr lang="en-US" altLang="zh-CN" smtClean="0"/>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b="1"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fld id="{DB25DB6C-D0BF-4458-9379-5B2D831E4ACE}" type="slidenum">
              <a:rPr lang="en-US" altLang="zh-CN" smtClean="0"/>
              <a:pPr eaLnBrk="1" fontAlgn="base" hangingPunct="1">
                <a:spcBef>
                  <a:spcPct val="0"/>
                </a:spcBef>
                <a:spcAft>
                  <a:spcPct val="0"/>
                </a:spcAft>
              </a:pPr>
              <a:t>19</a:t>
            </a:fld>
            <a:endParaRPr lang="en-US" altLang="zh-CN" smtClean="0"/>
          </a:p>
        </p:txBody>
      </p:sp>
      <p:sp>
        <p:nvSpPr>
          <p:cNvPr id="12800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2" rIns="91422" bIns="45712" anchor="b"/>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fld id="{8135AA7D-93FF-44AD-8A6E-79AB7ABB9D8F}" type="slidenum">
              <a:rPr lang="en-US" altLang="zh-CN" sz="1200">
                <a:latin typeface="Calibri" pitchFamily="34" charset="0"/>
              </a:rPr>
              <a:pPr algn="r" eaLnBrk="1" hangingPunct="1"/>
              <a:t>19</a:t>
            </a:fld>
            <a:endParaRPr lang="en-US" altLang="zh-CN" sz="1200">
              <a:latin typeface="Calibri" pitchFamily="34" charset="0"/>
            </a:endParaRPr>
          </a:p>
        </p:txBody>
      </p:sp>
      <p:sp>
        <p:nvSpPr>
          <p:cNvPr id="12800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5" name="Rectangle 3"/>
          <p:cNvSpPr>
            <a:spLocks noGrp="1" noChangeArrowheads="1"/>
          </p:cNvSpPr>
          <p:nvPr>
            <p:ph type="body" idx="1"/>
          </p:nvPr>
        </p:nvSpPr>
        <p:spPr bwMode="auto">
          <a:xfrm>
            <a:off x="685800" y="4344988"/>
            <a:ext cx="5486400"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mtClean="0">
                <a:latin typeface="Arial" pitchFamily="34" charset="0"/>
              </a:rPr>
              <a:t>引文索引系统打破了传统的学科分类界限，既能揭示某一学科的继承与发展关系，又能反映学科之间的交叉渗透的关系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902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fld id="{3F2A9C3B-6D6A-4F35-9C0D-3D902DA0074C}" type="slidenum">
              <a:rPr lang="en-US" altLang="zh-CN" smtClean="0">
                <a:latin typeface="Calibri" pitchFamily="34" charset="0"/>
              </a:rPr>
              <a:pPr eaLnBrk="1" fontAlgn="base" hangingPunct="1">
                <a:spcBef>
                  <a:spcPct val="0"/>
                </a:spcBef>
                <a:spcAft>
                  <a:spcPct val="0"/>
                </a:spcAft>
              </a:pPr>
              <a:t>20</a:t>
            </a:fld>
            <a:endParaRPr lang="en-US" altLang="zh-CN" smtClean="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So, in summary,  all terms in the topic field are searched – even very common words; there are no stop words.  Lemmatization helps automatically find variants of your search terms.  Left hand truncation is now allowed.  The NEAR operator lets you specify the distance between your search terms .  And all search results are returned, allowing for the most accurate set combinations and results analysis.</a:t>
            </a:r>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576B2A36-D198-4E4D-900F-22E5F0B1F2C4}" type="slidenum">
              <a:rPr lang="en-US" altLang="en-US" smtClean="0"/>
              <a:pPr eaLnBrk="1" hangingPunct="1"/>
              <a:t>23</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So, in summary,  all terms in the topic field are searched – even very common words; there are no stop words.  Lemmatization helps automatically find variants of your search terms.  Left hand truncation is now allowed.  The NEAR operator lets you specify the distance between your search terms .  And all search results are returned, allowing for the most accurate set combinations and results analysis.</a:t>
            </a:r>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8D47D9B4-61DB-48B0-8250-CA2BFB7521A4}" type="slidenum">
              <a:rPr lang="en-US" altLang="en-US" smtClean="0"/>
              <a:pPr eaLnBrk="1" hangingPunct="1"/>
              <a:t>24</a:t>
            </a:fld>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fld id="{6867ADAE-E7BF-4AB5-9A2B-6819B40E2D3E}" type="slidenum">
              <a:rPr lang="en-US" altLang="zh-CN" b="1" smtClean="0">
                <a:solidFill>
                  <a:srgbClr val="EA8032"/>
                </a:solidFill>
                <a:latin typeface="Frutiger 55 Roman" pitchFamily="50" charset="0"/>
              </a:rPr>
              <a:pPr eaLnBrk="1" fontAlgn="base" hangingPunct="1">
                <a:spcBef>
                  <a:spcPct val="0"/>
                </a:spcBef>
                <a:spcAft>
                  <a:spcPct val="0"/>
                </a:spcAft>
              </a:pPr>
              <a:t>26</a:t>
            </a:fld>
            <a:endParaRPr lang="en-US" altLang="zh-CN" b="1" smtClean="0">
              <a:solidFill>
                <a:srgbClr val="EA8032"/>
              </a:solidFill>
              <a:latin typeface="Frutiger 55 Roman" pitchFamily="50" charset="0"/>
            </a:endParaRPr>
          </a:p>
        </p:txBody>
      </p:sp>
      <p:sp>
        <p:nvSpPr>
          <p:cNvPr id="132099" name="Rectangle 2"/>
          <p:cNvSpPr>
            <a:spLocks noGrp="1" noRot="1" noChangeAspect="1" noChangeArrowheads="1" noTextEdit="1"/>
          </p:cNvSpPr>
          <p:nvPr>
            <p:ph type="sldImg"/>
          </p:nvPr>
        </p:nvSpPr>
        <p:spPr bwMode="auto">
          <a:xfrm>
            <a:off x="1146175" y="687388"/>
            <a:ext cx="4568825" cy="3427412"/>
          </a:xfrm>
          <a:solidFill>
            <a:srgbClr val="FFFFFF"/>
          </a:solidFill>
          <a:ln>
            <a:solidFill>
              <a:srgbClr val="000000"/>
            </a:solidFill>
            <a:miter lim="800000"/>
            <a:headEnd/>
            <a:tailEnd/>
          </a:ln>
        </p:spPr>
      </p:sp>
      <p:sp>
        <p:nvSpPr>
          <p:cNvPr id="132100" name="Rectangle 3"/>
          <p:cNvSpPr>
            <a:spLocks noGrp="1" noChangeArrowheads="1"/>
          </p:cNvSpPr>
          <p:nvPr>
            <p:ph type="body" idx="1"/>
          </p:nvPr>
        </p:nvSpPr>
        <p:spPr bwMode="auto">
          <a:xfrm>
            <a:off x="912813" y="4343400"/>
            <a:ext cx="5032375" cy="4113213"/>
          </a:xfrm>
          <a:solidFill>
            <a:srgbClr val="FFFFFF"/>
          </a:solidFill>
          <a:ln>
            <a:solidFill>
              <a:srgbClr val="000000"/>
            </a:solidFill>
            <a:miter lim="800000"/>
            <a:headEnd/>
            <a:tailEnd/>
          </a:ln>
        </p:spPr>
        <p:txBody>
          <a:bodyPr wrap="square" lIns="84408" tIns="42204" rIns="84408" bIns="42204" numCol="1" anchor="t" anchorCtr="0" compatLnSpc="1">
            <a:prstTxWarp prst="textNoShape">
              <a:avLst/>
            </a:prstTxWarp>
          </a:bodyPr>
          <a:lstStyle/>
          <a:p>
            <a:pPr eaLnBrk="1" hangingPunct="1">
              <a:spcBef>
                <a:spcPct val="0"/>
              </a:spcBef>
            </a:pPr>
            <a:r>
              <a:rPr lang="zh-CN" altLang="en-US" smtClean="0"/>
              <a:t>在开始之前，我想先给大家看一篇文章，是大连化物所汪其老师传给我的，是大化所孙志刚博士写的，发表在“化学物理通讯”上。在这里我想引述他的话，”大家知道，科研工作者经常要花费大量的时间进行文献查询。当我们对学术领域中的某个课题产生兴趣的时候，头脑里往往浮现的是这样两个问题：这方面的研究以前都有什么人用什么方法做过？现在人们对这方面的研究有什么最新进展和认识？通常只有回答了这两个问题，才能说对课题有了一定的了解。一般来说，解决这两个问题的方法，就是利用手头上已了解到的信息去查找相关刊物，复印资料，然后依据其参考文献去寻根刨底。幸运的话，初始的手头信息来自于最近期刊，这样不仅可以了解到这个研究课题的历史，而且也看到了其最新发展。这个过程是需要花费一定时间的，从事科研工作的每个人都会有同感吧。如果不幸的话，手头的资料并不是最近发表的，这时想要了解某个研究课题的最新进展，就要靠自己花费大量时间浏览所在学科相关期刊上面最新发表的文章。但是，随着科学的发展，年年都有与本学科相关的新增学术期刊，依靠以往那种“每个月抽出一定时间去浏览相关期刊的当月刊”的做法，早已不能适应我们对信息获取的要求。这时该怎么办？ “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幻灯片图像占位符 1"/>
          <p:cNvSpPr>
            <a:spLocks noGrp="1" noRot="1" noChangeAspect="1" noTextEdit="1"/>
          </p:cNvSpPr>
          <p:nvPr>
            <p:ph type="sldImg"/>
          </p:nvPr>
        </p:nvSpPr>
        <p:spPr>
          <a:ln/>
        </p:spPr>
      </p:sp>
      <p:sp>
        <p:nvSpPr>
          <p:cNvPr id="15872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zh-CN" altLang="en-US" smtClean="0">
              <a:latin typeface="Arial" pitchFamily="34" charset="0"/>
            </a:endParaRPr>
          </a:p>
        </p:txBody>
      </p:sp>
      <p:sp>
        <p:nvSpPr>
          <p:cNvPr id="15872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5BA26951-EAC0-42AE-A02F-55D767DD557D}" type="slidenum">
              <a:rPr lang="en-US" altLang="zh-CN" smtClean="0"/>
              <a:pPr eaLnBrk="1" hangingPunct="1"/>
              <a:t>30</a:t>
            </a:fld>
            <a:endParaRPr lang="en-US" altLang="zh-C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A0462B-B856-4CF4-8012-857839BA684D}" type="datetimeFigureOut">
              <a:rPr lang="en-US" smtClean="0"/>
              <a:t>11/17/2014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F7488-7DC4-419C-A3A9-4A8D74CEAC3A}" type="slidenum">
              <a:rPr lang="en-US" smtClean="0"/>
              <a:t>‹#›</a:t>
            </a:fld>
            <a:endParaRPr lang="en-US"/>
          </a:p>
        </p:txBody>
      </p:sp>
    </p:spTree>
    <p:extLst>
      <p:ext uri="{BB962C8B-B14F-4D97-AF65-F5344CB8AC3E}">
        <p14:creationId xmlns:p14="http://schemas.microsoft.com/office/powerpoint/2010/main" val="2345573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A0462B-B856-4CF4-8012-857839BA684D}" type="datetimeFigureOut">
              <a:rPr lang="en-US" smtClean="0"/>
              <a:t>11/17/2014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F7488-7DC4-419C-A3A9-4A8D74CEAC3A}" type="slidenum">
              <a:rPr lang="en-US" smtClean="0"/>
              <a:t>‹#›</a:t>
            </a:fld>
            <a:endParaRPr lang="en-US"/>
          </a:p>
        </p:txBody>
      </p:sp>
    </p:spTree>
    <p:extLst>
      <p:ext uri="{BB962C8B-B14F-4D97-AF65-F5344CB8AC3E}">
        <p14:creationId xmlns:p14="http://schemas.microsoft.com/office/powerpoint/2010/main" val="4107467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A0462B-B856-4CF4-8012-857839BA684D}" type="datetimeFigureOut">
              <a:rPr lang="en-US" smtClean="0"/>
              <a:t>11/17/2014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F7488-7DC4-419C-A3A9-4A8D74CEAC3A}" type="slidenum">
              <a:rPr lang="en-US" smtClean="0"/>
              <a:t>‹#›</a:t>
            </a:fld>
            <a:endParaRPr lang="en-US"/>
          </a:p>
        </p:txBody>
      </p:sp>
    </p:spTree>
    <p:extLst>
      <p:ext uri="{BB962C8B-B14F-4D97-AF65-F5344CB8AC3E}">
        <p14:creationId xmlns:p14="http://schemas.microsoft.com/office/powerpoint/2010/main" val="1745319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14" descr="TR_TitleLogo_BW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0438" y="5956300"/>
            <a:ext cx="2741612"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4B4B4B"/>
              </a:solidFill>
              <a:latin typeface="Arial" pitchFamily="34" charset="0"/>
              <a:ea typeface="宋体" pitchFamily="2" charset="-122"/>
            </a:endParaRPr>
          </a:p>
        </p:txBody>
      </p:sp>
      <p:pic>
        <p:nvPicPr>
          <p:cNvPr id="6" name="Picture 13" descr="titleMaster_Logo600id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hidden">
          <a:xfrm>
            <a:off x="6040438" y="5956300"/>
            <a:ext cx="27463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RTR8SGL"/>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7188" y="381000"/>
            <a:ext cx="8467725"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361950" y="3282950"/>
            <a:ext cx="8382000" cy="984250"/>
          </a:xfrm>
        </p:spPr>
        <p:txBody>
          <a:bodyPr anchor="b"/>
          <a:lstStyle>
            <a:lvl1pPr>
              <a:defRPr sz="3200"/>
            </a:lvl1pPr>
          </a:lstStyle>
          <a:p>
            <a:r>
              <a:rPr lang="en-US" altLang="zh-CN"/>
              <a:t>Click to edit Master title style</a:t>
            </a:r>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a:t>Click to edit Master subtitle style</a:t>
            </a:r>
          </a:p>
        </p:txBody>
      </p:sp>
    </p:spTree>
    <p:extLst>
      <p:ext uri="{BB962C8B-B14F-4D97-AF65-F5344CB8AC3E}">
        <p14:creationId xmlns:p14="http://schemas.microsoft.com/office/powerpoint/2010/main" val="2680956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4" name="Text Box 24"/>
          <p:cNvSpPr txBox="1">
            <a:spLocks noChangeArrowheads="1"/>
          </p:cNvSpPr>
          <p:nvPr/>
        </p:nvSpPr>
        <p:spPr bwMode="auto">
          <a:xfrm>
            <a:off x="336550" y="1530350"/>
            <a:ext cx="216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buClr>
                <a:srgbClr val="FF8000"/>
              </a:buClr>
              <a:buFontTx/>
              <a:buChar char="•"/>
            </a:pPr>
            <a:endParaRPr lang="en-GB" altLang="zh-CN" sz="2400">
              <a:solidFill>
                <a:srgbClr val="4B4B4B"/>
              </a:solidFill>
            </a:endParaRPr>
          </a:p>
        </p:txBody>
      </p:sp>
      <p:pic>
        <p:nvPicPr>
          <p:cNvPr id="5" name="Picture 25" descr="TR_SlideLogo_BW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6323013"/>
            <a:ext cx="165258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0" descr="slideMaster_Logo6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hidden">
          <a:xfrm>
            <a:off x="371475" y="6323013"/>
            <a:ext cx="164465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hape 1"/>
          <p:cNvSpPr>
            <a:spLocks noGrp="1"/>
          </p:cNvSpPr>
          <p:nvPr>
            <p:ph type="title"/>
          </p:nvPr>
        </p:nvSpPr>
        <p:spPr/>
        <p:txBody>
          <a:bodyPr rtlCol="0"/>
          <a:lstStyle/>
          <a:p>
            <a:r>
              <a:rPr lang="en-US" altLang="zh-CN"/>
              <a:t>Click to edit Master title style</a:t>
            </a:r>
            <a:endParaRPr lang="zh-CN" altLang="en-US"/>
          </a:p>
        </p:txBody>
      </p:sp>
      <p:sp>
        <p:nvSpPr>
          <p:cNvPr id="3" name="Shape 2"/>
          <p:cNvSpPr>
            <a:spLocks noGrp="1"/>
          </p:cNvSpPr>
          <p:nvPr>
            <p:ph type="body" idx="1"/>
          </p:nvPr>
        </p:nvSpPr>
        <p:spPr/>
        <p:txBody>
          <a:bodyPr rtlCol="0"/>
          <a:lstStyle/>
          <a:p>
            <a:pPr lvl="0"/>
            <a:r>
              <a:rPr lang="en-US" altLang="zh-CN"/>
              <a:t>Click to edit Master text styles</a:t>
            </a:r>
            <a:endParaRPr lang="zh-CN"/>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3333180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895097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243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5"/>
          <p:cNvSpPr>
            <a:spLocks noGrp="1" noChangeArrowheads="1"/>
          </p:cNvSpPr>
          <p:nvPr>
            <p:ph type="ftr" sz="quarter" idx="10"/>
          </p:nvPr>
        </p:nvSpPr>
        <p:spPr>
          <a:xfrm>
            <a:off x="3124200" y="6394450"/>
            <a:ext cx="5172075" cy="231775"/>
          </a:xfrm>
          <a:prstGeom prst="rect">
            <a:avLst/>
          </a:prstGeom>
        </p:spPr>
        <p:txBody>
          <a:bodyPr/>
          <a:lstStyle>
            <a:lvl1pPr algn="r">
              <a:defRPr sz="900">
                <a:solidFill>
                  <a:srgbClr val="FFFFFF"/>
                </a:solidFill>
                <a:latin typeface="Arial" charset="0"/>
                <a:ea typeface="宋体" charset="-122"/>
              </a:defRPr>
            </a:lvl1pPr>
          </a:lstStyle>
          <a:p>
            <a:pPr fontAlgn="base">
              <a:spcBef>
                <a:spcPct val="0"/>
              </a:spcBef>
              <a:spcAft>
                <a:spcPct val="0"/>
              </a:spcAft>
              <a:defRPr/>
            </a:pPr>
            <a:endParaRPr lang="en-US" altLang="zh-CN"/>
          </a:p>
        </p:txBody>
      </p:sp>
      <p:sp>
        <p:nvSpPr>
          <p:cNvPr id="4" name="Rectangle 6"/>
          <p:cNvSpPr>
            <a:spLocks noGrp="1" noChangeArrowheads="1"/>
          </p:cNvSpPr>
          <p:nvPr>
            <p:ph type="sldNum" sz="quarter" idx="11"/>
          </p:nvPr>
        </p:nvSpPr>
        <p:spPr>
          <a:xfrm>
            <a:off x="8424863" y="6394450"/>
            <a:ext cx="457200" cy="231775"/>
          </a:xfrm>
          <a:prstGeom prst="rect">
            <a:avLst/>
          </a:prstGeom>
        </p:spPr>
        <p:txBody>
          <a:bodyPr/>
          <a:lstStyle>
            <a:lvl1pPr algn="r">
              <a:defRPr sz="900">
                <a:solidFill>
                  <a:srgbClr val="4B4B4B"/>
                </a:solidFill>
                <a:latin typeface="Arial" charset="0"/>
                <a:ea typeface="宋体" charset="-122"/>
              </a:defRPr>
            </a:lvl1pPr>
          </a:lstStyle>
          <a:p>
            <a:pPr fontAlgn="base">
              <a:spcBef>
                <a:spcPct val="0"/>
              </a:spcBef>
              <a:spcAft>
                <a:spcPct val="0"/>
              </a:spcAft>
              <a:defRPr/>
            </a:pPr>
            <a:fld id="{D5EC396F-CD21-445B-80E5-BA20051683CF}"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002190782"/>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762000"/>
            <a:ext cx="8229600" cy="762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752600"/>
            <a:ext cx="369570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305300" y="1752600"/>
            <a:ext cx="369570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3570273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14" descr="TR_TitleLogo_BW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0438" y="5956300"/>
            <a:ext cx="2741612"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4B4B4B"/>
              </a:solidFill>
              <a:latin typeface="Arial" pitchFamily="34" charset="0"/>
              <a:ea typeface="宋体" pitchFamily="2" charset="-122"/>
            </a:endParaRPr>
          </a:p>
        </p:txBody>
      </p:sp>
      <p:pic>
        <p:nvPicPr>
          <p:cNvPr id="6" name="Picture 13" descr="titleMaster_Logo600id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hidden">
          <a:xfrm>
            <a:off x="6040438" y="5956300"/>
            <a:ext cx="27463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RTR8SGL"/>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7188" y="381000"/>
            <a:ext cx="8467725"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361950" y="3282950"/>
            <a:ext cx="8382000" cy="984250"/>
          </a:xfrm>
        </p:spPr>
        <p:txBody>
          <a:bodyPr anchor="b"/>
          <a:lstStyle>
            <a:lvl1pPr>
              <a:defRPr sz="3200"/>
            </a:lvl1pPr>
          </a:lstStyle>
          <a:p>
            <a:r>
              <a:rPr lang="en-US" altLang="zh-CN"/>
              <a:t>Click to edit Master title style</a:t>
            </a:r>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a:t>Click to edit Master subtitle style</a:t>
            </a:r>
          </a:p>
        </p:txBody>
      </p:sp>
    </p:spTree>
    <p:extLst>
      <p:ext uri="{BB962C8B-B14F-4D97-AF65-F5344CB8AC3E}">
        <p14:creationId xmlns:p14="http://schemas.microsoft.com/office/powerpoint/2010/main" val="868034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639964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A0462B-B856-4CF4-8012-857839BA684D}" type="datetimeFigureOut">
              <a:rPr lang="en-US" smtClean="0"/>
              <a:t>11/17/2014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F7488-7DC4-419C-A3A9-4A8D74CEAC3A}" type="slidenum">
              <a:rPr lang="en-US" smtClean="0"/>
              <a:t>‹#›</a:t>
            </a:fld>
            <a:endParaRPr lang="en-US"/>
          </a:p>
        </p:txBody>
      </p:sp>
    </p:spTree>
    <p:extLst>
      <p:ext uri="{BB962C8B-B14F-4D97-AF65-F5344CB8AC3E}">
        <p14:creationId xmlns:p14="http://schemas.microsoft.com/office/powerpoint/2010/main" val="1660082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739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5"/>
          <p:cNvSpPr>
            <a:spLocks noGrp="1" noChangeArrowheads="1"/>
          </p:cNvSpPr>
          <p:nvPr>
            <p:ph type="ftr" sz="quarter" idx="10"/>
          </p:nvPr>
        </p:nvSpPr>
        <p:spPr>
          <a:xfrm>
            <a:off x="3124200" y="6394450"/>
            <a:ext cx="5172075" cy="231775"/>
          </a:xfrm>
          <a:prstGeom prst="rect">
            <a:avLst/>
          </a:prstGeom>
        </p:spPr>
        <p:txBody>
          <a:bodyPr/>
          <a:lstStyle>
            <a:lvl1pPr algn="r">
              <a:defRPr sz="900">
                <a:solidFill>
                  <a:srgbClr val="FFFFFF"/>
                </a:solidFill>
                <a:latin typeface="Arial" charset="0"/>
                <a:ea typeface="宋体" charset="-122"/>
              </a:defRPr>
            </a:lvl1pPr>
          </a:lstStyle>
          <a:p>
            <a:pPr fontAlgn="base">
              <a:spcBef>
                <a:spcPct val="0"/>
              </a:spcBef>
              <a:spcAft>
                <a:spcPct val="0"/>
              </a:spcAft>
              <a:defRPr/>
            </a:pPr>
            <a:endParaRPr lang="en-US" altLang="zh-CN"/>
          </a:p>
        </p:txBody>
      </p:sp>
      <p:sp>
        <p:nvSpPr>
          <p:cNvPr id="4" name="Rectangle 6"/>
          <p:cNvSpPr>
            <a:spLocks noGrp="1" noChangeArrowheads="1"/>
          </p:cNvSpPr>
          <p:nvPr>
            <p:ph type="sldNum" sz="quarter" idx="11"/>
          </p:nvPr>
        </p:nvSpPr>
        <p:spPr>
          <a:xfrm>
            <a:off x="8424863" y="6394450"/>
            <a:ext cx="457200" cy="231775"/>
          </a:xfrm>
          <a:prstGeom prst="rect">
            <a:avLst/>
          </a:prstGeom>
        </p:spPr>
        <p:txBody>
          <a:bodyPr/>
          <a:lstStyle>
            <a:lvl1pPr algn="r">
              <a:defRPr sz="900">
                <a:solidFill>
                  <a:srgbClr val="4B4B4B"/>
                </a:solidFill>
                <a:latin typeface="Arial" charset="0"/>
                <a:ea typeface="宋体" charset="-122"/>
              </a:defRPr>
            </a:lvl1pPr>
          </a:lstStyle>
          <a:p>
            <a:pPr fontAlgn="base">
              <a:spcBef>
                <a:spcPct val="0"/>
              </a:spcBef>
              <a:spcAft>
                <a:spcPct val="0"/>
              </a:spcAft>
              <a:defRPr/>
            </a:pPr>
            <a:fld id="{FABAD9FF-5FC1-4C85-8DB1-BD45E27969E6}"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685400760"/>
      </p:ext>
    </p:extLst>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a:defRPr/>
            </a:lvl1pPr>
          </a:lstStyle>
          <a:p>
            <a:pPr fontAlgn="base">
              <a:spcBef>
                <a:spcPct val="0"/>
              </a:spcBef>
              <a:spcAft>
                <a:spcPct val="0"/>
              </a:spcAft>
              <a:defRPr/>
            </a:pPr>
            <a:endParaRPr lang="en-US" altLang="zh-CN">
              <a:solidFill>
                <a:srgbClr val="4B4B4B"/>
              </a:solidFill>
              <a:latin typeface="Arial" pitchFamily="34" charset="0"/>
              <a:ea typeface="宋体"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a:defRPr/>
            </a:lvl1pPr>
          </a:lstStyle>
          <a:p>
            <a:pPr fontAlgn="base">
              <a:spcBef>
                <a:spcPct val="0"/>
              </a:spcBef>
              <a:spcAft>
                <a:spcPct val="0"/>
              </a:spcAft>
              <a:defRPr/>
            </a:pPr>
            <a:fld id="{2C326916-C256-40A1-9C77-CD82B52A475D}" type="slidenum">
              <a:rPr lang="en-US" altLang="en-US">
                <a:solidFill>
                  <a:srgbClr val="4B4B4B"/>
                </a:solidFill>
                <a:latin typeface="Arial" pitchFamily="34" charset="0"/>
                <a:ea typeface="宋体" pitchFamily="2" charset="-122"/>
              </a:rPr>
              <a:pPr fontAlgn="base">
                <a:spcBef>
                  <a:spcPct val="0"/>
                </a:spcBef>
                <a:spcAft>
                  <a:spcPct val="0"/>
                </a:spcAft>
                <a:defRPr/>
              </a:pPr>
              <a:t>‹#›</a:t>
            </a:fld>
            <a:endParaRPr lang="en-US" altLang="en-US">
              <a:solidFill>
                <a:srgbClr val="4B4B4B"/>
              </a:solidFill>
              <a:latin typeface="Arial" pitchFamily="34" charset="0"/>
              <a:ea typeface="宋体" pitchFamily="2" charset="-122"/>
            </a:endParaRPr>
          </a:p>
        </p:txBody>
      </p:sp>
    </p:spTree>
    <p:extLst>
      <p:ext uri="{BB962C8B-B14F-4D97-AF65-F5344CB8AC3E}">
        <p14:creationId xmlns:p14="http://schemas.microsoft.com/office/powerpoint/2010/main" val="3229840191"/>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A0462B-B856-4CF4-8012-857839BA684D}" type="datetimeFigureOut">
              <a:rPr lang="en-US" smtClean="0"/>
              <a:t>11/17/2014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F7488-7DC4-419C-A3A9-4A8D74CEAC3A}" type="slidenum">
              <a:rPr lang="en-US" smtClean="0"/>
              <a:t>‹#›</a:t>
            </a:fld>
            <a:endParaRPr lang="en-US"/>
          </a:p>
        </p:txBody>
      </p:sp>
    </p:spTree>
    <p:extLst>
      <p:ext uri="{BB962C8B-B14F-4D97-AF65-F5344CB8AC3E}">
        <p14:creationId xmlns:p14="http://schemas.microsoft.com/office/powerpoint/2010/main" val="538097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A0462B-B856-4CF4-8012-857839BA684D}" type="datetimeFigureOut">
              <a:rPr lang="en-US" smtClean="0"/>
              <a:t>11/17/2014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0F7488-7DC4-419C-A3A9-4A8D74CEAC3A}" type="slidenum">
              <a:rPr lang="en-US" smtClean="0"/>
              <a:t>‹#›</a:t>
            </a:fld>
            <a:endParaRPr lang="en-US"/>
          </a:p>
        </p:txBody>
      </p:sp>
    </p:spTree>
    <p:extLst>
      <p:ext uri="{BB962C8B-B14F-4D97-AF65-F5344CB8AC3E}">
        <p14:creationId xmlns:p14="http://schemas.microsoft.com/office/powerpoint/2010/main" val="3500305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A0462B-B856-4CF4-8012-857839BA684D}" type="datetimeFigureOut">
              <a:rPr lang="en-US" smtClean="0"/>
              <a:t>11/17/2014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0F7488-7DC4-419C-A3A9-4A8D74CEAC3A}" type="slidenum">
              <a:rPr lang="en-US" smtClean="0"/>
              <a:t>‹#›</a:t>
            </a:fld>
            <a:endParaRPr lang="en-US"/>
          </a:p>
        </p:txBody>
      </p:sp>
    </p:spTree>
    <p:extLst>
      <p:ext uri="{BB962C8B-B14F-4D97-AF65-F5344CB8AC3E}">
        <p14:creationId xmlns:p14="http://schemas.microsoft.com/office/powerpoint/2010/main" val="437348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A0462B-B856-4CF4-8012-857839BA684D}" type="datetimeFigureOut">
              <a:rPr lang="en-US" smtClean="0"/>
              <a:t>11/17/2014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0F7488-7DC4-419C-A3A9-4A8D74CEAC3A}" type="slidenum">
              <a:rPr lang="en-US" smtClean="0"/>
              <a:t>‹#›</a:t>
            </a:fld>
            <a:endParaRPr lang="en-US"/>
          </a:p>
        </p:txBody>
      </p:sp>
    </p:spTree>
    <p:extLst>
      <p:ext uri="{BB962C8B-B14F-4D97-AF65-F5344CB8AC3E}">
        <p14:creationId xmlns:p14="http://schemas.microsoft.com/office/powerpoint/2010/main" val="2353309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A0462B-B856-4CF4-8012-857839BA684D}" type="datetimeFigureOut">
              <a:rPr lang="en-US" smtClean="0"/>
              <a:t>11/17/2014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0F7488-7DC4-419C-A3A9-4A8D74CEAC3A}" type="slidenum">
              <a:rPr lang="en-US" smtClean="0"/>
              <a:t>‹#›</a:t>
            </a:fld>
            <a:endParaRPr lang="en-US"/>
          </a:p>
        </p:txBody>
      </p:sp>
    </p:spTree>
    <p:extLst>
      <p:ext uri="{BB962C8B-B14F-4D97-AF65-F5344CB8AC3E}">
        <p14:creationId xmlns:p14="http://schemas.microsoft.com/office/powerpoint/2010/main" val="3615068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A0462B-B856-4CF4-8012-857839BA684D}" type="datetimeFigureOut">
              <a:rPr lang="en-US" smtClean="0"/>
              <a:t>11/17/2014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0F7488-7DC4-419C-A3A9-4A8D74CEAC3A}" type="slidenum">
              <a:rPr lang="en-US" smtClean="0"/>
              <a:t>‹#›</a:t>
            </a:fld>
            <a:endParaRPr lang="en-US"/>
          </a:p>
        </p:txBody>
      </p:sp>
    </p:spTree>
    <p:extLst>
      <p:ext uri="{BB962C8B-B14F-4D97-AF65-F5344CB8AC3E}">
        <p14:creationId xmlns:p14="http://schemas.microsoft.com/office/powerpoint/2010/main" val="1237770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A0462B-B856-4CF4-8012-857839BA684D}" type="datetimeFigureOut">
              <a:rPr lang="en-US" smtClean="0"/>
              <a:t>11/17/2014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0F7488-7DC4-419C-A3A9-4A8D74CEAC3A}" type="slidenum">
              <a:rPr lang="en-US" smtClean="0"/>
              <a:t>‹#›</a:t>
            </a:fld>
            <a:endParaRPr lang="en-US"/>
          </a:p>
        </p:txBody>
      </p:sp>
    </p:spTree>
    <p:extLst>
      <p:ext uri="{BB962C8B-B14F-4D97-AF65-F5344CB8AC3E}">
        <p14:creationId xmlns:p14="http://schemas.microsoft.com/office/powerpoint/2010/main" val="791116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0462B-B856-4CF4-8012-857839BA684D}" type="datetimeFigureOut">
              <a:rPr lang="en-US" smtClean="0"/>
              <a:t>11/17/2014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0F7488-7DC4-419C-A3A9-4A8D74CEAC3A}" type="slidenum">
              <a:rPr lang="en-US" smtClean="0"/>
              <a:t>‹#›</a:t>
            </a:fld>
            <a:endParaRPr lang="en-US"/>
          </a:p>
        </p:txBody>
      </p:sp>
    </p:spTree>
    <p:extLst>
      <p:ext uri="{BB962C8B-B14F-4D97-AF65-F5344CB8AC3E}">
        <p14:creationId xmlns:p14="http://schemas.microsoft.com/office/powerpoint/2010/main" val="294639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8"/>
          <p:cNvSpPr>
            <a:spLocks noGrp="1" noChangeArrowheads="1"/>
          </p:cNvSpPr>
          <p:nvPr>
            <p:ph type="title"/>
          </p:nvPr>
        </p:nvSpPr>
        <p:spPr bwMode="auto">
          <a:xfrm>
            <a:off x="336550" y="87313"/>
            <a:ext cx="846455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zh-CN" smtClean="0"/>
              <a:t>Click to edit Master title style</a:t>
            </a:r>
          </a:p>
        </p:txBody>
      </p:sp>
      <p:sp>
        <p:nvSpPr>
          <p:cNvPr id="2051" name="Rectangle 29"/>
          <p:cNvSpPr>
            <a:spLocks noGrp="1" noChangeArrowheads="1"/>
          </p:cNvSpPr>
          <p:nvPr>
            <p:ph type="body" idx="1"/>
          </p:nvPr>
        </p:nvSpPr>
        <p:spPr bwMode="auto">
          <a:xfrm>
            <a:off x="365125" y="1119188"/>
            <a:ext cx="8372475" cy="497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Tree>
    <p:extLst>
      <p:ext uri="{BB962C8B-B14F-4D97-AF65-F5344CB8AC3E}">
        <p14:creationId xmlns:p14="http://schemas.microsoft.com/office/powerpoint/2010/main" val="697799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id="1" dur="indefinite" restart="never" nodeType="tmRoot"/>
      </p:par>
    </p:tnLst>
  </p:timing>
  <p:hf hdr="0" ftr="0" dt="0"/>
  <p:txStyles>
    <p:titleStyle>
      <a:lvl1pPr algn="l" rtl="0" eaLnBrk="0" fontAlgn="base" hangingPunct="0">
        <a:lnSpc>
          <a:spcPct val="110000"/>
        </a:lnSpc>
        <a:spcBef>
          <a:spcPct val="0"/>
        </a:spcBef>
        <a:spcAft>
          <a:spcPct val="0"/>
        </a:spcAft>
        <a:defRPr sz="2800" b="1">
          <a:solidFill>
            <a:schemeClr val="tx2"/>
          </a:solidFill>
          <a:latin typeface="Arial" charset="0"/>
          <a:ea typeface="+mj-ea"/>
          <a:cs typeface="+mj-cs"/>
        </a:defRPr>
      </a:lvl1pPr>
      <a:lvl2pPr algn="l" rtl="0" eaLnBrk="0" fontAlgn="base" hangingPunct="0">
        <a:lnSpc>
          <a:spcPct val="110000"/>
        </a:lnSpc>
        <a:spcBef>
          <a:spcPct val="0"/>
        </a:spcBef>
        <a:spcAft>
          <a:spcPct val="0"/>
        </a:spcAft>
        <a:defRPr sz="2800" b="1">
          <a:solidFill>
            <a:schemeClr val="tx2"/>
          </a:solidFill>
          <a:latin typeface="Arial" charset="0"/>
        </a:defRPr>
      </a:lvl2pPr>
      <a:lvl3pPr algn="l" rtl="0" eaLnBrk="0" fontAlgn="base" hangingPunct="0">
        <a:lnSpc>
          <a:spcPct val="110000"/>
        </a:lnSpc>
        <a:spcBef>
          <a:spcPct val="0"/>
        </a:spcBef>
        <a:spcAft>
          <a:spcPct val="0"/>
        </a:spcAft>
        <a:defRPr sz="2800" b="1">
          <a:solidFill>
            <a:schemeClr val="tx2"/>
          </a:solidFill>
          <a:latin typeface="Arial" charset="0"/>
        </a:defRPr>
      </a:lvl3pPr>
      <a:lvl4pPr algn="l" rtl="0" eaLnBrk="0" fontAlgn="base" hangingPunct="0">
        <a:lnSpc>
          <a:spcPct val="110000"/>
        </a:lnSpc>
        <a:spcBef>
          <a:spcPct val="0"/>
        </a:spcBef>
        <a:spcAft>
          <a:spcPct val="0"/>
        </a:spcAft>
        <a:defRPr sz="2800" b="1">
          <a:solidFill>
            <a:schemeClr val="tx2"/>
          </a:solidFill>
          <a:latin typeface="Arial" charset="0"/>
        </a:defRPr>
      </a:lvl4pPr>
      <a:lvl5pPr algn="l" rtl="0" eaLnBrk="0" fontAlgn="base" hangingPunct="0">
        <a:lnSpc>
          <a:spcPct val="110000"/>
        </a:lnSpc>
        <a:spcBef>
          <a:spcPct val="0"/>
        </a:spcBef>
        <a:spcAft>
          <a:spcPct val="0"/>
        </a:spcAft>
        <a:defRPr sz="2800" b="1">
          <a:solidFill>
            <a:schemeClr val="tx2"/>
          </a:solidFill>
          <a:latin typeface="Arial" charset="0"/>
        </a:defRPr>
      </a:lvl5pPr>
      <a:lvl6pPr marL="457200" algn="l" rtl="0" fontAlgn="base">
        <a:lnSpc>
          <a:spcPct val="110000"/>
        </a:lnSpc>
        <a:spcBef>
          <a:spcPct val="0"/>
        </a:spcBef>
        <a:spcAft>
          <a:spcPct val="0"/>
        </a:spcAft>
        <a:defRPr sz="2800">
          <a:solidFill>
            <a:schemeClr val="tx2"/>
          </a:solidFill>
          <a:latin typeface="Arial" charset="0"/>
        </a:defRPr>
      </a:lvl6pPr>
      <a:lvl7pPr marL="914400" algn="l" rtl="0" fontAlgn="base">
        <a:lnSpc>
          <a:spcPct val="110000"/>
        </a:lnSpc>
        <a:spcBef>
          <a:spcPct val="0"/>
        </a:spcBef>
        <a:spcAft>
          <a:spcPct val="0"/>
        </a:spcAft>
        <a:defRPr sz="2800">
          <a:solidFill>
            <a:schemeClr val="tx2"/>
          </a:solidFill>
          <a:latin typeface="Arial" charset="0"/>
        </a:defRPr>
      </a:lvl7pPr>
      <a:lvl8pPr marL="1371600" algn="l" rtl="0" fontAlgn="base">
        <a:lnSpc>
          <a:spcPct val="110000"/>
        </a:lnSpc>
        <a:spcBef>
          <a:spcPct val="0"/>
        </a:spcBef>
        <a:spcAft>
          <a:spcPct val="0"/>
        </a:spcAft>
        <a:defRPr sz="2800">
          <a:solidFill>
            <a:schemeClr val="tx2"/>
          </a:solidFill>
          <a:latin typeface="Arial" charset="0"/>
        </a:defRPr>
      </a:lvl8pPr>
      <a:lvl9pPr marL="1828800" algn="l" rtl="0" fontAlgn="base">
        <a:lnSpc>
          <a:spcPct val="11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b="1">
          <a:solidFill>
            <a:srgbClr val="000000"/>
          </a:solidFill>
          <a:latin typeface="Arial" charset="0"/>
          <a:ea typeface="+mn-ea"/>
          <a:cs typeface="+mn-cs"/>
        </a:defRPr>
      </a:lvl1pPr>
      <a:lvl2pPr marL="628650" indent="-285750" algn="l" rtl="0" eaLnBrk="0" fontAlgn="base" hangingPunct="0">
        <a:spcBef>
          <a:spcPct val="30000"/>
        </a:spcBef>
        <a:spcAft>
          <a:spcPct val="0"/>
        </a:spcAft>
        <a:buClr>
          <a:schemeClr val="tx2"/>
        </a:buClr>
        <a:buFont typeface="Arial" pitchFamily="34" charset="0"/>
        <a:buChar char="–"/>
        <a:defRPr sz="2000" b="1">
          <a:solidFill>
            <a:srgbClr val="000000"/>
          </a:solidFill>
          <a:latin typeface="Arial" charset="0"/>
        </a:defRPr>
      </a:lvl2pPr>
      <a:lvl3pPr marL="914400" indent="-171450" algn="l" rtl="0" eaLnBrk="0" fontAlgn="base" hangingPunct="0">
        <a:spcBef>
          <a:spcPct val="25000"/>
        </a:spcBef>
        <a:spcAft>
          <a:spcPct val="0"/>
        </a:spcAft>
        <a:buClr>
          <a:schemeClr val="tx2"/>
        </a:buClr>
        <a:buChar char="•"/>
        <a:defRPr sz="2400" b="1">
          <a:solidFill>
            <a:srgbClr val="000000"/>
          </a:solidFill>
          <a:latin typeface="Arial" charset="0"/>
        </a:defRPr>
      </a:lvl3pPr>
      <a:lvl4pPr marL="1257300" indent="-228600" algn="l" rtl="0" eaLnBrk="0" fontAlgn="base" hangingPunct="0">
        <a:spcBef>
          <a:spcPct val="20000"/>
        </a:spcBef>
        <a:spcAft>
          <a:spcPct val="0"/>
        </a:spcAft>
        <a:buClr>
          <a:schemeClr val="tx2"/>
        </a:buClr>
        <a:buFont typeface="Arial" pitchFamily="34" charset="0"/>
        <a:buChar char="–"/>
        <a:defRPr sz="1600">
          <a:solidFill>
            <a:srgbClr val="000000"/>
          </a:solidFill>
          <a:latin typeface="Arial" charset="0"/>
        </a:defRPr>
      </a:lvl4pPr>
      <a:lvl5pPr marL="1485900" indent="-114300" algn="l" rtl="0" eaLnBrk="0" fontAlgn="base" hangingPunct="0">
        <a:spcBef>
          <a:spcPct val="20000"/>
        </a:spcBef>
        <a:spcAft>
          <a:spcPct val="0"/>
        </a:spcAft>
        <a:buClr>
          <a:schemeClr val="tx2"/>
        </a:buClr>
        <a:buChar char="•"/>
        <a:defRPr sz="1400">
          <a:solidFill>
            <a:srgbClr val="000000"/>
          </a:solidFill>
          <a:latin typeface="Arial" charset="0"/>
        </a:defRPr>
      </a:lvl5pPr>
      <a:lvl6pPr marL="1943100" indent="-114300" algn="l" rtl="0" fontAlgn="base">
        <a:spcBef>
          <a:spcPct val="20000"/>
        </a:spcBef>
        <a:spcAft>
          <a:spcPct val="0"/>
        </a:spcAft>
        <a:buClr>
          <a:schemeClr val="tx2"/>
        </a:buClr>
        <a:buChar char="•"/>
        <a:defRPr sz="1400">
          <a:solidFill>
            <a:srgbClr val="000000"/>
          </a:solidFill>
          <a:latin typeface="+mn-lt"/>
        </a:defRPr>
      </a:lvl6pPr>
      <a:lvl7pPr marL="2400300" indent="-114300" algn="l" rtl="0" fontAlgn="base">
        <a:spcBef>
          <a:spcPct val="20000"/>
        </a:spcBef>
        <a:spcAft>
          <a:spcPct val="0"/>
        </a:spcAft>
        <a:buClr>
          <a:schemeClr val="tx2"/>
        </a:buClr>
        <a:buChar char="•"/>
        <a:defRPr sz="1400">
          <a:solidFill>
            <a:srgbClr val="000000"/>
          </a:solidFill>
          <a:latin typeface="+mn-lt"/>
        </a:defRPr>
      </a:lvl7pPr>
      <a:lvl8pPr marL="2857500" indent="-114300" algn="l" rtl="0" fontAlgn="base">
        <a:spcBef>
          <a:spcPct val="20000"/>
        </a:spcBef>
        <a:spcAft>
          <a:spcPct val="0"/>
        </a:spcAft>
        <a:buClr>
          <a:schemeClr val="tx2"/>
        </a:buClr>
        <a:buChar char="•"/>
        <a:defRPr sz="1400">
          <a:solidFill>
            <a:srgbClr val="000000"/>
          </a:solidFill>
          <a:latin typeface="+mn-lt"/>
        </a:defRPr>
      </a:lvl8pPr>
      <a:lvl9pPr marL="3314700" indent="-114300" algn="l" rtl="0" fontAlgn="base">
        <a:spcBef>
          <a:spcPct val="20000"/>
        </a:spcBef>
        <a:spcAft>
          <a:spcPct val="0"/>
        </a:spcAft>
        <a:buClr>
          <a:schemeClr val="tx2"/>
        </a:buClr>
        <a:buChar char="•"/>
        <a:defRPr sz="1400">
          <a:solidFill>
            <a:srgbClr val="000000"/>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8"/>
          <p:cNvSpPr>
            <a:spLocks noGrp="1" noChangeArrowheads="1"/>
          </p:cNvSpPr>
          <p:nvPr>
            <p:ph type="title"/>
          </p:nvPr>
        </p:nvSpPr>
        <p:spPr bwMode="auto">
          <a:xfrm>
            <a:off x="336550" y="87313"/>
            <a:ext cx="846455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zh-CN" smtClean="0"/>
              <a:t>Click to edit Master title style</a:t>
            </a:r>
          </a:p>
        </p:txBody>
      </p:sp>
      <p:sp>
        <p:nvSpPr>
          <p:cNvPr id="2051" name="Rectangle 29"/>
          <p:cNvSpPr>
            <a:spLocks noGrp="1" noChangeArrowheads="1"/>
          </p:cNvSpPr>
          <p:nvPr>
            <p:ph type="body" idx="1"/>
          </p:nvPr>
        </p:nvSpPr>
        <p:spPr bwMode="auto">
          <a:xfrm>
            <a:off x="365125" y="1119188"/>
            <a:ext cx="8372475" cy="497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Tree>
    <p:extLst>
      <p:ext uri="{BB962C8B-B14F-4D97-AF65-F5344CB8AC3E}">
        <p14:creationId xmlns:p14="http://schemas.microsoft.com/office/powerpoint/2010/main" val="1291847197"/>
      </p:ext>
    </p:extLst>
  </p:cSld>
  <p:clrMap bg1="lt1" tx1="dk1" bg2="lt2" tx2="dk2" accent1="accent1" accent2="accent2" accent3="accent3" accent4="accent4" accent5="accent5" accent6="accent6" hlink="hlink" folHlink="folHlink"/>
  <p:sldLayoutIdLst>
    <p:sldLayoutId id="2147483668" r:id="rId1"/>
    <p:sldLayoutId id="2147483670" r:id="rId2"/>
    <p:sldLayoutId id="2147483671" r:id="rId3"/>
    <p:sldLayoutId id="2147483672" r:id="rId4"/>
    <p:sldLayoutId id="2147483673" r:id="rId5"/>
  </p:sldLayoutIdLst>
  <p:timing>
    <p:tnLst>
      <p:par>
        <p:cTn id="1" dur="indefinite" restart="never" nodeType="tmRoot"/>
      </p:par>
    </p:tnLst>
  </p:timing>
  <p:hf hdr="0" ftr="0" dt="0"/>
  <p:txStyles>
    <p:titleStyle>
      <a:lvl1pPr algn="l" rtl="0" eaLnBrk="0" fontAlgn="base" hangingPunct="0">
        <a:lnSpc>
          <a:spcPct val="110000"/>
        </a:lnSpc>
        <a:spcBef>
          <a:spcPct val="0"/>
        </a:spcBef>
        <a:spcAft>
          <a:spcPct val="0"/>
        </a:spcAft>
        <a:defRPr sz="2800" b="1">
          <a:solidFill>
            <a:schemeClr val="tx2"/>
          </a:solidFill>
          <a:latin typeface="Arial" charset="0"/>
          <a:ea typeface="+mj-ea"/>
          <a:cs typeface="+mj-cs"/>
        </a:defRPr>
      </a:lvl1pPr>
      <a:lvl2pPr algn="l" rtl="0" eaLnBrk="0" fontAlgn="base" hangingPunct="0">
        <a:lnSpc>
          <a:spcPct val="110000"/>
        </a:lnSpc>
        <a:spcBef>
          <a:spcPct val="0"/>
        </a:spcBef>
        <a:spcAft>
          <a:spcPct val="0"/>
        </a:spcAft>
        <a:defRPr sz="2800" b="1">
          <a:solidFill>
            <a:schemeClr val="tx2"/>
          </a:solidFill>
          <a:latin typeface="Arial" charset="0"/>
        </a:defRPr>
      </a:lvl2pPr>
      <a:lvl3pPr algn="l" rtl="0" eaLnBrk="0" fontAlgn="base" hangingPunct="0">
        <a:lnSpc>
          <a:spcPct val="110000"/>
        </a:lnSpc>
        <a:spcBef>
          <a:spcPct val="0"/>
        </a:spcBef>
        <a:spcAft>
          <a:spcPct val="0"/>
        </a:spcAft>
        <a:defRPr sz="2800" b="1">
          <a:solidFill>
            <a:schemeClr val="tx2"/>
          </a:solidFill>
          <a:latin typeface="Arial" charset="0"/>
        </a:defRPr>
      </a:lvl3pPr>
      <a:lvl4pPr algn="l" rtl="0" eaLnBrk="0" fontAlgn="base" hangingPunct="0">
        <a:lnSpc>
          <a:spcPct val="110000"/>
        </a:lnSpc>
        <a:spcBef>
          <a:spcPct val="0"/>
        </a:spcBef>
        <a:spcAft>
          <a:spcPct val="0"/>
        </a:spcAft>
        <a:defRPr sz="2800" b="1">
          <a:solidFill>
            <a:schemeClr val="tx2"/>
          </a:solidFill>
          <a:latin typeface="Arial" charset="0"/>
        </a:defRPr>
      </a:lvl4pPr>
      <a:lvl5pPr algn="l" rtl="0" eaLnBrk="0" fontAlgn="base" hangingPunct="0">
        <a:lnSpc>
          <a:spcPct val="110000"/>
        </a:lnSpc>
        <a:spcBef>
          <a:spcPct val="0"/>
        </a:spcBef>
        <a:spcAft>
          <a:spcPct val="0"/>
        </a:spcAft>
        <a:defRPr sz="2800" b="1">
          <a:solidFill>
            <a:schemeClr val="tx2"/>
          </a:solidFill>
          <a:latin typeface="Arial" charset="0"/>
        </a:defRPr>
      </a:lvl5pPr>
      <a:lvl6pPr marL="457200" algn="l" rtl="0" fontAlgn="base">
        <a:lnSpc>
          <a:spcPct val="110000"/>
        </a:lnSpc>
        <a:spcBef>
          <a:spcPct val="0"/>
        </a:spcBef>
        <a:spcAft>
          <a:spcPct val="0"/>
        </a:spcAft>
        <a:defRPr sz="2800">
          <a:solidFill>
            <a:schemeClr val="tx2"/>
          </a:solidFill>
          <a:latin typeface="Arial" charset="0"/>
        </a:defRPr>
      </a:lvl6pPr>
      <a:lvl7pPr marL="914400" algn="l" rtl="0" fontAlgn="base">
        <a:lnSpc>
          <a:spcPct val="110000"/>
        </a:lnSpc>
        <a:spcBef>
          <a:spcPct val="0"/>
        </a:spcBef>
        <a:spcAft>
          <a:spcPct val="0"/>
        </a:spcAft>
        <a:defRPr sz="2800">
          <a:solidFill>
            <a:schemeClr val="tx2"/>
          </a:solidFill>
          <a:latin typeface="Arial" charset="0"/>
        </a:defRPr>
      </a:lvl7pPr>
      <a:lvl8pPr marL="1371600" algn="l" rtl="0" fontAlgn="base">
        <a:lnSpc>
          <a:spcPct val="110000"/>
        </a:lnSpc>
        <a:spcBef>
          <a:spcPct val="0"/>
        </a:spcBef>
        <a:spcAft>
          <a:spcPct val="0"/>
        </a:spcAft>
        <a:defRPr sz="2800">
          <a:solidFill>
            <a:schemeClr val="tx2"/>
          </a:solidFill>
          <a:latin typeface="Arial" charset="0"/>
        </a:defRPr>
      </a:lvl8pPr>
      <a:lvl9pPr marL="1828800" algn="l" rtl="0" fontAlgn="base">
        <a:lnSpc>
          <a:spcPct val="11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b="1">
          <a:solidFill>
            <a:srgbClr val="000000"/>
          </a:solidFill>
          <a:latin typeface="Arial" charset="0"/>
          <a:ea typeface="+mn-ea"/>
          <a:cs typeface="+mn-cs"/>
        </a:defRPr>
      </a:lvl1pPr>
      <a:lvl2pPr marL="628650" indent="-285750" algn="l" rtl="0" eaLnBrk="0" fontAlgn="base" hangingPunct="0">
        <a:spcBef>
          <a:spcPct val="30000"/>
        </a:spcBef>
        <a:spcAft>
          <a:spcPct val="0"/>
        </a:spcAft>
        <a:buClr>
          <a:schemeClr val="tx2"/>
        </a:buClr>
        <a:buFont typeface="Arial" pitchFamily="34" charset="0"/>
        <a:buChar char="–"/>
        <a:defRPr sz="2000" b="1">
          <a:solidFill>
            <a:srgbClr val="000000"/>
          </a:solidFill>
          <a:latin typeface="Arial" charset="0"/>
        </a:defRPr>
      </a:lvl2pPr>
      <a:lvl3pPr marL="914400" indent="-171450" algn="l" rtl="0" eaLnBrk="0" fontAlgn="base" hangingPunct="0">
        <a:spcBef>
          <a:spcPct val="25000"/>
        </a:spcBef>
        <a:spcAft>
          <a:spcPct val="0"/>
        </a:spcAft>
        <a:buClr>
          <a:schemeClr val="tx2"/>
        </a:buClr>
        <a:buChar char="•"/>
        <a:defRPr sz="2400" b="1">
          <a:solidFill>
            <a:srgbClr val="000000"/>
          </a:solidFill>
          <a:latin typeface="Arial" charset="0"/>
        </a:defRPr>
      </a:lvl3pPr>
      <a:lvl4pPr marL="1257300" indent="-228600" algn="l" rtl="0" eaLnBrk="0" fontAlgn="base" hangingPunct="0">
        <a:spcBef>
          <a:spcPct val="20000"/>
        </a:spcBef>
        <a:spcAft>
          <a:spcPct val="0"/>
        </a:spcAft>
        <a:buClr>
          <a:schemeClr val="tx2"/>
        </a:buClr>
        <a:buFont typeface="Arial" pitchFamily="34" charset="0"/>
        <a:buChar char="–"/>
        <a:defRPr sz="1600">
          <a:solidFill>
            <a:srgbClr val="000000"/>
          </a:solidFill>
          <a:latin typeface="Arial" charset="0"/>
        </a:defRPr>
      </a:lvl4pPr>
      <a:lvl5pPr marL="1485900" indent="-114300" algn="l" rtl="0" eaLnBrk="0" fontAlgn="base" hangingPunct="0">
        <a:spcBef>
          <a:spcPct val="20000"/>
        </a:spcBef>
        <a:spcAft>
          <a:spcPct val="0"/>
        </a:spcAft>
        <a:buClr>
          <a:schemeClr val="tx2"/>
        </a:buClr>
        <a:buChar char="•"/>
        <a:defRPr sz="1400">
          <a:solidFill>
            <a:srgbClr val="000000"/>
          </a:solidFill>
          <a:latin typeface="Arial" charset="0"/>
        </a:defRPr>
      </a:lvl5pPr>
      <a:lvl6pPr marL="1943100" indent="-114300" algn="l" rtl="0" fontAlgn="base">
        <a:spcBef>
          <a:spcPct val="20000"/>
        </a:spcBef>
        <a:spcAft>
          <a:spcPct val="0"/>
        </a:spcAft>
        <a:buClr>
          <a:schemeClr val="tx2"/>
        </a:buClr>
        <a:buChar char="•"/>
        <a:defRPr sz="1400">
          <a:solidFill>
            <a:srgbClr val="000000"/>
          </a:solidFill>
          <a:latin typeface="+mn-lt"/>
        </a:defRPr>
      </a:lvl6pPr>
      <a:lvl7pPr marL="2400300" indent="-114300" algn="l" rtl="0" fontAlgn="base">
        <a:spcBef>
          <a:spcPct val="20000"/>
        </a:spcBef>
        <a:spcAft>
          <a:spcPct val="0"/>
        </a:spcAft>
        <a:buClr>
          <a:schemeClr val="tx2"/>
        </a:buClr>
        <a:buChar char="•"/>
        <a:defRPr sz="1400">
          <a:solidFill>
            <a:srgbClr val="000000"/>
          </a:solidFill>
          <a:latin typeface="+mn-lt"/>
        </a:defRPr>
      </a:lvl7pPr>
      <a:lvl8pPr marL="2857500" indent="-114300" algn="l" rtl="0" fontAlgn="base">
        <a:spcBef>
          <a:spcPct val="20000"/>
        </a:spcBef>
        <a:spcAft>
          <a:spcPct val="0"/>
        </a:spcAft>
        <a:buClr>
          <a:schemeClr val="tx2"/>
        </a:buClr>
        <a:buChar char="•"/>
        <a:defRPr sz="1400">
          <a:solidFill>
            <a:srgbClr val="000000"/>
          </a:solidFill>
          <a:latin typeface="+mn-lt"/>
        </a:defRPr>
      </a:lvl8pPr>
      <a:lvl9pPr marL="3314700" indent="-114300" algn="l" rtl="0" fontAlgn="base">
        <a:spcBef>
          <a:spcPct val="20000"/>
        </a:spcBef>
        <a:spcAft>
          <a:spcPct val="0"/>
        </a:spcAft>
        <a:buClr>
          <a:schemeClr val="tx2"/>
        </a:buClr>
        <a:buChar char="•"/>
        <a:defRPr sz="1400">
          <a:solidFill>
            <a:srgbClr val="000000"/>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4.xml"/><Relationship Id="rId4" Type="http://schemas.openxmlformats.org/officeDocument/2006/relationships/image" Target="../media/image141.jpeg"/></Relationships>
</file>

<file path=ppt/slides/_rels/slide10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hyperlink" Target="http://ip-science.thomsonreuters.com.cn/"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jpeg"/><Relationship Id="rId1" Type="http://schemas.openxmlformats.org/officeDocument/2006/relationships/slideLayout" Target="../slideLayouts/slideLayout13.xml"/><Relationship Id="rId5" Type="http://schemas.openxmlformats.org/officeDocument/2006/relationships/image" Target="../media/image23.wmf"/><Relationship Id="rId4" Type="http://schemas.openxmlformats.org/officeDocument/2006/relationships/image" Target="../media/image22.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vmlDrawing" Target="../drawings/vmlDrawing2.vml"/><Relationship Id="rId5" Type="http://schemas.openxmlformats.org/officeDocument/2006/relationships/image" Target="../media/image26.png"/><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jpe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wm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4.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4.xml"/><Relationship Id="rId5" Type="http://schemas.openxmlformats.org/officeDocument/2006/relationships/image" Target="../media/image80.png"/><Relationship Id="rId4" Type="http://schemas.openxmlformats.org/officeDocument/2006/relationships/image" Target="../media/image79.png"/></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1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6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3.xml"/><Relationship Id="rId5" Type="http://schemas.openxmlformats.org/officeDocument/2006/relationships/image" Target="../media/image96.png"/><Relationship Id="rId4" Type="http://schemas.openxmlformats.org/officeDocument/2006/relationships/image" Target="../media/image95.png"/></Relationships>
</file>

<file path=ppt/slides/_rels/slide75.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98.wmf"/></Relationships>
</file>

<file path=ppt/slides/_rels/slide76.xml.rels><?xml version="1.0" encoding="UTF-8" standalone="yes"?>
<Relationships xmlns="http://schemas.openxmlformats.org/package/2006/relationships"><Relationship Id="rId2" Type="http://schemas.openxmlformats.org/officeDocument/2006/relationships/image" Target="../media/image99.wmf"/><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4.xml"/><Relationship Id="rId4" Type="http://schemas.openxmlformats.org/officeDocument/2006/relationships/image" Target="../media/image102.png"/></Relationships>
</file>

<file path=ppt/slides/_rels/slide7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15.xml"/><Relationship Id="rId4" Type="http://schemas.openxmlformats.org/officeDocument/2006/relationships/image" Target="../media/image109.png"/></Relationships>
</file>

<file path=ppt/slides/_rels/slide8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8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4.xml"/><Relationship Id="rId5" Type="http://schemas.openxmlformats.org/officeDocument/2006/relationships/image" Target="../media/image115.png"/><Relationship Id="rId4" Type="http://schemas.openxmlformats.org/officeDocument/2006/relationships/image" Target="../media/image114.png"/></Relationships>
</file>

<file path=ppt/slides/_rels/slide8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slideLayout" Target="../slideLayouts/slideLayout14.xml"/><Relationship Id="rId1" Type="http://schemas.openxmlformats.org/officeDocument/2006/relationships/tags" Target="../tags/tag2.xml"/><Relationship Id="rId4" Type="http://schemas.openxmlformats.org/officeDocument/2006/relationships/image" Target="../media/image105.wmf"/></Relationships>
</file>

<file path=ppt/slides/_rels/slide8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notesSlide" Target="../notesSlides/notesSlide17.xml"/><Relationship Id="rId7" Type="http://schemas.openxmlformats.org/officeDocument/2006/relationships/image" Target="../media/image129.png"/><Relationship Id="rId2" Type="http://schemas.openxmlformats.org/officeDocument/2006/relationships/slideLayout" Target="../slideLayouts/slideLayout15.xml"/><Relationship Id="rId1" Type="http://schemas.openxmlformats.org/officeDocument/2006/relationships/tags" Target="../tags/tag3.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99.wmf"/></Relationships>
</file>

<file path=ppt/slides/_rels/slide99.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wmf"/><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34.wmf"/><Relationship Id="rId5" Type="http://schemas.openxmlformats.org/officeDocument/2006/relationships/image" Target="../media/image133.png"/><Relationship Id="rId10" Type="http://schemas.openxmlformats.org/officeDocument/2006/relationships/image" Target="../media/image138.jpeg"/><Relationship Id="rId4" Type="http://schemas.openxmlformats.org/officeDocument/2006/relationships/image" Target="../media/image132.wmf"/><Relationship Id="rId9" Type="http://schemas.openxmlformats.org/officeDocument/2006/relationships/image" Target="../media/image1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ChangeArrowheads="1"/>
          </p:cNvSpPr>
          <p:nvPr/>
        </p:nvSpPr>
        <p:spPr bwMode="auto">
          <a:xfrm>
            <a:off x="296863" y="3336925"/>
            <a:ext cx="8539162"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zh-CN" altLang="en-US" sz="2800" b="1">
                <a:solidFill>
                  <a:srgbClr val="FF8000"/>
                </a:solidFill>
                <a:latin typeface="黑体" pitchFamily="49" charset="-122"/>
                <a:ea typeface="黑体" pitchFamily="49" charset="-122"/>
              </a:rPr>
              <a:t>如何借助</a:t>
            </a:r>
            <a:r>
              <a:rPr lang="en-US" altLang="zh-CN" sz="2800" b="1">
                <a:solidFill>
                  <a:srgbClr val="FF8000"/>
                </a:solidFill>
                <a:latin typeface="黑体" pitchFamily="49" charset="-122"/>
                <a:ea typeface="黑体" pitchFamily="49" charset="-122"/>
              </a:rPr>
              <a:t>Web of Science</a:t>
            </a:r>
            <a:r>
              <a:rPr lang="zh-CN" altLang="en-US" sz="2800" b="1">
                <a:solidFill>
                  <a:srgbClr val="FF8000"/>
                </a:solidFill>
                <a:latin typeface="黑体" pitchFamily="49" charset="-122"/>
                <a:ea typeface="黑体" pitchFamily="49" charset="-122"/>
              </a:rPr>
              <a:t>（</a:t>
            </a:r>
            <a:r>
              <a:rPr lang="en-US" altLang="zh-CN" sz="2800" b="1">
                <a:solidFill>
                  <a:srgbClr val="FF8000"/>
                </a:solidFill>
                <a:latin typeface="黑体" pitchFamily="49" charset="-122"/>
                <a:ea typeface="黑体" pitchFamily="49" charset="-122"/>
              </a:rPr>
              <a:t>SCI…)</a:t>
            </a:r>
            <a:r>
              <a:rPr lang="zh-CN" altLang="en-US" sz="2800" b="1">
                <a:solidFill>
                  <a:srgbClr val="FF8000"/>
                </a:solidFill>
                <a:latin typeface="黑体" pitchFamily="49" charset="-122"/>
                <a:ea typeface="黑体" pitchFamily="49" charset="-122"/>
              </a:rPr>
              <a:t> 开展创新性研究</a:t>
            </a:r>
            <a:endParaRPr lang="en-GB" altLang="zh-CN" sz="2800" b="1">
              <a:solidFill>
                <a:srgbClr val="FF8000"/>
              </a:solidFill>
              <a:latin typeface="黑体" pitchFamily="49" charset="-122"/>
              <a:ea typeface="黑体" pitchFamily="49" charset="-122"/>
            </a:endParaRPr>
          </a:p>
        </p:txBody>
      </p:sp>
      <p:sp>
        <p:nvSpPr>
          <p:cNvPr id="7171" name="Rectangle 6"/>
          <p:cNvSpPr>
            <a:spLocks noChangeArrowheads="1"/>
          </p:cNvSpPr>
          <p:nvPr/>
        </p:nvSpPr>
        <p:spPr bwMode="auto">
          <a:xfrm>
            <a:off x="341313" y="4514850"/>
            <a:ext cx="6202362"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lnSpc>
                <a:spcPct val="120000"/>
              </a:lnSpc>
              <a:spcBef>
                <a:spcPct val="0"/>
              </a:spcBef>
              <a:spcAft>
                <a:spcPct val="0"/>
              </a:spcAft>
              <a:buClr>
                <a:srgbClr val="FF8000"/>
              </a:buClr>
            </a:pPr>
            <a:r>
              <a:rPr lang="zh-CN" altLang="en-US" sz="2000">
                <a:solidFill>
                  <a:srgbClr val="4B4B4B"/>
                </a:solidFill>
                <a:latin typeface="黑体" pitchFamily="49" charset="-122"/>
                <a:ea typeface="黑体" pitchFamily="49" charset="-122"/>
              </a:rPr>
              <a:t>杨习斌</a:t>
            </a:r>
            <a:endParaRPr lang="en-US" altLang="zh-CN" sz="2000">
              <a:solidFill>
                <a:srgbClr val="4B4B4B"/>
              </a:solidFill>
              <a:latin typeface="黑体" pitchFamily="49" charset="-122"/>
              <a:ea typeface="黑体" pitchFamily="49" charset="-122"/>
            </a:endParaRPr>
          </a:p>
          <a:p>
            <a:pPr eaLnBrk="1" fontAlgn="base" hangingPunct="1">
              <a:lnSpc>
                <a:spcPct val="120000"/>
              </a:lnSpc>
              <a:spcBef>
                <a:spcPct val="0"/>
              </a:spcBef>
              <a:spcAft>
                <a:spcPct val="0"/>
              </a:spcAft>
              <a:buClr>
                <a:srgbClr val="FF8000"/>
              </a:buClr>
            </a:pPr>
            <a:r>
              <a:rPr lang="zh-CN" altLang="en-US" sz="2000">
                <a:solidFill>
                  <a:srgbClr val="4B4B4B"/>
                </a:solidFill>
                <a:latin typeface="黑体" pitchFamily="49" charset="-122"/>
                <a:ea typeface="黑体" pitchFamily="49" charset="-122"/>
              </a:rPr>
              <a:t>手机：</a:t>
            </a:r>
            <a:r>
              <a:rPr lang="en-US" altLang="zh-CN" sz="2000">
                <a:solidFill>
                  <a:srgbClr val="4B4B4B"/>
                </a:solidFill>
                <a:latin typeface="黑体" pitchFamily="49" charset="-122"/>
                <a:ea typeface="黑体" pitchFamily="49" charset="-122"/>
              </a:rPr>
              <a:t>13401089564</a:t>
            </a:r>
          </a:p>
          <a:p>
            <a:pPr eaLnBrk="1" fontAlgn="base" hangingPunct="1">
              <a:lnSpc>
                <a:spcPct val="120000"/>
              </a:lnSpc>
              <a:spcBef>
                <a:spcPct val="0"/>
              </a:spcBef>
              <a:spcAft>
                <a:spcPct val="0"/>
              </a:spcAft>
              <a:buClr>
                <a:srgbClr val="FF8000"/>
              </a:buClr>
            </a:pPr>
            <a:r>
              <a:rPr lang="en-US" altLang="zh-CN" sz="2000">
                <a:solidFill>
                  <a:srgbClr val="4B4B4B"/>
                </a:solidFill>
                <a:latin typeface="黑体" pitchFamily="49" charset="-122"/>
                <a:ea typeface="黑体" pitchFamily="49" charset="-122"/>
              </a:rPr>
              <a:t>QQ</a:t>
            </a:r>
            <a:r>
              <a:rPr lang="zh-CN" altLang="en-US" sz="2000">
                <a:solidFill>
                  <a:srgbClr val="4B4B4B"/>
                </a:solidFill>
                <a:latin typeface="黑体" pitchFamily="49" charset="-122"/>
                <a:ea typeface="黑体" pitchFamily="49" charset="-122"/>
              </a:rPr>
              <a:t>：</a:t>
            </a:r>
            <a:r>
              <a:rPr lang="en-US" altLang="zh-CN" sz="2000">
                <a:solidFill>
                  <a:srgbClr val="4B4B4B"/>
                </a:solidFill>
                <a:latin typeface="黑体" pitchFamily="49" charset="-122"/>
                <a:ea typeface="黑体" pitchFamily="49" charset="-122"/>
              </a:rPr>
              <a:t>81311540</a:t>
            </a:r>
          </a:p>
          <a:p>
            <a:pPr eaLnBrk="1" fontAlgn="base" hangingPunct="1">
              <a:lnSpc>
                <a:spcPct val="120000"/>
              </a:lnSpc>
              <a:spcBef>
                <a:spcPct val="0"/>
              </a:spcBef>
              <a:spcAft>
                <a:spcPct val="0"/>
              </a:spcAft>
              <a:buClr>
                <a:srgbClr val="FF8000"/>
              </a:buClr>
            </a:pPr>
            <a:r>
              <a:rPr lang="zh-CN" altLang="en-US" sz="2000">
                <a:solidFill>
                  <a:srgbClr val="4B4B4B"/>
                </a:solidFill>
                <a:latin typeface="黑体" pitchFamily="49" charset="-122"/>
                <a:ea typeface="黑体" pitchFamily="49" charset="-122"/>
              </a:rPr>
              <a:t>邮箱：</a:t>
            </a:r>
            <a:r>
              <a:rPr lang="en-US" altLang="zh-CN" sz="2000">
                <a:solidFill>
                  <a:srgbClr val="4B4B4B"/>
                </a:solidFill>
                <a:latin typeface="黑体" pitchFamily="49" charset="-122"/>
                <a:ea typeface="黑体" pitchFamily="49" charset="-122"/>
              </a:rPr>
              <a:t>Orson.yang@thomsonreuters.com</a:t>
            </a:r>
            <a:endParaRPr lang="zh-CN" altLang="en-US" sz="2000">
              <a:solidFill>
                <a:srgbClr val="4B4B4B"/>
              </a:solidFill>
              <a:latin typeface="黑体" pitchFamily="49" charset="-122"/>
              <a:ea typeface="黑体" pitchFamily="49" charset="-122"/>
            </a:endParaRPr>
          </a:p>
          <a:p>
            <a:pPr eaLnBrk="1" fontAlgn="base" hangingPunct="1">
              <a:lnSpc>
                <a:spcPct val="120000"/>
              </a:lnSpc>
              <a:spcBef>
                <a:spcPct val="0"/>
              </a:spcBef>
              <a:spcAft>
                <a:spcPct val="0"/>
              </a:spcAft>
              <a:buClr>
                <a:srgbClr val="FF8000"/>
              </a:buClr>
            </a:pPr>
            <a:r>
              <a:rPr lang="zh-CN" altLang="en-US" sz="2000">
                <a:solidFill>
                  <a:srgbClr val="4B4B4B"/>
                </a:solidFill>
                <a:latin typeface="黑体" pitchFamily="49" charset="-122"/>
                <a:ea typeface="黑体" pitchFamily="49" charset="-122"/>
              </a:rPr>
              <a:t>汤森路透科技信息服务有限公司</a:t>
            </a:r>
          </a:p>
        </p:txBody>
      </p:sp>
    </p:spTree>
    <p:extLst>
      <p:ext uri="{BB962C8B-B14F-4D97-AF65-F5344CB8AC3E}">
        <p14:creationId xmlns:p14="http://schemas.microsoft.com/office/powerpoint/2010/main" val="21979354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p:txBody>
          <a:bodyPr/>
          <a:lstStyle/>
          <a:p>
            <a:r>
              <a:rPr lang="zh-CN" altLang="en-US" smtClean="0">
                <a:latin typeface="Arial" pitchFamily="34" charset="0"/>
                <a:ea typeface="宋体" pitchFamily="2" charset="-122"/>
              </a:rPr>
              <a:t>厦门大学论文情况（分析结果</a:t>
            </a:r>
            <a:r>
              <a:rPr lang="en-US" altLang="zh-CN" smtClean="0">
                <a:latin typeface="Arial" pitchFamily="34" charset="0"/>
                <a:ea typeface="宋体" pitchFamily="2" charset="-122"/>
              </a:rPr>
              <a:t>-</a:t>
            </a:r>
            <a:r>
              <a:rPr lang="zh-CN" altLang="en-US" smtClean="0">
                <a:latin typeface="Arial" pitchFamily="34" charset="0"/>
                <a:ea typeface="宋体" pitchFamily="2" charset="-122"/>
              </a:rPr>
              <a:t>期刊）</a:t>
            </a:r>
          </a:p>
        </p:txBody>
      </p:sp>
      <p:pic>
        <p:nvPicPr>
          <p:cNvPr id="163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0" y="1700808"/>
            <a:ext cx="9144000" cy="35931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1876425"/>
            <a:ext cx="6324600" cy="3105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3013" y="2671763"/>
            <a:ext cx="6656387" cy="1514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521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fade">
                                      <p:cBhvr>
                                        <p:cTn id="7" dur="1000"/>
                                        <p:tgtEl>
                                          <p:spTgt spid="16390"/>
                                        </p:tgtEl>
                                      </p:cBhvr>
                                    </p:animEffect>
                                    <p:anim calcmode="lin" valueType="num">
                                      <p:cBhvr>
                                        <p:cTn id="8" dur="1000" fill="hold"/>
                                        <p:tgtEl>
                                          <p:spTgt spid="16390"/>
                                        </p:tgtEl>
                                        <p:attrNameLst>
                                          <p:attrName>ppt_x</p:attrName>
                                        </p:attrNameLst>
                                      </p:cBhvr>
                                      <p:tavLst>
                                        <p:tav tm="0">
                                          <p:val>
                                            <p:strVal val="#ppt_x"/>
                                          </p:val>
                                        </p:tav>
                                        <p:tav tm="100000">
                                          <p:val>
                                            <p:strVal val="#ppt_x"/>
                                          </p:val>
                                        </p:tav>
                                      </p:tavLst>
                                    </p:anim>
                                    <p:anim calcmode="lin" valueType="num">
                                      <p:cBhvr>
                                        <p:cTn id="9" dur="1000" fill="hold"/>
                                        <p:tgtEl>
                                          <p:spTgt spid="1639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391"/>
                                        </p:tgtEl>
                                        <p:attrNameLst>
                                          <p:attrName>style.visibility</p:attrName>
                                        </p:attrNameLst>
                                      </p:cBhvr>
                                      <p:to>
                                        <p:strVal val="visible"/>
                                      </p:to>
                                    </p:set>
                                    <p:animEffect transition="in" filter="fade">
                                      <p:cBhvr>
                                        <p:cTn id="14" dur="1000"/>
                                        <p:tgtEl>
                                          <p:spTgt spid="16391"/>
                                        </p:tgtEl>
                                      </p:cBhvr>
                                    </p:animEffect>
                                    <p:anim calcmode="lin" valueType="num">
                                      <p:cBhvr>
                                        <p:cTn id="15" dur="1000" fill="hold"/>
                                        <p:tgtEl>
                                          <p:spTgt spid="16391"/>
                                        </p:tgtEl>
                                        <p:attrNameLst>
                                          <p:attrName>ppt_x</p:attrName>
                                        </p:attrNameLst>
                                      </p:cBhvr>
                                      <p:tavLst>
                                        <p:tav tm="0">
                                          <p:val>
                                            <p:strVal val="#ppt_x"/>
                                          </p:val>
                                        </p:tav>
                                        <p:tav tm="100000">
                                          <p:val>
                                            <p:strVal val="#ppt_x"/>
                                          </p:val>
                                        </p:tav>
                                      </p:tavLst>
                                    </p:anim>
                                    <p:anim calcmode="lin" valueType="num">
                                      <p:cBhvr>
                                        <p:cTn id="16" dur="1000" fill="hold"/>
                                        <p:tgtEl>
                                          <p:spTgt spid="163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标题 1"/>
          <p:cNvSpPr>
            <a:spLocks noGrp="1"/>
          </p:cNvSpPr>
          <p:nvPr>
            <p:ph type="title"/>
          </p:nvPr>
        </p:nvSpPr>
        <p:spPr>
          <a:xfrm>
            <a:off x="304800" y="76200"/>
            <a:ext cx="7369175" cy="836613"/>
          </a:xfrm>
        </p:spPr>
        <p:txBody>
          <a:bodyPr/>
          <a:lstStyle/>
          <a:p>
            <a:pPr eaLnBrk="1" hangingPunct="1"/>
            <a:r>
              <a:rPr lang="zh-CN" altLang="en-US" sz="3600" smtClean="0">
                <a:latin typeface="黑体" pitchFamily="49" charset="-122"/>
                <a:ea typeface="黑体" pitchFamily="49" charset="-122"/>
              </a:rPr>
              <a:t>自从拥有了</a:t>
            </a:r>
            <a:r>
              <a:rPr lang="en-US" altLang="zh-CN" sz="3600" smtClean="0">
                <a:latin typeface="黑体" pitchFamily="49" charset="-122"/>
                <a:ea typeface="黑体" pitchFamily="49" charset="-122"/>
              </a:rPr>
              <a:t>Web of Science……</a:t>
            </a:r>
            <a:endParaRPr lang="zh-CN" altLang="en-US" sz="3600" smtClean="0">
              <a:latin typeface="黑体" pitchFamily="49" charset="-122"/>
              <a:ea typeface="黑体" pitchFamily="49" charset="-122"/>
            </a:endParaRPr>
          </a:p>
        </p:txBody>
      </p:sp>
      <p:sp>
        <p:nvSpPr>
          <p:cNvPr id="118787" name="灯片编号占位符 5"/>
          <p:cNvSpPr>
            <a:spLocks noGrp="1"/>
          </p:cNvSpPr>
          <p:nvPr>
            <p:ph type="sldNum" sz="quarter" idx="4294967295"/>
          </p:nvPr>
        </p:nvSpPr>
        <p:spPr bwMode="auto">
          <a:xfrm>
            <a:off x="8424863" y="6394450"/>
            <a:ext cx="457200" cy="231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fld id="{39B4EA47-9C2D-4357-9DEE-41312117C499}" type="slidenum">
              <a:rPr lang="zh-CN" altLang="en-US" sz="900">
                <a:solidFill>
                  <a:srgbClr val="4B4B4B"/>
                </a:solidFill>
              </a:rPr>
              <a:pPr algn="r" eaLnBrk="1" hangingPunct="1"/>
              <a:t>100</a:t>
            </a:fld>
            <a:endParaRPr lang="zh-CN" altLang="en-US" sz="900">
              <a:solidFill>
                <a:srgbClr val="4B4B4B"/>
              </a:solidFill>
            </a:endParaRPr>
          </a:p>
        </p:txBody>
      </p:sp>
      <p:sp>
        <p:nvSpPr>
          <p:cNvPr id="118788" name="内容占位符 8"/>
          <p:cNvSpPr>
            <a:spLocks noGrp="1"/>
          </p:cNvSpPr>
          <p:nvPr>
            <p:ph idx="1"/>
          </p:nvPr>
        </p:nvSpPr>
        <p:spPr/>
        <p:txBody>
          <a:bodyPr/>
          <a:lstStyle/>
          <a:p>
            <a:endParaRPr lang="zh-CN" altLang="en-US" smtClean="0">
              <a:latin typeface="Arial" pitchFamily="34" charset="0"/>
              <a:ea typeface="宋体" pitchFamily="2" charset="-122"/>
            </a:endParaRPr>
          </a:p>
        </p:txBody>
      </p:sp>
      <p:pic>
        <p:nvPicPr>
          <p:cNvPr id="10" name="Picture 4" descr="4983aa49t55d349df0a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196975"/>
            <a:ext cx="3933825"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52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752600"/>
            <a:ext cx="415448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U2519P28T3D1846461F326DT200712221109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9813" y="1844675"/>
            <a:ext cx="4294187"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983798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to="" calcmode="lin" valueType="num">
                                      <p:cBhvr>
                                        <p:cTn id="17"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5" descr="汤森路透主页.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0"/>
            <a:ext cx="8713787" cy="807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6588125" y="3789363"/>
            <a:ext cx="1871663" cy="93503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7"/>
          <p:cNvSpPr txBox="1">
            <a:spLocks noChangeArrowheads="1"/>
          </p:cNvSpPr>
          <p:nvPr/>
        </p:nvSpPr>
        <p:spPr bwMode="auto">
          <a:xfrm>
            <a:off x="2651125" y="3922713"/>
            <a:ext cx="3792538" cy="5857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1600" b="1" u="sng">
                <a:latin typeface="Arial Unicode MS" pitchFamily="34" charset="-122"/>
                <a:ea typeface="Arial Unicode MS" pitchFamily="34" charset="-122"/>
                <a:cs typeface="Arial Unicode MS" pitchFamily="34" charset="-122"/>
              </a:rPr>
              <a:t>学术写作助手</a:t>
            </a:r>
            <a:endParaRPr lang="en-US" altLang="zh-CN" sz="1600" b="1" u="sng">
              <a:latin typeface="Arial Unicode MS" pitchFamily="34" charset="-122"/>
              <a:ea typeface="Arial Unicode MS" pitchFamily="34" charset="-122"/>
              <a:cs typeface="Arial Unicode MS" pitchFamily="34" charset="-122"/>
            </a:endParaRPr>
          </a:p>
          <a:p>
            <a:pPr algn="ctr" eaLnBrk="1" hangingPunct="1"/>
            <a:r>
              <a:rPr lang="zh-CN" altLang="en-US" sz="1600" b="1" u="sng">
                <a:latin typeface="Arial Unicode MS" pitchFamily="34" charset="-122"/>
                <a:ea typeface="Arial Unicode MS" pitchFamily="34" charset="-122"/>
                <a:cs typeface="Arial Unicode MS" pitchFamily="34" charset="-122"/>
              </a:rPr>
              <a:t>英文论文从写到投的一站式解决方案</a:t>
            </a:r>
            <a:endParaRPr lang="en-US" altLang="zh-CN" sz="1600" b="1" u="sng">
              <a:latin typeface="Arial Unicode MS" pitchFamily="34" charset="-122"/>
              <a:ea typeface="Arial Unicode MS" pitchFamily="34" charset="-122"/>
              <a:cs typeface="Arial Unicode MS" pitchFamily="34" charset="-122"/>
            </a:endParaRPr>
          </a:p>
        </p:txBody>
      </p:sp>
      <p:sp>
        <p:nvSpPr>
          <p:cNvPr id="9" name="Rounded Rectangle 8"/>
          <p:cNvSpPr/>
          <p:nvPr/>
        </p:nvSpPr>
        <p:spPr>
          <a:xfrm>
            <a:off x="6588125" y="4868863"/>
            <a:ext cx="1871663" cy="9366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9"/>
          <p:cNvSpPr txBox="1">
            <a:spLocks noChangeArrowheads="1"/>
          </p:cNvSpPr>
          <p:nvPr/>
        </p:nvSpPr>
        <p:spPr bwMode="auto">
          <a:xfrm>
            <a:off x="2268538" y="4679950"/>
            <a:ext cx="4138612"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1600" b="1" u="sng">
                <a:latin typeface="Arial Unicode MS" pitchFamily="34" charset="-122"/>
                <a:ea typeface="Arial Unicode MS" pitchFamily="34" charset="-122"/>
                <a:cs typeface="Arial Unicode MS" pitchFamily="34" charset="-122"/>
              </a:rPr>
              <a:t>模块</a:t>
            </a:r>
            <a:r>
              <a:rPr lang="en-US" altLang="zh-CN" sz="1600" b="1" u="sng">
                <a:latin typeface="Arial Unicode MS" pitchFamily="34" charset="-122"/>
                <a:ea typeface="Arial Unicode MS" pitchFamily="34" charset="-122"/>
                <a:cs typeface="Arial Unicode MS" pitchFamily="34" charset="-122"/>
              </a:rPr>
              <a:t>1</a:t>
            </a:r>
            <a:r>
              <a:rPr lang="zh-CN" altLang="en-US" sz="1600" b="1" u="sng">
                <a:latin typeface="Arial Unicode MS" pitchFamily="34" charset="-122"/>
                <a:ea typeface="Arial Unicode MS" pitchFamily="34" charset="-122"/>
                <a:cs typeface="Arial Unicode MS" pitchFamily="34" charset="-122"/>
              </a:rPr>
              <a:t>：</a:t>
            </a:r>
            <a:r>
              <a:rPr lang="en-US" altLang="zh-CN" sz="1600" b="1" u="sng">
                <a:latin typeface="Arial Unicode MS" pitchFamily="34" charset="-122"/>
                <a:ea typeface="Arial Unicode MS" pitchFamily="34" charset="-122"/>
                <a:cs typeface="Arial Unicode MS" pitchFamily="34" charset="-122"/>
              </a:rPr>
              <a:t>WOS</a:t>
            </a:r>
            <a:r>
              <a:rPr lang="zh-CN" altLang="en-US" sz="1600" b="1" u="sng">
                <a:latin typeface="Arial Unicode MS" pitchFamily="34" charset="-122"/>
                <a:ea typeface="Arial Unicode MS" pitchFamily="34" charset="-122"/>
                <a:cs typeface="Arial Unicode MS" pitchFamily="34" charset="-122"/>
              </a:rPr>
              <a:t>大讲堂（科研及研发人员）</a:t>
            </a:r>
            <a:endParaRPr lang="en-US" altLang="zh-CN" sz="1600" b="1" u="sng">
              <a:latin typeface="Arial Unicode MS" pitchFamily="34" charset="-122"/>
              <a:ea typeface="Arial Unicode MS" pitchFamily="34" charset="-122"/>
              <a:cs typeface="Arial Unicode MS" pitchFamily="34" charset="-122"/>
            </a:endParaRPr>
          </a:p>
          <a:p>
            <a:pPr algn="ctr" eaLnBrk="1" hangingPunct="1"/>
            <a:r>
              <a:rPr lang="en-US" altLang="zh-CN" sz="1600" b="1">
                <a:latin typeface="Arial Unicode MS" pitchFamily="34" charset="-122"/>
                <a:ea typeface="Arial Unicode MS" pitchFamily="34" charset="-122"/>
                <a:cs typeface="Arial Unicode MS" pitchFamily="34" charset="-122"/>
              </a:rPr>
              <a:t>3</a:t>
            </a:r>
            <a:r>
              <a:rPr lang="zh-CN" altLang="en-US" sz="1600" b="1">
                <a:latin typeface="Arial Unicode MS" pitchFamily="34" charset="-122"/>
                <a:ea typeface="Arial Unicode MS" pitchFamily="34" charset="-122"/>
                <a:cs typeface="Arial Unicode MS" pitchFamily="34" charset="-122"/>
              </a:rPr>
              <a:t>月</a:t>
            </a:r>
            <a:r>
              <a:rPr lang="en-US" altLang="zh-CN" sz="1600" b="1">
                <a:latin typeface="Arial Unicode MS" pitchFamily="34" charset="-122"/>
                <a:ea typeface="Arial Unicode MS" pitchFamily="34" charset="-122"/>
                <a:cs typeface="Arial Unicode MS" pitchFamily="34" charset="-122"/>
              </a:rPr>
              <a:t>-6</a:t>
            </a:r>
            <a:r>
              <a:rPr lang="zh-CN" altLang="en-US" sz="1600" b="1">
                <a:latin typeface="Arial Unicode MS" pitchFamily="34" charset="-122"/>
                <a:ea typeface="Arial Unicode MS" pitchFamily="34" charset="-122"/>
                <a:cs typeface="Arial Unicode MS" pitchFamily="34" charset="-122"/>
              </a:rPr>
              <a:t>月 每周二 晚</a:t>
            </a:r>
            <a:r>
              <a:rPr lang="en-US" altLang="zh-CN" sz="1600" b="1">
                <a:latin typeface="Arial Unicode MS" pitchFamily="34" charset="-122"/>
                <a:ea typeface="Arial Unicode MS" pitchFamily="34" charset="-122"/>
                <a:cs typeface="Arial Unicode MS" pitchFamily="34" charset="-122"/>
              </a:rPr>
              <a:t>7:00-8:00</a:t>
            </a:r>
            <a:endParaRPr lang="zh-CN" altLang="en-US" sz="1600" b="1">
              <a:latin typeface="Arial Unicode MS" pitchFamily="34" charset="-122"/>
              <a:ea typeface="Arial Unicode MS" pitchFamily="34" charset="-122"/>
              <a:cs typeface="Arial Unicode MS" pitchFamily="34" charset="-122"/>
            </a:endParaRPr>
          </a:p>
        </p:txBody>
      </p:sp>
      <p:sp>
        <p:nvSpPr>
          <p:cNvPr id="11" name="TextBox 10"/>
          <p:cNvSpPr txBox="1">
            <a:spLocks noChangeArrowheads="1"/>
          </p:cNvSpPr>
          <p:nvPr/>
        </p:nvSpPr>
        <p:spPr bwMode="auto">
          <a:xfrm>
            <a:off x="1619250" y="5445125"/>
            <a:ext cx="4824413"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1600" b="1" u="sng">
                <a:latin typeface="Arial Unicode MS" pitchFamily="34" charset="-122"/>
                <a:ea typeface="Arial Unicode MS" pitchFamily="34" charset="-122"/>
                <a:cs typeface="Arial Unicode MS" pitchFamily="34" charset="-122"/>
              </a:rPr>
              <a:t>模块</a:t>
            </a:r>
            <a:r>
              <a:rPr lang="en-US" altLang="zh-CN" sz="1600" b="1" u="sng">
                <a:latin typeface="Arial Unicode MS" pitchFamily="34" charset="-122"/>
                <a:ea typeface="Arial Unicode MS" pitchFamily="34" charset="-122"/>
                <a:cs typeface="Arial Unicode MS" pitchFamily="34" charset="-122"/>
              </a:rPr>
              <a:t>2</a:t>
            </a:r>
            <a:r>
              <a:rPr lang="zh-CN" altLang="en-US" sz="1600" b="1" u="sng">
                <a:latin typeface="Arial Unicode MS" pitchFamily="34" charset="-122"/>
                <a:ea typeface="Arial Unicode MS" pitchFamily="34" charset="-122"/>
                <a:cs typeface="Arial Unicode MS" pitchFamily="34" charset="-122"/>
              </a:rPr>
              <a:t>：</a:t>
            </a:r>
            <a:r>
              <a:rPr lang="en-US" altLang="zh-CN" sz="1600" b="1" u="sng">
                <a:latin typeface="Arial Unicode MS" pitchFamily="34" charset="-122"/>
                <a:ea typeface="Arial Unicode MS" pitchFamily="34" charset="-122"/>
                <a:cs typeface="Arial Unicode MS" pitchFamily="34" charset="-122"/>
              </a:rPr>
              <a:t> WOK</a:t>
            </a:r>
            <a:r>
              <a:rPr lang="zh-CN" altLang="en-US" sz="1600" b="1" u="sng">
                <a:latin typeface="Arial Unicode MS" pitchFamily="34" charset="-122"/>
                <a:ea typeface="Arial Unicode MS" pitchFamily="34" charset="-122"/>
                <a:cs typeface="Arial Unicode MS" pitchFamily="34" charset="-122"/>
              </a:rPr>
              <a:t>大讲堂（图书馆员与情报分析人员）</a:t>
            </a:r>
            <a:endParaRPr lang="en-US" altLang="zh-CN" sz="1600" b="1" u="sng">
              <a:latin typeface="Arial Unicode MS" pitchFamily="34" charset="-122"/>
              <a:ea typeface="Arial Unicode MS" pitchFamily="34" charset="-122"/>
              <a:cs typeface="Arial Unicode MS" pitchFamily="34" charset="-122"/>
            </a:endParaRPr>
          </a:p>
          <a:p>
            <a:pPr algn="ctr" eaLnBrk="1" hangingPunct="1"/>
            <a:r>
              <a:rPr lang="en-US" altLang="zh-CN" sz="1600" b="1">
                <a:latin typeface="Arial Unicode MS" pitchFamily="34" charset="-122"/>
                <a:ea typeface="Arial Unicode MS" pitchFamily="34" charset="-122"/>
                <a:cs typeface="Arial Unicode MS" pitchFamily="34" charset="-122"/>
              </a:rPr>
              <a:t>4</a:t>
            </a:r>
            <a:r>
              <a:rPr lang="zh-CN" altLang="en-US" sz="1600" b="1">
                <a:latin typeface="Arial Unicode MS" pitchFamily="34" charset="-122"/>
                <a:ea typeface="Arial Unicode MS" pitchFamily="34" charset="-122"/>
                <a:cs typeface="Arial Unicode MS" pitchFamily="34" charset="-122"/>
              </a:rPr>
              <a:t>月</a:t>
            </a:r>
            <a:r>
              <a:rPr lang="en-US" altLang="zh-CN" sz="1600" b="1">
                <a:latin typeface="Arial Unicode MS" pitchFamily="34" charset="-122"/>
                <a:ea typeface="Arial Unicode MS" pitchFamily="34" charset="-122"/>
                <a:cs typeface="Arial Unicode MS" pitchFamily="34" charset="-122"/>
              </a:rPr>
              <a:t>-5</a:t>
            </a:r>
            <a:r>
              <a:rPr lang="zh-CN" altLang="en-US" sz="1600" b="1">
                <a:latin typeface="Arial Unicode MS" pitchFamily="34" charset="-122"/>
                <a:ea typeface="Arial Unicode MS" pitchFamily="34" charset="-122"/>
                <a:cs typeface="Arial Unicode MS" pitchFamily="34" charset="-122"/>
              </a:rPr>
              <a:t>月 每周四下午</a:t>
            </a:r>
            <a:r>
              <a:rPr lang="en-US" altLang="zh-CN" sz="1600" b="1">
                <a:latin typeface="Arial Unicode MS" pitchFamily="34" charset="-122"/>
                <a:ea typeface="Arial Unicode MS" pitchFamily="34" charset="-122"/>
                <a:cs typeface="Arial Unicode MS" pitchFamily="34" charset="-122"/>
              </a:rPr>
              <a:t>15:00-16:00</a:t>
            </a:r>
            <a:endParaRPr lang="zh-CN" altLang="en-US" sz="1600" b="1">
              <a:latin typeface="Arial Unicode MS" pitchFamily="34" charset="-122"/>
              <a:ea typeface="Arial Unicode MS" pitchFamily="34" charset="-122"/>
              <a:cs typeface="Arial Unicode MS" pitchFamily="34" charset="-122"/>
            </a:endParaRPr>
          </a:p>
        </p:txBody>
      </p:sp>
      <p:sp>
        <p:nvSpPr>
          <p:cNvPr id="12" name="TextBox 11"/>
          <p:cNvSpPr txBox="1"/>
          <p:nvPr/>
        </p:nvSpPr>
        <p:spPr>
          <a:xfrm>
            <a:off x="228600" y="0"/>
            <a:ext cx="6680200" cy="400050"/>
          </a:xfrm>
          <a:prstGeom prst="rect">
            <a:avLst/>
          </a:prstGeom>
          <a:solidFill>
            <a:srgbClr val="FFFF00"/>
          </a:solidFill>
          <a:ln>
            <a:noFill/>
          </a:ln>
        </p:spPr>
        <p:txBody>
          <a:bodyPr wrap="none">
            <a:spAutoFit/>
          </a:bodyPr>
          <a:lstStyle/>
          <a:p>
            <a:pPr>
              <a:defRPr/>
            </a:pPr>
            <a:r>
              <a:rPr lang="zh-CN" altLang="en-US" sz="2000" dirty="0">
                <a:solidFill>
                  <a:schemeClr val="tx2">
                    <a:lumMod val="50000"/>
                  </a:schemeClr>
                </a:solidFill>
                <a:latin typeface="Arial Unicode MS" pitchFamily="34" charset="-122"/>
                <a:ea typeface="Arial Unicode MS" pitchFamily="34" charset="-122"/>
                <a:cs typeface="Arial Unicode MS" pitchFamily="34" charset="-122"/>
              </a:rPr>
              <a:t>学习资源，网址</a:t>
            </a:r>
            <a:r>
              <a:rPr lang="en-US" altLang="zh-CN" sz="2000" dirty="0">
                <a:solidFill>
                  <a:schemeClr val="tx2">
                    <a:lumMod val="50000"/>
                  </a:schemeClr>
                </a:solidFill>
                <a:latin typeface="Arial Unicode MS" pitchFamily="34" charset="-122"/>
                <a:ea typeface="Arial Unicode MS" pitchFamily="34" charset="-122"/>
                <a:cs typeface="Arial Unicode MS" pitchFamily="34" charset="-122"/>
                <a:hlinkClick r:id="rId4"/>
              </a:rPr>
              <a:t>http://ip-science.thomsonreuters.com.cn/</a:t>
            </a:r>
            <a:r>
              <a:rPr lang="en-US" altLang="zh-CN" sz="2000" dirty="0">
                <a:solidFill>
                  <a:schemeClr val="tx2">
                    <a:lumMod val="50000"/>
                  </a:schemeClr>
                </a:solidFill>
                <a:latin typeface="Arial Unicode MS" pitchFamily="34" charset="-122"/>
                <a:ea typeface="Arial Unicode MS" pitchFamily="34" charset="-122"/>
                <a:cs typeface="Arial Unicode MS" pitchFamily="34" charset="-122"/>
              </a:rPr>
              <a:t> </a:t>
            </a:r>
            <a:endParaRPr lang="zh-CN" altLang="en-US" sz="2000" dirty="0">
              <a:solidFill>
                <a:schemeClr val="tx2">
                  <a:lumMod val="50000"/>
                </a:schemeClr>
              </a:solidFill>
              <a:latin typeface="Arial Unicode MS" pitchFamily="34" charset="-122"/>
              <a:ea typeface="Arial Unicode MS" pitchFamily="34" charset="-122"/>
              <a:cs typeface="Arial Unicode MS" pitchFamily="34" charset="-122"/>
            </a:endParaRPr>
          </a:p>
        </p:txBody>
      </p:sp>
    </p:spTree>
    <p:extLst>
      <p:ext uri="{BB962C8B-B14F-4D97-AF65-F5344CB8AC3E}">
        <p14:creationId xmlns:p14="http://schemas.microsoft.com/office/powerpoint/2010/main" val="3446792046"/>
      </p:ext>
    </p:extLst>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in)">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5"/>
          <p:cNvSpPr>
            <a:spLocks noGrp="1" noChangeArrowheads="1"/>
          </p:cNvSpPr>
          <p:nvPr>
            <p:ph type="body" idx="1"/>
          </p:nvPr>
        </p:nvSpPr>
        <p:spPr>
          <a:xfrm>
            <a:off x="395288" y="222250"/>
            <a:ext cx="6913562" cy="685800"/>
          </a:xfrm>
        </p:spPr>
        <p:txBody>
          <a:bodyPr/>
          <a:lstStyle/>
          <a:p>
            <a:pPr>
              <a:lnSpc>
                <a:spcPct val="80000"/>
              </a:lnSpc>
              <a:buFontTx/>
              <a:buNone/>
            </a:pPr>
            <a:r>
              <a:rPr lang="zh-CN" altLang="en-US" dirty="0" smtClean="0">
                <a:solidFill>
                  <a:schemeClr val="tx2"/>
                </a:solidFill>
                <a:ea typeface="宋体" pitchFamily="2" charset="-122"/>
              </a:rPr>
              <a:t>免费查询某期刊当前是否被</a:t>
            </a:r>
            <a:r>
              <a:rPr lang="en-US" altLang="zh-CN" dirty="0" smtClean="0">
                <a:solidFill>
                  <a:schemeClr val="tx2"/>
                </a:solidFill>
                <a:ea typeface="宋体" pitchFamily="2" charset="-122"/>
              </a:rPr>
              <a:t>Web of Science</a:t>
            </a:r>
            <a:r>
              <a:rPr lang="zh-CN" altLang="en-US" dirty="0" smtClean="0">
                <a:solidFill>
                  <a:schemeClr val="tx2"/>
                </a:solidFill>
                <a:ea typeface="宋体" pitchFamily="2" charset="-122"/>
              </a:rPr>
              <a:t>收录</a:t>
            </a:r>
          </a:p>
          <a:p>
            <a:pPr>
              <a:lnSpc>
                <a:spcPct val="80000"/>
              </a:lnSpc>
              <a:buFontTx/>
              <a:buNone/>
            </a:pPr>
            <a:r>
              <a:rPr lang="en-US" altLang="zh-CN" dirty="0" smtClean="0">
                <a:solidFill>
                  <a:schemeClr val="tx2"/>
                </a:solidFill>
                <a:ea typeface="宋体" pitchFamily="2" charset="-122"/>
              </a:rPr>
              <a:t>http://ip-science.thomsonreuters.com/mjl</a:t>
            </a:r>
            <a:r>
              <a:rPr lang="en-US" altLang="zh-CN" dirty="0" smtClean="0">
                <a:ea typeface="宋体" pitchFamily="2" charset="-122"/>
              </a:rPr>
              <a:t>/</a:t>
            </a:r>
          </a:p>
          <a:p>
            <a:pPr>
              <a:lnSpc>
                <a:spcPct val="80000"/>
              </a:lnSpc>
              <a:buFontTx/>
              <a:buNone/>
            </a:pPr>
            <a:endParaRPr lang="en-US" altLang="zh-CN" dirty="0" smtClean="0">
              <a:ea typeface="宋体" pitchFamily="2" charset="-122"/>
            </a:endParaRPr>
          </a:p>
        </p:txBody>
      </p:sp>
      <p:pic>
        <p:nvPicPr>
          <p:cNvPr id="12390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1438"/>
            <a:ext cx="6156325" cy="510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349500"/>
            <a:ext cx="8569325" cy="41306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706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90855"/>
                                        </p:tgtEl>
                                        <p:attrNameLst>
                                          <p:attrName>style.visibility</p:attrName>
                                        </p:attrNameLst>
                                      </p:cBhvr>
                                      <p:to>
                                        <p:strVal val="visible"/>
                                      </p:to>
                                    </p:set>
                                    <p:animEffect transition="in" filter="blinds(horizontal)">
                                      <p:cBhvr>
                                        <p:cTn id="7" dur="500"/>
                                        <p:tgtEl>
                                          <p:spTgt spid="590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Text Box 3"/>
          <p:cNvSpPr txBox="1">
            <a:spLocks noChangeArrowheads="1"/>
          </p:cNvSpPr>
          <p:nvPr/>
        </p:nvSpPr>
        <p:spPr bwMode="auto">
          <a:xfrm>
            <a:off x="2368550" y="777875"/>
            <a:ext cx="6418263" cy="519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2800" b="1">
                <a:solidFill>
                  <a:schemeClr val="tx2"/>
                </a:solidFill>
                <a:latin typeface="Calibri" pitchFamily="34" charset="0"/>
              </a:rPr>
              <a:t>Stop Searching Start Discovering</a:t>
            </a:r>
            <a:r>
              <a:rPr lang="en-US" altLang="zh-CN">
                <a:latin typeface="Calibri" pitchFamily="34" charset="0"/>
              </a:rPr>
              <a:t> </a:t>
            </a:r>
            <a:endParaRPr lang="zh-CN" altLang="en-US">
              <a:latin typeface="Calibri" pitchFamily="34" charset="0"/>
            </a:endParaRPr>
          </a:p>
        </p:txBody>
      </p:sp>
      <p:grpSp>
        <p:nvGrpSpPr>
          <p:cNvPr id="122883" name="Group 7"/>
          <p:cNvGrpSpPr>
            <a:grpSpLocks/>
          </p:cNvGrpSpPr>
          <p:nvPr/>
        </p:nvGrpSpPr>
        <p:grpSpPr bwMode="auto">
          <a:xfrm>
            <a:off x="0" y="0"/>
            <a:ext cx="9134475" cy="6019800"/>
            <a:chOff x="0" y="0"/>
            <a:chExt cx="5754" cy="3792"/>
          </a:xfrm>
        </p:grpSpPr>
        <p:pic>
          <p:nvPicPr>
            <p:cNvPr id="12288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54" cy="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228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 y="1320"/>
              <a:ext cx="2772"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
        <p:nvSpPr>
          <p:cNvPr id="122884" name="TextBox 5"/>
          <p:cNvSpPr txBox="1">
            <a:spLocks noChangeArrowheads="1"/>
          </p:cNvSpPr>
          <p:nvPr/>
        </p:nvSpPr>
        <p:spPr bwMode="auto">
          <a:xfrm>
            <a:off x="857250" y="5429250"/>
            <a:ext cx="44100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000" b="1">
                <a:latin typeface="Calibri" pitchFamily="34" charset="0"/>
              </a:rPr>
              <a:t>汤森路透     杨习斌</a:t>
            </a:r>
            <a:endParaRPr lang="en-US" altLang="zh-CN" sz="2000" b="1">
              <a:latin typeface="Calibri" pitchFamily="34" charset="0"/>
            </a:endParaRPr>
          </a:p>
          <a:p>
            <a:pPr eaLnBrk="1" hangingPunct="1"/>
            <a:r>
              <a:rPr lang="en-US" altLang="zh-CN" sz="2000" b="1">
                <a:latin typeface="Calibri" pitchFamily="34" charset="0"/>
              </a:rPr>
              <a:t>13401089564</a:t>
            </a:r>
          </a:p>
          <a:p>
            <a:pPr eaLnBrk="1" hangingPunct="1"/>
            <a:r>
              <a:rPr lang="en-US" altLang="zh-CN" sz="2000" b="1">
                <a:latin typeface="Calibri" pitchFamily="34" charset="0"/>
              </a:rPr>
              <a:t>Orson.yang@thomsonreuters.com</a:t>
            </a:r>
            <a:endParaRPr lang="zh-CN" altLang="en-US" sz="2000" b="1">
              <a:latin typeface="Calibri" pitchFamily="34" charset="0"/>
            </a:endParaRPr>
          </a:p>
        </p:txBody>
      </p:sp>
    </p:spTree>
    <p:extLst>
      <p:ext uri="{BB962C8B-B14F-4D97-AF65-F5344CB8AC3E}">
        <p14:creationId xmlns:p14="http://schemas.microsoft.com/office/powerpoint/2010/main" val="219743328"/>
      </p:ext>
    </p:extLst>
  </p:cSld>
  <p:clrMapOvr>
    <a:masterClrMapping/>
  </p:clrMapOvr>
  <p:transition>
    <p:spli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322263" y="508000"/>
            <a:ext cx="8464550" cy="836613"/>
          </a:xfrm>
        </p:spPr>
        <p:txBody>
          <a:bodyPr/>
          <a:lstStyle/>
          <a:p>
            <a:pPr>
              <a:defRPr/>
            </a:pPr>
            <a:r>
              <a:rPr lang="en-US" altLang="zh-CN" dirty="0" smtClean="0">
                <a:solidFill>
                  <a:srgbClr val="524B44"/>
                </a:solidFill>
                <a:effectLst>
                  <a:outerShdw blurRad="38100" dist="38100" dir="2700000" algn="tl">
                    <a:srgbClr val="C0C0C0"/>
                  </a:outerShdw>
                </a:effectLst>
                <a:latin typeface="黑体" pitchFamily="2" charset="-122"/>
                <a:ea typeface="黑体" pitchFamily="2" charset="-122"/>
              </a:rPr>
              <a:t/>
            </a:r>
            <a:br>
              <a:rPr lang="en-US" altLang="zh-CN" dirty="0" smtClean="0">
                <a:solidFill>
                  <a:srgbClr val="524B44"/>
                </a:solidFill>
                <a:effectLst>
                  <a:outerShdw blurRad="38100" dist="38100" dir="2700000" algn="tl">
                    <a:srgbClr val="C0C0C0"/>
                  </a:outerShdw>
                </a:effectLst>
                <a:latin typeface="黑体" pitchFamily="2" charset="-122"/>
                <a:ea typeface="黑体" pitchFamily="2" charset="-122"/>
              </a:rPr>
            </a:br>
            <a:r>
              <a:rPr lang="zh-CN" altLang="en-US" dirty="0" smtClean="0">
                <a:solidFill>
                  <a:srgbClr val="524B44"/>
                </a:solidFill>
                <a:effectLst>
                  <a:outerShdw blurRad="38100" dist="38100" dir="2700000" algn="tl">
                    <a:srgbClr val="C0C0C0"/>
                  </a:outerShdw>
                </a:effectLst>
                <a:latin typeface="黑体" pitchFamily="2" charset="-122"/>
                <a:ea typeface="黑体" pitchFamily="2" charset="-122"/>
              </a:rPr>
              <a:t>纲要</a:t>
            </a:r>
            <a:br>
              <a:rPr lang="zh-CN" altLang="en-US" dirty="0" smtClean="0">
                <a:solidFill>
                  <a:srgbClr val="524B44"/>
                </a:solidFill>
                <a:effectLst>
                  <a:outerShdw blurRad="38100" dist="38100" dir="2700000" algn="tl">
                    <a:srgbClr val="C0C0C0"/>
                  </a:outerShdw>
                </a:effectLst>
                <a:latin typeface="黑体" pitchFamily="2" charset="-122"/>
                <a:ea typeface="黑体" pitchFamily="2" charset="-122"/>
              </a:rPr>
            </a:br>
            <a:endParaRPr lang="zh-CN" altLang="en-US" dirty="0" smtClean="0">
              <a:latin typeface="Arial" pitchFamily="34" charset="0"/>
              <a:ea typeface="宋体" pitchFamily="2" charset="-122"/>
            </a:endParaRPr>
          </a:p>
        </p:txBody>
      </p:sp>
      <p:sp>
        <p:nvSpPr>
          <p:cNvPr id="5" name="文本占位符 2"/>
          <p:cNvSpPr>
            <a:spLocks noGrp="1"/>
          </p:cNvSpPr>
          <p:nvPr>
            <p:ph type="body" idx="1"/>
          </p:nvPr>
        </p:nvSpPr>
        <p:spPr>
          <a:xfrm>
            <a:off x="365125" y="1576388"/>
            <a:ext cx="8372475" cy="3937000"/>
          </a:xfrm>
        </p:spPr>
        <p:txBody>
          <a:bodyPr/>
          <a:lstStyle/>
          <a:p>
            <a:pPr>
              <a:lnSpc>
                <a:spcPct val="140000"/>
              </a:lnSpc>
              <a:buSzPct val="70000"/>
              <a:buFont typeface="Wingdings" pitchFamily="2" charset="2"/>
              <a:buChar char="n"/>
              <a:defRPr/>
            </a:pPr>
            <a:r>
              <a:rPr lang="zh-CN" altLang="en-US" b="0" dirty="0" smtClean="0">
                <a:latin typeface="黑体" pitchFamily="2" charset="-122"/>
                <a:ea typeface="黑体" pitchFamily="2" charset="-122"/>
              </a:rPr>
              <a:t>提高科研效率的有效途径</a:t>
            </a:r>
            <a:endParaRPr lang="en-US" altLang="zh-CN" b="0" dirty="0" smtClean="0">
              <a:latin typeface="黑体" pitchFamily="2" charset="-122"/>
              <a:ea typeface="黑体" pitchFamily="2" charset="-122"/>
            </a:endParaRPr>
          </a:p>
          <a:p>
            <a:pPr>
              <a:lnSpc>
                <a:spcPct val="140000"/>
              </a:lnSpc>
              <a:buSzPct val="70000"/>
              <a:buFont typeface="Wingdings" pitchFamily="2" charset="2"/>
              <a:buChar char="n"/>
              <a:defRPr/>
            </a:pPr>
            <a:r>
              <a:rPr lang="zh-CN" altLang="en-US" b="0" dirty="0" smtClean="0">
                <a:latin typeface="黑体" pitchFamily="2" charset="-122"/>
                <a:ea typeface="黑体" pitchFamily="2" charset="-122"/>
              </a:rPr>
              <a:t>如何快速获取最有价值的学术科研参考文献</a:t>
            </a:r>
            <a:endParaRPr lang="en-US" altLang="zh-CN" b="0" dirty="0" smtClean="0">
              <a:latin typeface="黑体" pitchFamily="2" charset="-122"/>
              <a:ea typeface="黑体" pitchFamily="2" charset="-122"/>
            </a:endParaRPr>
          </a:p>
          <a:p>
            <a:pPr>
              <a:lnSpc>
                <a:spcPct val="140000"/>
              </a:lnSpc>
              <a:buSzPct val="70000"/>
              <a:buFont typeface="Wingdings" pitchFamily="2" charset="2"/>
              <a:buChar char="n"/>
              <a:defRPr/>
            </a:pPr>
            <a:r>
              <a:rPr lang="zh-CN" altLang="en-US" b="0" dirty="0" smtClean="0">
                <a:latin typeface="黑体" pitchFamily="2" charset="-122"/>
                <a:ea typeface="黑体" pitchFamily="2" charset="-122"/>
              </a:rPr>
              <a:t>如何利用</a:t>
            </a:r>
            <a:r>
              <a:rPr lang="en-US" altLang="zh-CN" sz="2800" b="0" dirty="0" smtClean="0">
                <a:solidFill>
                  <a:schemeClr val="tx1"/>
                </a:solidFill>
                <a:effectLst>
                  <a:outerShdw blurRad="50800" dist="38100" dir="2700000" algn="tl" rotWithShape="0">
                    <a:prstClr val="black">
                      <a:alpha val="40000"/>
                    </a:prstClr>
                  </a:outerShdw>
                </a:effectLst>
                <a:latin typeface="黑体" pitchFamily="2" charset="-122"/>
                <a:ea typeface="黑体" pitchFamily="2" charset="-122"/>
              </a:rPr>
              <a:t>Web of Science(SCI…)</a:t>
            </a:r>
            <a:r>
              <a:rPr lang="zh-CN" altLang="en-US" b="0" dirty="0" smtClean="0">
                <a:latin typeface="黑体" pitchFamily="2" charset="-122"/>
                <a:ea typeface="黑体" pitchFamily="2" charset="-122"/>
              </a:rPr>
              <a:t>进行创新性的研究</a:t>
            </a:r>
            <a:endParaRPr lang="en-US" altLang="zh-CN" b="0" dirty="0" smtClean="0">
              <a:latin typeface="黑体" pitchFamily="2" charset="-122"/>
              <a:ea typeface="黑体" pitchFamily="2" charset="-122"/>
            </a:endParaRPr>
          </a:p>
          <a:p>
            <a:pPr>
              <a:lnSpc>
                <a:spcPct val="140000"/>
              </a:lnSpc>
              <a:buSzPct val="70000"/>
              <a:buFont typeface="Wingdings" pitchFamily="2" charset="2"/>
              <a:buChar char="n"/>
              <a:defRPr/>
            </a:pPr>
            <a:r>
              <a:rPr lang="zh-CN" altLang="en-US" b="0" dirty="0" smtClean="0">
                <a:latin typeface="黑体" pitchFamily="2" charset="-122"/>
                <a:ea typeface="黑体" pitchFamily="2" charset="-122"/>
              </a:rPr>
              <a:t>如何利用</a:t>
            </a:r>
            <a:r>
              <a:rPr lang="en-US" altLang="zh-CN" sz="2800" b="0" dirty="0" smtClean="0">
                <a:solidFill>
                  <a:schemeClr val="tx1"/>
                </a:solidFill>
                <a:effectLst>
                  <a:outerShdw blurRad="50800" dist="38100" dir="2700000" algn="tl" rotWithShape="0">
                    <a:prstClr val="black">
                      <a:alpha val="40000"/>
                    </a:prstClr>
                  </a:outerShdw>
                </a:effectLst>
                <a:latin typeface="黑体" pitchFamily="2" charset="-122"/>
                <a:ea typeface="黑体" pitchFamily="2" charset="-122"/>
              </a:rPr>
              <a:t>Web of Science(SCI…)</a:t>
            </a:r>
            <a:r>
              <a:rPr lang="zh-CN" altLang="en-US" b="0" dirty="0" smtClean="0">
                <a:latin typeface="黑体" pitchFamily="2" charset="-122"/>
                <a:ea typeface="黑体" pitchFamily="2" charset="-122"/>
              </a:rPr>
              <a:t>订制文献情报跟踪</a:t>
            </a:r>
            <a:r>
              <a:rPr lang="en-US" altLang="zh-CN" b="0" dirty="0" smtClean="0">
                <a:latin typeface="黑体" pitchFamily="2" charset="-122"/>
                <a:ea typeface="黑体" pitchFamily="2" charset="-122"/>
              </a:rPr>
              <a:t> </a:t>
            </a:r>
          </a:p>
          <a:p>
            <a:pPr>
              <a:lnSpc>
                <a:spcPct val="140000"/>
              </a:lnSpc>
              <a:buSzPct val="70000"/>
              <a:buFont typeface="Wingdings" pitchFamily="2" charset="2"/>
              <a:buChar char="n"/>
              <a:defRPr/>
            </a:pPr>
            <a:r>
              <a:rPr lang="zh-CN" altLang="en-US" b="0" dirty="0" smtClean="0">
                <a:latin typeface="黑体" pitchFamily="2" charset="-122"/>
                <a:ea typeface="黑体" pitchFamily="2" charset="-122"/>
              </a:rPr>
              <a:t>如何利用</a:t>
            </a:r>
            <a:r>
              <a:rPr lang="en-US" altLang="zh-CN" sz="2800" b="0" dirty="0" smtClean="0">
                <a:solidFill>
                  <a:schemeClr val="tx1"/>
                </a:solidFill>
                <a:effectLst>
                  <a:outerShdw blurRad="50800" dist="38100" dir="2700000" algn="tl" rotWithShape="0">
                    <a:prstClr val="black">
                      <a:alpha val="40000"/>
                    </a:prstClr>
                  </a:outerShdw>
                </a:effectLst>
                <a:latin typeface="黑体" pitchFamily="2" charset="-122"/>
                <a:ea typeface="黑体" pitchFamily="2" charset="-122"/>
              </a:rPr>
              <a:t>EndNote Web</a:t>
            </a:r>
            <a:r>
              <a:rPr lang="zh-CN" altLang="en-US" b="0" dirty="0" smtClean="0">
                <a:latin typeface="黑体" pitchFamily="2" charset="-122"/>
                <a:ea typeface="黑体" pitchFamily="2" charset="-122"/>
              </a:rPr>
              <a:t>管理和格式化参考文献</a:t>
            </a:r>
            <a:endParaRPr lang="en-US" altLang="zh-CN" b="0" dirty="0" smtClean="0">
              <a:latin typeface="黑体" pitchFamily="2" charset="-122"/>
              <a:ea typeface="黑体" pitchFamily="2" charset="-122"/>
            </a:endParaRPr>
          </a:p>
        </p:txBody>
      </p:sp>
    </p:spTree>
    <p:extLst>
      <p:ext uri="{BB962C8B-B14F-4D97-AF65-F5344CB8AC3E}">
        <p14:creationId xmlns:p14="http://schemas.microsoft.com/office/powerpoint/2010/main" val="28503611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2263" y="198438"/>
            <a:ext cx="8464550" cy="836612"/>
          </a:xfrm>
        </p:spPr>
        <p:txBody>
          <a:bodyPr/>
          <a:lstStyle/>
          <a:p>
            <a:pPr>
              <a:defRPr/>
            </a:pPr>
            <a:r>
              <a:rPr lang="en-US" altLang="zh-CN" smtClean="0">
                <a:solidFill>
                  <a:srgbClr val="524B44"/>
                </a:solidFill>
                <a:effectLst>
                  <a:outerShdw blurRad="38100" dist="38100" dir="2700000" algn="tl">
                    <a:srgbClr val="C0C0C0"/>
                  </a:outerShdw>
                </a:effectLst>
                <a:latin typeface="黑体" pitchFamily="2" charset="-122"/>
                <a:ea typeface="黑体" pitchFamily="2" charset="-122"/>
              </a:rPr>
              <a:t/>
            </a:r>
            <a:br>
              <a:rPr lang="en-US" altLang="zh-CN" smtClean="0">
                <a:solidFill>
                  <a:srgbClr val="524B44"/>
                </a:solidFill>
                <a:effectLst>
                  <a:outerShdw blurRad="38100" dist="38100" dir="2700000" algn="tl">
                    <a:srgbClr val="C0C0C0"/>
                  </a:outerShdw>
                </a:effectLst>
                <a:latin typeface="黑体" pitchFamily="2" charset="-122"/>
                <a:ea typeface="黑体" pitchFamily="2" charset="-122"/>
              </a:rPr>
            </a:br>
            <a:r>
              <a:rPr lang="en-US" altLang="zh-CN" smtClean="0">
                <a:solidFill>
                  <a:srgbClr val="524B44"/>
                </a:solidFill>
                <a:effectLst>
                  <a:outerShdw blurRad="38100" dist="38100" dir="2700000" algn="tl">
                    <a:srgbClr val="C0C0C0"/>
                  </a:outerShdw>
                </a:effectLst>
                <a:latin typeface="黑体" pitchFamily="2" charset="-122"/>
                <a:ea typeface="黑体" pitchFamily="2" charset="-122"/>
              </a:rPr>
              <a:t> </a:t>
            </a:r>
            <a:r>
              <a:rPr lang="zh-CN" altLang="en-US" smtClean="0">
                <a:solidFill>
                  <a:srgbClr val="524B44"/>
                </a:solidFill>
                <a:effectLst>
                  <a:outerShdw blurRad="38100" dist="38100" dir="2700000" algn="tl">
                    <a:srgbClr val="C0C0C0"/>
                  </a:outerShdw>
                </a:effectLst>
                <a:latin typeface="黑体" pitchFamily="2" charset="-122"/>
                <a:ea typeface="黑体" pitchFamily="2" charset="-122"/>
              </a:rPr>
              <a:t>提高科研效率的有效途径</a:t>
            </a:r>
            <a:br>
              <a:rPr lang="zh-CN" altLang="en-US" smtClean="0">
                <a:solidFill>
                  <a:srgbClr val="524B44"/>
                </a:solidFill>
                <a:effectLst>
                  <a:outerShdw blurRad="38100" dist="38100" dir="2700000" algn="tl">
                    <a:srgbClr val="C0C0C0"/>
                  </a:outerShdw>
                </a:effectLst>
                <a:latin typeface="黑体" pitchFamily="2" charset="-122"/>
                <a:ea typeface="黑体" pitchFamily="2" charset="-122"/>
              </a:rPr>
            </a:br>
            <a:endParaRPr lang="zh-CN" altLang="en-US" smtClean="0">
              <a:latin typeface="Arial" pitchFamily="34" charset="0"/>
              <a:ea typeface="宋体" pitchFamily="2" charset="-122"/>
            </a:endParaRPr>
          </a:p>
        </p:txBody>
      </p:sp>
      <p:sp>
        <p:nvSpPr>
          <p:cNvPr id="19459" name="文本占位符 2"/>
          <p:cNvSpPr>
            <a:spLocks noGrp="1"/>
          </p:cNvSpPr>
          <p:nvPr>
            <p:ph type="body" idx="1"/>
          </p:nvPr>
        </p:nvSpPr>
        <p:spPr/>
        <p:txBody>
          <a:bodyPr/>
          <a:lstStyle/>
          <a:p>
            <a:r>
              <a:rPr lang="zh-CN" altLang="en-US" smtClean="0">
                <a:latin typeface="黑体" pitchFamily="49" charset="-122"/>
                <a:ea typeface="黑体" pitchFamily="49" charset="-122"/>
              </a:rPr>
              <a:t>科学研究的基本工作流程</a:t>
            </a:r>
          </a:p>
        </p:txBody>
      </p:sp>
      <p:sp>
        <p:nvSpPr>
          <p:cNvPr id="12" name="Line 15"/>
          <p:cNvSpPr>
            <a:spLocks noChangeShapeType="1"/>
          </p:cNvSpPr>
          <p:nvPr/>
        </p:nvSpPr>
        <p:spPr bwMode="auto">
          <a:xfrm flipV="1">
            <a:off x="1149350" y="4298950"/>
            <a:ext cx="581025" cy="268288"/>
          </a:xfrm>
          <a:prstGeom prst="line">
            <a:avLst/>
          </a:prstGeom>
          <a:noFill/>
          <a:ln w="50799">
            <a:solidFill>
              <a:srgbClr val="BF052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3" name="组合 73"/>
          <p:cNvGrpSpPr>
            <a:grpSpLocks/>
          </p:cNvGrpSpPr>
          <p:nvPr/>
        </p:nvGrpSpPr>
        <p:grpSpPr bwMode="auto">
          <a:xfrm>
            <a:off x="5846763" y="2300288"/>
            <a:ext cx="1662112" cy="2082800"/>
            <a:chOff x="6801776" y="1700657"/>
            <a:chExt cx="2064747" cy="2052105"/>
          </a:xfrm>
        </p:grpSpPr>
        <p:sp>
          <p:nvSpPr>
            <p:cNvPr id="19500" name="Rectangle 18"/>
            <p:cNvSpPr>
              <a:spLocks noChangeArrowheads="1"/>
            </p:cNvSpPr>
            <p:nvPr/>
          </p:nvSpPr>
          <p:spPr bwMode="auto">
            <a:xfrm>
              <a:off x="6801776" y="2854492"/>
              <a:ext cx="2064747" cy="89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81204" tIns="39889" rIns="81204" bIns="39889">
              <a:spAutoFit/>
            </a:bodyPr>
            <a:lstStyle>
              <a:lvl1pPr defTabSz="820738" eaLnBrk="0" hangingPunct="0">
                <a:defRPr>
                  <a:solidFill>
                    <a:schemeClr val="tx1"/>
                  </a:solidFill>
                  <a:latin typeface="Arial" pitchFamily="34" charset="0"/>
                  <a:ea typeface="宋体" pitchFamily="2" charset="-122"/>
                </a:defRPr>
              </a:lvl1pPr>
              <a:lvl2pPr marL="742950" indent="-285750" defTabSz="820738" eaLnBrk="0" hangingPunct="0">
                <a:defRPr>
                  <a:solidFill>
                    <a:schemeClr val="tx1"/>
                  </a:solidFill>
                  <a:latin typeface="Arial" pitchFamily="34" charset="0"/>
                  <a:ea typeface="宋体" pitchFamily="2" charset="-122"/>
                </a:defRPr>
              </a:lvl2pPr>
              <a:lvl3pPr marL="1143000" indent="-228600" defTabSz="820738" eaLnBrk="0" hangingPunct="0">
                <a:defRPr>
                  <a:solidFill>
                    <a:schemeClr val="tx1"/>
                  </a:solidFill>
                  <a:latin typeface="Arial" pitchFamily="34" charset="0"/>
                  <a:ea typeface="宋体" pitchFamily="2" charset="-122"/>
                </a:defRPr>
              </a:lvl3pPr>
              <a:lvl4pPr marL="1600200" indent="-228600" defTabSz="820738" eaLnBrk="0" hangingPunct="0">
                <a:defRPr>
                  <a:solidFill>
                    <a:schemeClr val="tx1"/>
                  </a:solidFill>
                  <a:latin typeface="Arial" pitchFamily="34" charset="0"/>
                  <a:ea typeface="宋体" pitchFamily="2" charset="-122"/>
                </a:defRPr>
              </a:lvl4pPr>
              <a:lvl5pPr marL="2057400" indent="-228600" defTabSz="820738" eaLnBrk="0" hangingPunct="0">
                <a:defRPr>
                  <a:solidFill>
                    <a:schemeClr val="tx1"/>
                  </a:solidFill>
                  <a:latin typeface="Arial" pitchFamily="34" charset="0"/>
                  <a:ea typeface="宋体" pitchFamily="2" charset="-122"/>
                </a:defRPr>
              </a:lvl5pPr>
              <a:lvl6pPr marL="2514600" indent="-228600" defTabSz="820738"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20738"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20738"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20738" eaLnBrk="0" fontAlgn="base" hangingPunct="0">
                <a:spcBef>
                  <a:spcPct val="0"/>
                </a:spcBef>
                <a:spcAft>
                  <a:spcPct val="0"/>
                </a:spcAft>
                <a:defRPr>
                  <a:solidFill>
                    <a:schemeClr val="tx1"/>
                  </a:solidFill>
                  <a:latin typeface="Arial" pitchFamily="34" charset="0"/>
                  <a:ea typeface="宋体" pitchFamily="2" charset="-122"/>
                </a:defRPr>
              </a:lvl9pPr>
            </a:lstStyle>
            <a:p>
              <a:pPr algn="ctr">
                <a:lnSpc>
                  <a:spcPct val="90000"/>
                </a:lnSpc>
              </a:pPr>
              <a:r>
                <a:rPr lang="zh-CN" altLang="en-US" sz="2000">
                  <a:latin typeface="黑体" pitchFamily="49" charset="-122"/>
                  <a:ea typeface="黑体" pitchFamily="49" charset="-122"/>
                  <a:cs typeface="Arial Unicode MS" pitchFamily="34" charset="-122"/>
                </a:rPr>
                <a:t>成果</a:t>
              </a:r>
              <a:endParaRPr lang="en-US" altLang="zh-CN" sz="2000">
                <a:latin typeface="黑体" pitchFamily="49" charset="-122"/>
                <a:ea typeface="黑体" pitchFamily="49" charset="-122"/>
                <a:cs typeface="Arial Unicode MS" pitchFamily="34" charset="-122"/>
              </a:endParaRPr>
            </a:p>
            <a:p>
              <a:pPr algn="ctr">
                <a:lnSpc>
                  <a:spcPct val="90000"/>
                </a:lnSpc>
              </a:pPr>
              <a:r>
                <a:rPr lang="zh-CN" altLang="en-US" sz="2000">
                  <a:latin typeface="黑体" pitchFamily="49" charset="-122"/>
                  <a:ea typeface="黑体" pitchFamily="49" charset="-122"/>
                  <a:cs typeface="Arial Unicode MS" pitchFamily="34" charset="-122"/>
                </a:rPr>
                <a:t>发现</a:t>
              </a:r>
              <a:endParaRPr lang="en-US" altLang="zh-CN" sz="2000">
                <a:latin typeface="黑体" pitchFamily="49" charset="-122"/>
                <a:ea typeface="黑体" pitchFamily="49" charset="-122"/>
                <a:cs typeface="Arial Unicode MS" pitchFamily="34" charset="-122"/>
              </a:endParaRPr>
            </a:p>
            <a:p>
              <a:pPr algn="ctr">
                <a:lnSpc>
                  <a:spcPct val="90000"/>
                </a:lnSpc>
              </a:pPr>
              <a:r>
                <a:rPr lang="en-US" altLang="zh-CN" sz="2000">
                  <a:latin typeface="黑体" pitchFamily="49" charset="-122"/>
                  <a:ea typeface="黑体" pitchFamily="49" charset="-122"/>
                  <a:cs typeface="Arial Unicode MS" pitchFamily="34" charset="-122"/>
                </a:rPr>
                <a:t>(Discovery)</a:t>
              </a:r>
              <a:endParaRPr lang="zh-CN" altLang="zh-CN" sz="2000">
                <a:latin typeface="黑体" pitchFamily="49" charset="-122"/>
                <a:ea typeface="黑体" pitchFamily="49" charset="-122"/>
                <a:cs typeface="Arial Unicode MS" pitchFamily="34" charset="-122"/>
              </a:endParaRPr>
            </a:p>
          </p:txBody>
        </p:sp>
        <p:pic>
          <p:nvPicPr>
            <p:cNvPr id="21" name="Picture 42" descr="C:\Documents and Settings\Administrator\Local Settings\Temporary Internet Files\Content.IE5\E5M9CHAR\MP900411749[1].jpg"/>
            <p:cNvPicPr>
              <a:picLocks noChangeAspect="1" noChangeArrowheads="1"/>
            </p:cNvPicPr>
            <p:nvPr/>
          </p:nvPicPr>
          <p:blipFill>
            <a:blip r:embed="rId2"/>
            <a:srcRect/>
            <a:stretch>
              <a:fillRect/>
            </a:stretch>
          </p:blipFill>
          <p:spPr bwMode="auto">
            <a:xfrm>
              <a:off x="7424947" y="1700657"/>
              <a:ext cx="891371" cy="1123027"/>
            </a:xfrm>
            <a:prstGeom prst="rect">
              <a:avLst/>
            </a:prstGeom>
            <a:noFill/>
            <a:ln w="9525">
              <a:noFill/>
              <a:miter lim="800000"/>
              <a:headEnd/>
              <a:tailEnd/>
            </a:ln>
            <a:effectLst>
              <a:outerShdw blurRad="50800" dist="76200" dir="1500000" algn="tl" rotWithShape="0">
                <a:prstClr val="black">
                  <a:alpha val="40000"/>
                </a:prstClr>
              </a:outerShdw>
            </a:effectLst>
          </p:spPr>
        </p:pic>
      </p:grpSp>
      <p:grpSp>
        <p:nvGrpSpPr>
          <p:cNvPr id="4" name="组合 69"/>
          <p:cNvGrpSpPr>
            <a:grpSpLocks/>
          </p:cNvGrpSpPr>
          <p:nvPr/>
        </p:nvGrpSpPr>
        <p:grpSpPr bwMode="auto">
          <a:xfrm>
            <a:off x="319088" y="3890963"/>
            <a:ext cx="1011237" cy="1987550"/>
            <a:chOff x="127310" y="2760979"/>
            <a:chExt cx="1504308" cy="2123867"/>
          </a:xfrm>
        </p:grpSpPr>
        <p:pic>
          <p:nvPicPr>
            <p:cNvPr id="19498" name="Picture 41" descr="C:\Documents and Settings\Administrator\Local Settings\Temporary Internet Files\Content.IE5\6XSXOD07\MC90007862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807" y="2760979"/>
              <a:ext cx="741851"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99" name="Rectangle 2"/>
            <p:cNvSpPr>
              <a:spLocks noChangeArrowheads="1"/>
            </p:cNvSpPr>
            <p:nvPr/>
          </p:nvSpPr>
          <p:spPr bwMode="auto">
            <a:xfrm>
              <a:off x="127310" y="4206778"/>
              <a:ext cx="1504308" cy="67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81204" tIns="39889" rIns="81204" bIns="39889">
              <a:spAutoFit/>
            </a:bodyPr>
            <a:lstStyle>
              <a:lvl1pPr defTabSz="820738" eaLnBrk="0" hangingPunct="0">
                <a:defRPr>
                  <a:solidFill>
                    <a:schemeClr val="tx1"/>
                  </a:solidFill>
                  <a:latin typeface="Arial" pitchFamily="34" charset="0"/>
                  <a:ea typeface="宋体" pitchFamily="2" charset="-122"/>
                </a:defRPr>
              </a:lvl1pPr>
              <a:lvl2pPr marL="742950" indent="-285750" defTabSz="820738" eaLnBrk="0" hangingPunct="0">
                <a:defRPr>
                  <a:solidFill>
                    <a:schemeClr val="tx1"/>
                  </a:solidFill>
                  <a:latin typeface="Arial" pitchFamily="34" charset="0"/>
                  <a:ea typeface="宋体" pitchFamily="2" charset="-122"/>
                </a:defRPr>
              </a:lvl2pPr>
              <a:lvl3pPr marL="1143000" indent="-228600" defTabSz="820738" eaLnBrk="0" hangingPunct="0">
                <a:defRPr>
                  <a:solidFill>
                    <a:schemeClr val="tx1"/>
                  </a:solidFill>
                  <a:latin typeface="Arial" pitchFamily="34" charset="0"/>
                  <a:ea typeface="宋体" pitchFamily="2" charset="-122"/>
                </a:defRPr>
              </a:lvl3pPr>
              <a:lvl4pPr marL="1600200" indent="-228600" defTabSz="820738" eaLnBrk="0" hangingPunct="0">
                <a:defRPr>
                  <a:solidFill>
                    <a:schemeClr val="tx1"/>
                  </a:solidFill>
                  <a:latin typeface="Arial" pitchFamily="34" charset="0"/>
                  <a:ea typeface="宋体" pitchFamily="2" charset="-122"/>
                </a:defRPr>
              </a:lvl4pPr>
              <a:lvl5pPr marL="2057400" indent="-228600" defTabSz="820738" eaLnBrk="0" hangingPunct="0">
                <a:defRPr>
                  <a:solidFill>
                    <a:schemeClr val="tx1"/>
                  </a:solidFill>
                  <a:latin typeface="Arial" pitchFamily="34" charset="0"/>
                  <a:ea typeface="宋体" pitchFamily="2" charset="-122"/>
                </a:defRPr>
              </a:lvl5pPr>
              <a:lvl6pPr marL="2514600" indent="-228600" defTabSz="820738"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20738"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20738"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20738" eaLnBrk="0" fontAlgn="base" hangingPunct="0">
                <a:spcBef>
                  <a:spcPct val="0"/>
                </a:spcBef>
                <a:spcAft>
                  <a:spcPct val="0"/>
                </a:spcAft>
                <a:defRPr>
                  <a:solidFill>
                    <a:schemeClr val="tx1"/>
                  </a:solidFill>
                  <a:latin typeface="Arial" pitchFamily="34" charset="0"/>
                  <a:ea typeface="宋体" pitchFamily="2" charset="-122"/>
                </a:defRPr>
              </a:lvl9pPr>
            </a:lstStyle>
            <a:p>
              <a:pPr algn="ctr">
                <a:lnSpc>
                  <a:spcPct val="90000"/>
                </a:lnSpc>
              </a:pPr>
              <a:r>
                <a:rPr lang="zh-CN" altLang="en-US" sz="2000">
                  <a:latin typeface="黑体" pitchFamily="49" charset="-122"/>
                  <a:ea typeface="黑体" pitchFamily="49" charset="-122"/>
                  <a:cs typeface="Arial Unicode MS" pitchFamily="34" charset="-122"/>
                </a:rPr>
                <a:t>想法</a:t>
              </a:r>
              <a:r>
                <a:rPr lang="en-US" altLang="zh-CN" sz="2000">
                  <a:latin typeface="黑体" pitchFamily="49" charset="-122"/>
                  <a:ea typeface="黑体" pitchFamily="49" charset="-122"/>
                  <a:cs typeface="Arial Unicode MS" pitchFamily="34" charset="-122"/>
                </a:rPr>
                <a:t>(Idea)</a:t>
              </a:r>
              <a:endParaRPr lang="zh-CN" altLang="en-US" sz="2000">
                <a:latin typeface="黑体" pitchFamily="49" charset="-122"/>
                <a:ea typeface="黑体" pitchFamily="49" charset="-122"/>
                <a:cs typeface="Arial Unicode MS" pitchFamily="34" charset="-122"/>
              </a:endParaRPr>
            </a:p>
          </p:txBody>
        </p:sp>
      </p:grpSp>
      <p:sp>
        <p:nvSpPr>
          <p:cNvPr id="30" name="Line 15"/>
          <p:cNvSpPr>
            <a:spLocks noChangeShapeType="1"/>
          </p:cNvSpPr>
          <p:nvPr/>
        </p:nvSpPr>
        <p:spPr bwMode="auto">
          <a:xfrm flipV="1">
            <a:off x="2678113" y="3808413"/>
            <a:ext cx="579437" cy="265112"/>
          </a:xfrm>
          <a:prstGeom prst="line">
            <a:avLst/>
          </a:prstGeom>
          <a:noFill/>
          <a:ln w="50799">
            <a:solidFill>
              <a:srgbClr val="BF052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 name="Line 15"/>
          <p:cNvSpPr>
            <a:spLocks noChangeShapeType="1"/>
          </p:cNvSpPr>
          <p:nvPr/>
        </p:nvSpPr>
        <p:spPr bwMode="auto">
          <a:xfrm flipV="1">
            <a:off x="4184650" y="3300413"/>
            <a:ext cx="579438" cy="266700"/>
          </a:xfrm>
          <a:prstGeom prst="line">
            <a:avLst/>
          </a:prstGeom>
          <a:noFill/>
          <a:ln w="50799">
            <a:solidFill>
              <a:srgbClr val="BF052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 name="Line 15"/>
          <p:cNvSpPr>
            <a:spLocks noChangeShapeType="1"/>
          </p:cNvSpPr>
          <p:nvPr/>
        </p:nvSpPr>
        <p:spPr bwMode="auto">
          <a:xfrm flipV="1">
            <a:off x="5667375" y="2836863"/>
            <a:ext cx="581025" cy="266700"/>
          </a:xfrm>
          <a:prstGeom prst="line">
            <a:avLst/>
          </a:prstGeom>
          <a:noFill/>
          <a:ln w="50799">
            <a:solidFill>
              <a:srgbClr val="BF052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33" name="肘形连接符 32"/>
          <p:cNvCxnSpPr>
            <a:cxnSpLocks noChangeShapeType="1"/>
            <a:stCxn id="19497" idx="2"/>
          </p:cNvCxnSpPr>
          <p:nvPr/>
        </p:nvCxnSpPr>
        <p:spPr bwMode="auto">
          <a:xfrm rot="5400000">
            <a:off x="4541838" y="2157413"/>
            <a:ext cx="550862" cy="6786562"/>
          </a:xfrm>
          <a:prstGeom prst="bentConnector2">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grpSp>
        <p:nvGrpSpPr>
          <p:cNvPr id="5" name="组合 48"/>
          <p:cNvGrpSpPr>
            <a:grpSpLocks/>
          </p:cNvGrpSpPr>
          <p:nvPr/>
        </p:nvGrpSpPr>
        <p:grpSpPr bwMode="auto">
          <a:xfrm>
            <a:off x="7470775" y="3422650"/>
            <a:ext cx="1479550" cy="1852613"/>
            <a:chOff x="7470135" y="3422096"/>
            <a:chExt cx="1479933" cy="1852427"/>
          </a:xfrm>
        </p:grpSpPr>
        <p:pic>
          <p:nvPicPr>
            <p:cNvPr id="19496" name="Picture 1" descr="C:\Documents and Settings\Administrator\Local Settings\Temporary Internet Files\Content.IE5\2K9HMZJZ\MC900060127[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6791" y="3422096"/>
              <a:ext cx="70753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97" name="Rectangle 14"/>
            <p:cNvSpPr>
              <a:spLocks noChangeArrowheads="1"/>
            </p:cNvSpPr>
            <p:nvPr/>
          </p:nvSpPr>
          <p:spPr bwMode="auto">
            <a:xfrm>
              <a:off x="7470135" y="4639968"/>
              <a:ext cx="1479933" cy="63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81204" tIns="39889" rIns="81204" bIns="39889">
              <a:spAutoFit/>
            </a:bodyPr>
            <a:lstStyle>
              <a:lvl1pPr defTabSz="820738" eaLnBrk="0" hangingPunct="0">
                <a:defRPr>
                  <a:solidFill>
                    <a:schemeClr val="tx1"/>
                  </a:solidFill>
                  <a:latin typeface="Arial" pitchFamily="34" charset="0"/>
                  <a:ea typeface="宋体" pitchFamily="2" charset="-122"/>
                </a:defRPr>
              </a:lvl1pPr>
              <a:lvl2pPr marL="742950" indent="-285750" defTabSz="820738" eaLnBrk="0" hangingPunct="0">
                <a:defRPr>
                  <a:solidFill>
                    <a:schemeClr val="tx1"/>
                  </a:solidFill>
                  <a:latin typeface="Arial" pitchFamily="34" charset="0"/>
                  <a:ea typeface="宋体" pitchFamily="2" charset="-122"/>
                </a:defRPr>
              </a:lvl2pPr>
              <a:lvl3pPr marL="1143000" indent="-228600" defTabSz="820738" eaLnBrk="0" hangingPunct="0">
                <a:defRPr>
                  <a:solidFill>
                    <a:schemeClr val="tx1"/>
                  </a:solidFill>
                  <a:latin typeface="Arial" pitchFamily="34" charset="0"/>
                  <a:ea typeface="宋体" pitchFamily="2" charset="-122"/>
                </a:defRPr>
              </a:lvl3pPr>
              <a:lvl4pPr marL="1600200" indent="-228600" defTabSz="820738" eaLnBrk="0" hangingPunct="0">
                <a:defRPr>
                  <a:solidFill>
                    <a:schemeClr val="tx1"/>
                  </a:solidFill>
                  <a:latin typeface="Arial" pitchFamily="34" charset="0"/>
                  <a:ea typeface="宋体" pitchFamily="2" charset="-122"/>
                </a:defRPr>
              </a:lvl4pPr>
              <a:lvl5pPr marL="2057400" indent="-228600" defTabSz="820738" eaLnBrk="0" hangingPunct="0">
                <a:defRPr>
                  <a:solidFill>
                    <a:schemeClr val="tx1"/>
                  </a:solidFill>
                  <a:latin typeface="Arial" pitchFamily="34" charset="0"/>
                  <a:ea typeface="宋体" pitchFamily="2" charset="-122"/>
                </a:defRPr>
              </a:lvl5pPr>
              <a:lvl6pPr marL="2514600" indent="-228600" defTabSz="820738"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20738"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20738"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20738" eaLnBrk="0" fontAlgn="base" hangingPunct="0">
                <a:spcBef>
                  <a:spcPct val="0"/>
                </a:spcBef>
                <a:spcAft>
                  <a:spcPct val="0"/>
                </a:spcAft>
                <a:defRPr>
                  <a:solidFill>
                    <a:schemeClr val="tx1"/>
                  </a:solidFill>
                  <a:latin typeface="Arial" pitchFamily="34" charset="0"/>
                  <a:ea typeface="宋体" pitchFamily="2" charset="-122"/>
                </a:defRPr>
              </a:lvl9pPr>
            </a:lstStyle>
            <a:p>
              <a:pPr algn="ctr">
                <a:lnSpc>
                  <a:spcPct val="90000"/>
                </a:lnSpc>
              </a:pPr>
              <a:r>
                <a:rPr lang="zh-CN" altLang="en-US" sz="2000">
                  <a:latin typeface="黑体" pitchFamily="49" charset="-122"/>
                  <a:ea typeface="黑体" pitchFamily="49" charset="-122"/>
                </a:rPr>
                <a:t>实践</a:t>
              </a:r>
              <a:endParaRPr lang="en-US" altLang="zh-CN" sz="2000">
                <a:latin typeface="黑体" pitchFamily="49" charset="-122"/>
                <a:ea typeface="黑体" pitchFamily="49" charset="-122"/>
              </a:endParaRPr>
            </a:p>
            <a:p>
              <a:pPr algn="ctr">
                <a:lnSpc>
                  <a:spcPct val="90000"/>
                </a:lnSpc>
              </a:pPr>
              <a:r>
                <a:rPr lang="en-US" altLang="zh-CN" sz="2000">
                  <a:latin typeface="黑体" pitchFamily="49" charset="-122"/>
                  <a:ea typeface="黑体" pitchFamily="49" charset="-122"/>
                </a:rPr>
                <a:t>(Practice)</a:t>
              </a:r>
              <a:endParaRPr lang="zh-CN" altLang="en-US" sz="2000">
                <a:latin typeface="黑体" pitchFamily="49" charset="-122"/>
                <a:ea typeface="黑体" pitchFamily="49" charset="-122"/>
              </a:endParaRPr>
            </a:p>
          </p:txBody>
        </p:sp>
      </p:grpSp>
      <p:cxnSp>
        <p:nvCxnSpPr>
          <p:cNvPr id="36" name="肘形连接符 42"/>
          <p:cNvCxnSpPr>
            <a:cxnSpLocks noChangeShapeType="1"/>
          </p:cNvCxnSpPr>
          <p:nvPr/>
        </p:nvCxnSpPr>
        <p:spPr bwMode="auto">
          <a:xfrm>
            <a:off x="7232650" y="2854325"/>
            <a:ext cx="987425" cy="568325"/>
          </a:xfrm>
          <a:prstGeom prst="bentConnector2">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9" name="形状 38"/>
          <p:cNvCxnSpPr/>
          <p:nvPr/>
        </p:nvCxnSpPr>
        <p:spPr bwMode="auto">
          <a:xfrm rot="16200000" flipH="1" flipV="1">
            <a:off x="2711450" y="2617788"/>
            <a:ext cx="447675" cy="1501775"/>
          </a:xfrm>
          <a:prstGeom prst="bentConnector3">
            <a:avLst>
              <a:gd name="adj1" fmla="val -57273"/>
            </a:avLst>
          </a:prstGeom>
          <a:noFill/>
          <a:ln w="19050" cap="flat" cmpd="sng" algn="ctr">
            <a:solidFill>
              <a:schemeClr val="accent1">
                <a:lumMod val="75000"/>
              </a:schemeClr>
            </a:solidFill>
            <a:prstDash val="dash"/>
            <a:round/>
            <a:headEnd type="none" w="med" len="med"/>
            <a:tailEnd type="arrow"/>
          </a:ln>
          <a:effectLst/>
        </p:spPr>
      </p:cxnSp>
      <p:cxnSp>
        <p:nvCxnSpPr>
          <p:cNvPr id="40" name="形状 38"/>
          <p:cNvCxnSpPr/>
          <p:nvPr/>
        </p:nvCxnSpPr>
        <p:spPr bwMode="auto">
          <a:xfrm rot="16200000" flipH="1" flipV="1">
            <a:off x="2804319" y="1775619"/>
            <a:ext cx="1404938" cy="3308350"/>
          </a:xfrm>
          <a:prstGeom prst="bentConnector4">
            <a:avLst>
              <a:gd name="adj1" fmla="val -24147"/>
              <a:gd name="adj2" fmla="val 106909"/>
            </a:avLst>
          </a:prstGeom>
          <a:noFill/>
          <a:ln w="19050" cap="flat" cmpd="sng" algn="ctr">
            <a:solidFill>
              <a:schemeClr val="accent1">
                <a:lumMod val="75000"/>
              </a:schemeClr>
            </a:solidFill>
            <a:prstDash val="dash"/>
            <a:round/>
            <a:headEnd type="none" w="med" len="med"/>
            <a:tailEnd type="arrow"/>
          </a:ln>
          <a:effectLst/>
        </p:spPr>
      </p:cxnSp>
      <p:grpSp>
        <p:nvGrpSpPr>
          <p:cNvPr id="6" name="组合 41"/>
          <p:cNvGrpSpPr>
            <a:grpSpLocks/>
          </p:cNvGrpSpPr>
          <p:nvPr/>
        </p:nvGrpSpPr>
        <p:grpSpPr bwMode="auto">
          <a:xfrm>
            <a:off x="1584325" y="3592513"/>
            <a:ext cx="1193800" cy="2109787"/>
            <a:chOff x="1584802" y="3592018"/>
            <a:chExt cx="1193800" cy="2110696"/>
          </a:xfrm>
        </p:grpSpPr>
        <p:grpSp>
          <p:nvGrpSpPr>
            <p:cNvPr id="19490" name="组合 70"/>
            <p:cNvGrpSpPr>
              <a:grpSpLocks/>
            </p:cNvGrpSpPr>
            <p:nvPr/>
          </p:nvGrpSpPr>
          <p:grpSpPr bwMode="auto">
            <a:xfrm>
              <a:off x="1584802" y="3592018"/>
              <a:ext cx="1193800" cy="2110696"/>
              <a:chOff x="1649622" y="2725904"/>
              <a:chExt cx="1481165" cy="2079700"/>
            </a:xfrm>
          </p:grpSpPr>
          <p:sp>
            <p:nvSpPr>
              <p:cNvPr id="19492" name="Rectangle 2"/>
              <p:cNvSpPr>
                <a:spLocks noChangeArrowheads="1"/>
              </p:cNvSpPr>
              <p:nvPr/>
            </p:nvSpPr>
            <p:spPr bwMode="auto">
              <a:xfrm>
                <a:off x="1649622" y="3907436"/>
                <a:ext cx="1481165" cy="898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81204" tIns="39889" rIns="81204" bIns="39889">
                <a:spAutoFit/>
              </a:bodyPr>
              <a:lstStyle>
                <a:lvl1pPr defTabSz="820738" eaLnBrk="0" hangingPunct="0">
                  <a:defRPr>
                    <a:solidFill>
                      <a:schemeClr val="tx1"/>
                    </a:solidFill>
                    <a:latin typeface="Arial" pitchFamily="34" charset="0"/>
                    <a:ea typeface="宋体" pitchFamily="2" charset="-122"/>
                  </a:defRPr>
                </a:lvl1pPr>
                <a:lvl2pPr marL="742950" indent="-285750" defTabSz="820738" eaLnBrk="0" hangingPunct="0">
                  <a:defRPr>
                    <a:solidFill>
                      <a:schemeClr val="tx1"/>
                    </a:solidFill>
                    <a:latin typeface="Arial" pitchFamily="34" charset="0"/>
                    <a:ea typeface="宋体" pitchFamily="2" charset="-122"/>
                  </a:defRPr>
                </a:lvl2pPr>
                <a:lvl3pPr marL="1143000" indent="-228600" defTabSz="820738" eaLnBrk="0" hangingPunct="0">
                  <a:defRPr>
                    <a:solidFill>
                      <a:schemeClr val="tx1"/>
                    </a:solidFill>
                    <a:latin typeface="Arial" pitchFamily="34" charset="0"/>
                    <a:ea typeface="宋体" pitchFamily="2" charset="-122"/>
                  </a:defRPr>
                </a:lvl3pPr>
                <a:lvl4pPr marL="1600200" indent="-228600" defTabSz="820738" eaLnBrk="0" hangingPunct="0">
                  <a:defRPr>
                    <a:solidFill>
                      <a:schemeClr val="tx1"/>
                    </a:solidFill>
                    <a:latin typeface="Arial" pitchFamily="34" charset="0"/>
                    <a:ea typeface="宋体" pitchFamily="2" charset="-122"/>
                  </a:defRPr>
                </a:lvl4pPr>
                <a:lvl5pPr marL="2057400" indent="-228600" defTabSz="820738" eaLnBrk="0" hangingPunct="0">
                  <a:defRPr>
                    <a:solidFill>
                      <a:schemeClr val="tx1"/>
                    </a:solidFill>
                    <a:latin typeface="Arial" pitchFamily="34" charset="0"/>
                    <a:ea typeface="宋体" pitchFamily="2" charset="-122"/>
                  </a:defRPr>
                </a:lvl5pPr>
                <a:lvl6pPr marL="2514600" indent="-228600" defTabSz="820738"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20738"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20738"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20738" eaLnBrk="0" fontAlgn="base" hangingPunct="0">
                  <a:spcBef>
                    <a:spcPct val="0"/>
                  </a:spcBef>
                  <a:spcAft>
                    <a:spcPct val="0"/>
                  </a:spcAft>
                  <a:defRPr>
                    <a:solidFill>
                      <a:schemeClr val="tx1"/>
                    </a:solidFill>
                    <a:latin typeface="Arial" pitchFamily="34" charset="0"/>
                    <a:ea typeface="宋体" pitchFamily="2" charset="-122"/>
                  </a:defRPr>
                </a:lvl9pPr>
              </a:lstStyle>
              <a:p>
                <a:pPr algn="ctr">
                  <a:lnSpc>
                    <a:spcPct val="90000"/>
                  </a:lnSpc>
                </a:pPr>
                <a:r>
                  <a:rPr lang="zh-CN" altLang="en-US" sz="2000">
                    <a:latin typeface="黑体" pitchFamily="49" charset="-122"/>
                    <a:ea typeface="黑体" pitchFamily="49" charset="-122"/>
                  </a:rPr>
                  <a:t>寻找</a:t>
                </a:r>
                <a:endParaRPr lang="en-US" altLang="zh-CN" sz="2000">
                  <a:latin typeface="黑体" pitchFamily="49" charset="-122"/>
                  <a:ea typeface="黑体" pitchFamily="49" charset="-122"/>
                </a:endParaRPr>
              </a:p>
              <a:p>
                <a:pPr algn="ctr">
                  <a:lnSpc>
                    <a:spcPct val="90000"/>
                  </a:lnSpc>
                </a:pPr>
                <a:r>
                  <a:rPr lang="zh-CN" altLang="en-US" sz="2000">
                    <a:latin typeface="黑体" pitchFamily="49" charset="-122"/>
                    <a:ea typeface="黑体" pitchFamily="49" charset="-122"/>
                  </a:rPr>
                  <a:t>思路</a:t>
                </a:r>
                <a:endParaRPr lang="en-US" altLang="zh-CN" sz="2000">
                  <a:latin typeface="黑体" pitchFamily="49" charset="-122"/>
                  <a:ea typeface="黑体" pitchFamily="49" charset="-122"/>
                </a:endParaRPr>
              </a:p>
              <a:p>
                <a:pPr algn="ctr">
                  <a:lnSpc>
                    <a:spcPct val="90000"/>
                  </a:lnSpc>
                </a:pPr>
                <a:r>
                  <a:rPr lang="en-US" altLang="zh-CN" sz="2000">
                    <a:latin typeface="黑体" pitchFamily="49" charset="-122"/>
                    <a:ea typeface="黑体" pitchFamily="49" charset="-122"/>
                  </a:rPr>
                  <a:t>(Find)</a:t>
                </a:r>
                <a:endParaRPr lang="zh-CN" altLang="en-US" sz="2000">
                  <a:latin typeface="黑体" pitchFamily="49" charset="-122"/>
                  <a:ea typeface="黑体" pitchFamily="49" charset="-122"/>
                </a:endParaRPr>
              </a:p>
            </p:txBody>
          </p:sp>
          <p:grpSp>
            <p:nvGrpSpPr>
              <p:cNvPr id="19493" name="组合 63"/>
              <p:cNvGrpSpPr>
                <a:grpSpLocks/>
              </p:cNvGrpSpPr>
              <p:nvPr/>
            </p:nvGrpSpPr>
            <p:grpSpPr bwMode="auto">
              <a:xfrm>
                <a:off x="1982154" y="2725904"/>
                <a:ext cx="820445" cy="1065202"/>
                <a:chOff x="4979217" y="1620263"/>
                <a:chExt cx="820445" cy="1065202"/>
              </a:xfrm>
            </p:grpSpPr>
            <p:sp>
              <p:nvSpPr>
                <p:cNvPr id="28" name="Rectangle 37"/>
                <p:cNvSpPr>
                  <a:spLocks noChangeArrowheads="1"/>
                </p:cNvSpPr>
                <p:nvPr/>
              </p:nvSpPr>
              <p:spPr bwMode="auto">
                <a:xfrm>
                  <a:off x="4979553" y="1620263"/>
                  <a:ext cx="819368" cy="1065670"/>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lgn="ctr" fontAlgn="auto">
                    <a:spcBef>
                      <a:spcPts val="0"/>
                    </a:spcBef>
                    <a:spcAft>
                      <a:spcPts val="0"/>
                    </a:spcAft>
                    <a:defRPr/>
                  </a:pPr>
                  <a:endParaRPr lang="zh-CN" altLang="en-US">
                    <a:latin typeface="+mn-lt"/>
                    <a:ea typeface="+mn-ea"/>
                  </a:endParaRPr>
                </a:p>
              </p:txBody>
            </p:sp>
            <p:sp>
              <p:nvSpPr>
                <p:cNvPr id="19495" name="Rectangle 38"/>
                <p:cNvSpPr>
                  <a:spLocks noChangeArrowheads="1"/>
                </p:cNvSpPr>
                <p:nvPr/>
              </p:nvSpPr>
              <p:spPr bwMode="auto">
                <a:xfrm>
                  <a:off x="4979217" y="1726625"/>
                  <a:ext cx="695325" cy="1397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lvl1pPr defTabSz="820738" eaLnBrk="0" hangingPunct="0">
                    <a:defRPr>
                      <a:solidFill>
                        <a:schemeClr val="tx1"/>
                      </a:solidFill>
                      <a:latin typeface="Arial" pitchFamily="34" charset="0"/>
                      <a:ea typeface="宋体" pitchFamily="2" charset="-122"/>
                    </a:defRPr>
                  </a:lvl1pPr>
                  <a:lvl2pPr marL="742950" indent="-285750" defTabSz="820738" eaLnBrk="0" hangingPunct="0">
                    <a:defRPr>
                      <a:solidFill>
                        <a:schemeClr val="tx1"/>
                      </a:solidFill>
                      <a:latin typeface="Arial" pitchFamily="34" charset="0"/>
                      <a:ea typeface="宋体" pitchFamily="2" charset="-122"/>
                    </a:defRPr>
                  </a:lvl2pPr>
                  <a:lvl3pPr marL="1143000" indent="-228600" defTabSz="820738" eaLnBrk="0" hangingPunct="0">
                    <a:defRPr>
                      <a:solidFill>
                        <a:schemeClr val="tx1"/>
                      </a:solidFill>
                      <a:latin typeface="Arial" pitchFamily="34" charset="0"/>
                      <a:ea typeface="宋体" pitchFamily="2" charset="-122"/>
                    </a:defRPr>
                  </a:lvl3pPr>
                  <a:lvl4pPr marL="1600200" indent="-228600" defTabSz="820738" eaLnBrk="0" hangingPunct="0">
                    <a:defRPr>
                      <a:solidFill>
                        <a:schemeClr val="tx1"/>
                      </a:solidFill>
                      <a:latin typeface="Arial" pitchFamily="34" charset="0"/>
                      <a:ea typeface="宋体" pitchFamily="2" charset="-122"/>
                    </a:defRPr>
                  </a:lvl4pPr>
                  <a:lvl5pPr marL="2057400" indent="-228600" defTabSz="820738" eaLnBrk="0" hangingPunct="0">
                    <a:defRPr>
                      <a:solidFill>
                        <a:schemeClr val="tx1"/>
                      </a:solidFill>
                      <a:latin typeface="Arial" pitchFamily="34" charset="0"/>
                      <a:ea typeface="宋体" pitchFamily="2" charset="-122"/>
                    </a:defRPr>
                  </a:lvl5pPr>
                  <a:lvl6pPr marL="2514600" indent="-228600" defTabSz="820738"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20738"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20738"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20738"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sz="400">
                      <a:latin typeface="Times New Roman" pitchFamily="18" charset="0"/>
                    </a:rPr>
                    <a:t>Synthesis of Amino Acids</a:t>
                  </a:r>
                </a:p>
              </p:txBody>
            </p:sp>
          </p:grpSp>
        </p:grpSp>
        <p:sp>
          <p:nvSpPr>
            <p:cNvPr id="19491" name="TextBox 40"/>
            <p:cNvSpPr txBox="1">
              <a:spLocks noChangeArrowheads="1"/>
            </p:cNvSpPr>
            <p:nvPr/>
          </p:nvSpPr>
          <p:spPr bwMode="auto">
            <a:xfrm>
              <a:off x="1856510" y="3948546"/>
              <a:ext cx="651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a:solidFill>
                    <a:schemeClr val="bg1"/>
                  </a:solidFill>
                  <a:latin typeface="黑体" pitchFamily="49" charset="-122"/>
                  <a:ea typeface="黑体" pitchFamily="49" charset="-122"/>
                </a:rPr>
                <a:t>文献</a:t>
              </a:r>
            </a:p>
          </p:txBody>
        </p:sp>
      </p:grpSp>
      <p:grpSp>
        <p:nvGrpSpPr>
          <p:cNvPr id="10" name="组合 44"/>
          <p:cNvGrpSpPr>
            <a:grpSpLocks/>
          </p:cNvGrpSpPr>
          <p:nvPr/>
        </p:nvGrpSpPr>
        <p:grpSpPr bwMode="auto">
          <a:xfrm>
            <a:off x="3157538" y="3144838"/>
            <a:ext cx="1138237" cy="2132012"/>
            <a:chOff x="3157938" y="3144495"/>
            <a:chExt cx="1138014" cy="2131578"/>
          </a:xfrm>
        </p:grpSpPr>
        <p:sp>
          <p:nvSpPr>
            <p:cNvPr id="19482" name="Rectangle 36"/>
            <p:cNvSpPr>
              <a:spLocks noChangeArrowheads="1"/>
            </p:cNvSpPr>
            <p:nvPr/>
          </p:nvSpPr>
          <p:spPr bwMode="auto">
            <a:xfrm>
              <a:off x="3157938" y="4364519"/>
              <a:ext cx="1138014" cy="91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81204" tIns="39889" rIns="81204" bIns="39889">
              <a:spAutoFit/>
            </a:bodyPr>
            <a:lstStyle>
              <a:lvl1pPr defTabSz="820738" eaLnBrk="0" hangingPunct="0">
                <a:defRPr>
                  <a:solidFill>
                    <a:schemeClr val="tx1"/>
                  </a:solidFill>
                  <a:latin typeface="Arial" pitchFamily="34" charset="0"/>
                  <a:ea typeface="宋体" pitchFamily="2" charset="-122"/>
                </a:defRPr>
              </a:lvl1pPr>
              <a:lvl2pPr marL="742950" indent="-285750" defTabSz="820738" eaLnBrk="0" hangingPunct="0">
                <a:defRPr>
                  <a:solidFill>
                    <a:schemeClr val="tx1"/>
                  </a:solidFill>
                  <a:latin typeface="Arial" pitchFamily="34" charset="0"/>
                  <a:ea typeface="宋体" pitchFamily="2" charset="-122"/>
                </a:defRPr>
              </a:lvl2pPr>
              <a:lvl3pPr marL="1143000" indent="-228600" defTabSz="820738" eaLnBrk="0" hangingPunct="0">
                <a:defRPr>
                  <a:solidFill>
                    <a:schemeClr val="tx1"/>
                  </a:solidFill>
                  <a:latin typeface="Arial" pitchFamily="34" charset="0"/>
                  <a:ea typeface="宋体" pitchFamily="2" charset="-122"/>
                </a:defRPr>
              </a:lvl3pPr>
              <a:lvl4pPr marL="1600200" indent="-228600" defTabSz="820738" eaLnBrk="0" hangingPunct="0">
                <a:defRPr>
                  <a:solidFill>
                    <a:schemeClr val="tx1"/>
                  </a:solidFill>
                  <a:latin typeface="Arial" pitchFamily="34" charset="0"/>
                  <a:ea typeface="宋体" pitchFamily="2" charset="-122"/>
                </a:defRPr>
              </a:lvl4pPr>
              <a:lvl5pPr marL="2057400" indent="-228600" defTabSz="820738" eaLnBrk="0" hangingPunct="0">
                <a:defRPr>
                  <a:solidFill>
                    <a:schemeClr val="tx1"/>
                  </a:solidFill>
                  <a:latin typeface="Arial" pitchFamily="34" charset="0"/>
                  <a:ea typeface="宋体" pitchFamily="2" charset="-122"/>
                </a:defRPr>
              </a:lvl5pPr>
              <a:lvl6pPr marL="2514600" indent="-228600" defTabSz="820738"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20738"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20738"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20738" eaLnBrk="0" fontAlgn="base" hangingPunct="0">
                <a:spcBef>
                  <a:spcPct val="0"/>
                </a:spcBef>
                <a:spcAft>
                  <a:spcPct val="0"/>
                </a:spcAft>
                <a:defRPr>
                  <a:solidFill>
                    <a:schemeClr val="tx1"/>
                  </a:solidFill>
                  <a:latin typeface="Arial" pitchFamily="34" charset="0"/>
                  <a:ea typeface="宋体" pitchFamily="2" charset="-122"/>
                </a:defRPr>
              </a:lvl9pPr>
            </a:lstStyle>
            <a:p>
              <a:pPr algn="ctr">
                <a:lnSpc>
                  <a:spcPct val="90000"/>
                </a:lnSpc>
              </a:pPr>
              <a:r>
                <a:rPr lang="zh-CN" altLang="en-US" sz="2000">
                  <a:latin typeface="黑体" pitchFamily="49" charset="-122"/>
                  <a:ea typeface="黑体" pitchFamily="49" charset="-122"/>
                </a:rPr>
                <a:t>确定</a:t>
              </a:r>
              <a:endParaRPr lang="en-US" altLang="zh-CN" sz="2000">
                <a:latin typeface="黑体" pitchFamily="49" charset="-122"/>
                <a:ea typeface="黑体" pitchFamily="49" charset="-122"/>
              </a:endParaRPr>
            </a:p>
            <a:p>
              <a:pPr algn="ctr">
                <a:lnSpc>
                  <a:spcPct val="90000"/>
                </a:lnSpc>
              </a:pPr>
              <a:r>
                <a:rPr lang="zh-CN" altLang="en-US" sz="2000">
                  <a:latin typeface="黑体" pitchFamily="49" charset="-122"/>
                  <a:ea typeface="黑体" pitchFamily="49" charset="-122"/>
                </a:rPr>
                <a:t>方法</a:t>
              </a:r>
              <a:endParaRPr lang="en-US" altLang="zh-CN" sz="2000">
                <a:latin typeface="黑体" pitchFamily="49" charset="-122"/>
                <a:ea typeface="黑体" pitchFamily="49" charset="-122"/>
              </a:endParaRPr>
            </a:p>
            <a:p>
              <a:pPr algn="ctr">
                <a:lnSpc>
                  <a:spcPct val="90000"/>
                </a:lnSpc>
              </a:pPr>
              <a:r>
                <a:rPr lang="en-US" altLang="zh-CN" sz="2000">
                  <a:latin typeface="黑体" pitchFamily="49" charset="-122"/>
                  <a:ea typeface="黑体" pitchFamily="49" charset="-122"/>
                </a:rPr>
                <a:t>(Way)</a:t>
              </a:r>
              <a:endParaRPr lang="zh-CN" altLang="en-US" sz="2000">
                <a:latin typeface="黑体" pitchFamily="49" charset="-122"/>
                <a:ea typeface="黑体" pitchFamily="49" charset="-122"/>
              </a:endParaRPr>
            </a:p>
          </p:txBody>
        </p:sp>
        <p:grpSp>
          <p:nvGrpSpPr>
            <p:cNvPr id="19483" name="组合 43"/>
            <p:cNvGrpSpPr>
              <a:grpSpLocks/>
            </p:cNvGrpSpPr>
            <p:nvPr/>
          </p:nvGrpSpPr>
          <p:grpSpPr bwMode="auto">
            <a:xfrm>
              <a:off x="3311239" y="3144495"/>
              <a:ext cx="720436" cy="1080562"/>
              <a:chOff x="3311239" y="3144495"/>
              <a:chExt cx="720436" cy="1080562"/>
            </a:xfrm>
          </p:grpSpPr>
          <p:grpSp>
            <p:nvGrpSpPr>
              <p:cNvPr id="19484" name="Group 8"/>
              <p:cNvGrpSpPr>
                <a:grpSpLocks/>
              </p:cNvGrpSpPr>
              <p:nvPr/>
            </p:nvGrpSpPr>
            <p:grpSpPr bwMode="auto">
              <a:xfrm>
                <a:off x="3355990" y="3144495"/>
                <a:ext cx="659653" cy="1080562"/>
                <a:chOff x="4084" y="1713"/>
                <a:chExt cx="568" cy="760"/>
              </a:xfrm>
            </p:grpSpPr>
            <p:sp>
              <p:nvSpPr>
                <p:cNvPr id="14" name="Rectangle 9"/>
                <p:cNvSpPr>
                  <a:spLocks noChangeArrowheads="1"/>
                </p:cNvSpPr>
                <p:nvPr/>
              </p:nvSpPr>
              <p:spPr bwMode="auto">
                <a:xfrm>
                  <a:off x="4084" y="1713"/>
                  <a:ext cx="566" cy="760"/>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72872" tIns="35796" rIns="72872" bIns="35796">
                  <a:spAutoFit/>
                </a:bodyPr>
                <a:lstStyle/>
                <a:p>
                  <a:pPr algn="ctr" fontAlgn="auto">
                    <a:spcBef>
                      <a:spcPts val="0"/>
                    </a:spcBef>
                    <a:spcAft>
                      <a:spcPts val="0"/>
                    </a:spcAft>
                    <a:defRPr/>
                  </a:pPr>
                  <a:endParaRPr lang="zh-CN" altLang="en-US">
                    <a:latin typeface="+mn-lt"/>
                    <a:ea typeface="+mn-ea"/>
                  </a:endParaRPr>
                </a:p>
              </p:txBody>
            </p:sp>
            <p:sp>
              <p:nvSpPr>
                <p:cNvPr id="19487" name="Line 10"/>
                <p:cNvSpPr>
                  <a:spLocks noChangeShapeType="1"/>
                </p:cNvSpPr>
                <p:nvPr/>
              </p:nvSpPr>
              <p:spPr bwMode="auto">
                <a:xfrm>
                  <a:off x="4209" y="2285"/>
                  <a:ext cx="319" cy="0"/>
                </a:xfrm>
                <a:prstGeom prst="line">
                  <a:avLst/>
                </a:prstGeom>
                <a:noFill/>
                <a:ln w="12700">
                  <a:solidFill>
                    <a:srgbClr val="BF052A"/>
                  </a:solidFill>
                  <a:round/>
                  <a:headEnd/>
                  <a:tailEnd/>
                </a:ln>
                <a:extLst>
                  <a:ext uri="{909E8E84-426E-40DD-AFC4-6F175D3DCCD1}">
                    <a14:hiddenFill xmlns:a14="http://schemas.microsoft.com/office/drawing/2010/main">
                      <a:noFill/>
                    </a14:hiddenFill>
                  </a:ext>
                </a:extLst>
              </p:spPr>
              <p:txBody>
                <a:bodyPr wrap="none" lIns="72872" tIns="35796" rIns="72872" bIns="35796">
                  <a:spAutoFit/>
                </a:bodyPr>
                <a:lstStyle/>
                <a:p>
                  <a:endParaRPr lang="en-US"/>
                </a:p>
              </p:txBody>
            </p:sp>
            <p:sp>
              <p:nvSpPr>
                <p:cNvPr id="19488" name="Rectangle 11"/>
                <p:cNvSpPr>
                  <a:spLocks noChangeArrowheads="1"/>
                </p:cNvSpPr>
                <p:nvPr/>
              </p:nvSpPr>
              <p:spPr bwMode="auto">
                <a:xfrm>
                  <a:off x="4191" y="2307"/>
                  <a:ext cx="280" cy="138"/>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72872" tIns="35796" rIns="72872" bIns="35796">
                  <a:spAutoFit/>
                </a:bodyPr>
                <a:lstStyle>
                  <a:lvl1pPr defTabSz="820738" eaLnBrk="0" hangingPunct="0">
                    <a:defRPr>
                      <a:solidFill>
                        <a:schemeClr val="tx1"/>
                      </a:solidFill>
                      <a:latin typeface="Arial" pitchFamily="34" charset="0"/>
                      <a:ea typeface="宋体" pitchFamily="2" charset="-122"/>
                    </a:defRPr>
                  </a:lvl1pPr>
                  <a:lvl2pPr marL="742950" indent="-285750" defTabSz="820738" eaLnBrk="0" hangingPunct="0">
                    <a:defRPr>
                      <a:solidFill>
                        <a:schemeClr val="tx1"/>
                      </a:solidFill>
                      <a:latin typeface="Arial" pitchFamily="34" charset="0"/>
                      <a:ea typeface="宋体" pitchFamily="2" charset="-122"/>
                    </a:defRPr>
                  </a:lvl2pPr>
                  <a:lvl3pPr marL="1143000" indent="-228600" defTabSz="820738" eaLnBrk="0" hangingPunct="0">
                    <a:defRPr>
                      <a:solidFill>
                        <a:schemeClr val="tx1"/>
                      </a:solidFill>
                      <a:latin typeface="Arial" pitchFamily="34" charset="0"/>
                      <a:ea typeface="宋体" pitchFamily="2" charset="-122"/>
                    </a:defRPr>
                  </a:lvl3pPr>
                  <a:lvl4pPr marL="1600200" indent="-228600" defTabSz="820738" eaLnBrk="0" hangingPunct="0">
                    <a:defRPr>
                      <a:solidFill>
                        <a:schemeClr val="tx1"/>
                      </a:solidFill>
                      <a:latin typeface="Arial" pitchFamily="34" charset="0"/>
                      <a:ea typeface="宋体" pitchFamily="2" charset="-122"/>
                    </a:defRPr>
                  </a:lvl4pPr>
                  <a:lvl5pPr marL="2057400" indent="-228600" defTabSz="820738" eaLnBrk="0" hangingPunct="0">
                    <a:defRPr>
                      <a:solidFill>
                        <a:schemeClr val="tx1"/>
                      </a:solidFill>
                      <a:latin typeface="Arial" pitchFamily="34" charset="0"/>
                      <a:ea typeface="宋体" pitchFamily="2" charset="-122"/>
                    </a:defRPr>
                  </a:lvl5pPr>
                  <a:lvl6pPr marL="2514600" indent="-228600" defTabSz="820738"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20738"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20738"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20738"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400">
                      <a:latin typeface="Times New Roman" pitchFamily="18" charset="0"/>
                    </a:rPr>
                    <a:t>1</a:t>
                  </a:r>
                  <a:r>
                    <a:rPr lang="en-US" altLang="zh-CN" sz="400">
                      <a:latin typeface="Times New Roman" pitchFamily="18" charset="0"/>
                    </a:rPr>
                    <a:t>JACS 1995</a:t>
                  </a:r>
                </a:p>
                <a:p>
                  <a:r>
                    <a:rPr lang="en-US" altLang="zh-CN" sz="400">
                      <a:latin typeface="Times New Roman" pitchFamily="18" charset="0"/>
                    </a:rPr>
                    <a:t>2JOC 1987</a:t>
                  </a:r>
                </a:p>
              </p:txBody>
            </p:sp>
            <p:sp>
              <p:nvSpPr>
                <p:cNvPr id="19489" name="Rectangle 12"/>
                <p:cNvSpPr>
                  <a:spLocks noChangeArrowheads="1"/>
                </p:cNvSpPr>
                <p:nvPr/>
              </p:nvSpPr>
              <p:spPr bwMode="auto">
                <a:xfrm>
                  <a:off x="4095" y="1808"/>
                  <a:ext cx="471" cy="95"/>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72872" tIns="35796" rIns="72872" bIns="35796">
                  <a:spAutoFit/>
                </a:bodyPr>
                <a:lstStyle>
                  <a:lvl1pPr defTabSz="820738" eaLnBrk="0" hangingPunct="0">
                    <a:defRPr>
                      <a:solidFill>
                        <a:schemeClr val="tx1"/>
                      </a:solidFill>
                      <a:latin typeface="Arial" pitchFamily="34" charset="0"/>
                      <a:ea typeface="宋体" pitchFamily="2" charset="-122"/>
                    </a:defRPr>
                  </a:lvl1pPr>
                  <a:lvl2pPr marL="742950" indent="-285750" defTabSz="820738" eaLnBrk="0" hangingPunct="0">
                    <a:defRPr>
                      <a:solidFill>
                        <a:schemeClr val="tx1"/>
                      </a:solidFill>
                      <a:latin typeface="Arial" pitchFamily="34" charset="0"/>
                      <a:ea typeface="宋体" pitchFamily="2" charset="-122"/>
                    </a:defRPr>
                  </a:lvl2pPr>
                  <a:lvl3pPr marL="1143000" indent="-228600" defTabSz="820738" eaLnBrk="0" hangingPunct="0">
                    <a:defRPr>
                      <a:solidFill>
                        <a:schemeClr val="tx1"/>
                      </a:solidFill>
                      <a:latin typeface="Arial" pitchFamily="34" charset="0"/>
                      <a:ea typeface="宋体" pitchFamily="2" charset="-122"/>
                    </a:defRPr>
                  </a:lvl3pPr>
                  <a:lvl4pPr marL="1600200" indent="-228600" defTabSz="820738" eaLnBrk="0" hangingPunct="0">
                    <a:defRPr>
                      <a:solidFill>
                        <a:schemeClr val="tx1"/>
                      </a:solidFill>
                      <a:latin typeface="Arial" pitchFamily="34" charset="0"/>
                      <a:ea typeface="宋体" pitchFamily="2" charset="-122"/>
                    </a:defRPr>
                  </a:lvl4pPr>
                  <a:lvl5pPr marL="2057400" indent="-228600" defTabSz="820738" eaLnBrk="0" hangingPunct="0">
                    <a:defRPr>
                      <a:solidFill>
                        <a:schemeClr val="tx1"/>
                      </a:solidFill>
                      <a:latin typeface="Arial" pitchFamily="34" charset="0"/>
                      <a:ea typeface="宋体" pitchFamily="2" charset="-122"/>
                    </a:defRPr>
                  </a:lvl5pPr>
                  <a:lvl6pPr marL="2514600" indent="-228600" defTabSz="820738"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20738"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20738"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20738"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sz="400">
                      <a:latin typeface="Times New Roman" pitchFamily="18" charset="0"/>
                    </a:rPr>
                    <a:t>Synthesis of Amino Acids</a:t>
                  </a:r>
                </a:p>
              </p:txBody>
            </p:sp>
          </p:grpSp>
          <p:sp>
            <p:nvSpPr>
              <p:cNvPr id="19485" name="TextBox 42"/>
              <p:cNvSpPr txBox="1">
                <a:spLocks noChangeArrowheads="1"/>
              </p:cNvSpPr>
              <p:nvPr/>
            </p:nvSpPr>
            <p:spPr bwMode="auto">
              <a:xfrm>
                <a:off x="3311239" y="3463640"/>
                <a:ext cx="7204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solidFill>
                      <a:schemeClr val="bg1"/>
                    </a:solidFill>
                    <a:latin typeface="Calibri" pitchFamily="34" charset="0"/>
                  </a:rPr>
                  <a:t> </a:t>
                </a:r>
                <a:r>
                  <a:rPr lang="zh-CN" altLang="en-US">
                    <a:solidFill>
                      <a:schemeClr val="bg1"/>
                    </a:solidFill>
                    <a:latin typeface="黑体" pitchFamily="49" charset="-122"/>
                    <a:ea typeface="黑体" pitchFamily="49" charset="-122"/>
                  </a:rPr>
                  <a:t>开题</a:t>
                </a:r>
              </a:p>
            </p:txBody>
          </p:sp>
        </p:grpSp>
      </p:grpSp>
      <p:grpSp>
        <p:nvGrpSpPr>
          <p:cNvPr id="15" name="组合 47"/>
          <p:cNvGrpSpPr>
            <a:grpSpLocks/>
          </p:cNvGrpSpPr>
          <p:nvPr/>
        </p:nvGrpSpPr>
        <p:grpSpPr bwMode="auto">
          <a:xfrm>
            <a:off x="4560888" y="2716213"/>
            <a:ext cx="1382712" cy="2103437"/>
            <a:chOff x="5100985" y="-1"/>
            <a:chExt cx="1383469" cy="2104249"/>
          </a:xfrm>
        </p:grpSpPr>
        <p:grpSp>
          <p:nvGrpSpPr>
            <p:cNvPr id="19474" name="组合 46"/>
            <p:cNvGrpSpPr>
              <a:grpSpLocks/>
            </p:cNvGrpSpPr>
            <p:nvPr/>
          </p:nvGrpSpPr>
          <p:grpSpPr bwMode="auto">
            <a:xfrm>
              <a:off x="5100985" y="-1"/>
              <a:ext cx="1383469" cy="2104249"/>
              <a:chOff x="4519094" y="2726831"/>
              <a:chExt cx="1383469" cy="2104249"/>
            </a:xfrm>
          </p:grpSpPr>
          <p:grpSp>
            <p:nvGrpSpPr>
              <p:cNvPr id="19476" name="组合 39"/>
              <p:cNvGrpSpPr>
                <a:grpSpLocks/>
              </p:cNvGrpSpPr>
              <p:nvPr/>
            </p:nvGrpSpPr>
            <p:grpSpPr bwMode="auto">
              <a:xfrm>
                <a:off x="4831840" y="2726831"/>
                <a:ext cx="659658" cy="1081082"/>
                <a:chOff x="3039068" y="1620264"/>
                <a:chExt cx="819156" cy="1065209"/>
              </a:xfrm>
            </p:grpSpPr>
            <p:sp>
              <p:nvSpPr>
                <p:cNvPr id="9" name="Rectangle 5"/>
                <p:cNvSpPr>
                  <a:spLocks noChangeArrowheads="1"/>
                </p:cNvSpPr>
                <p:nvPr/>
              </p:nvSpPr>
              <p:spPr bwMode="auto">
                <a:xfrm>
                  <a:off x="3039269" y="1620264"/>
                  <a:ext cx="818555" cy="1065625"/>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lgn="ctr" fontAlgn="auto">
                    <a:spcBef>
                      <a:spcPts val="0"/>
                    </a:spcBef>
                    <a:spcAft>
                      <a:spcPts val="0"/>
                    </a:spcAft>
                    <a:defRPr/>
                  </a:pPr>
                  <a:endParaRPr lang="zh-CN" altLang="en-US">
                    <a:latin typeface="+mn-lt"/>
                    <a:ea typeface="+mn-ea"/>
                  </a:endParaRPr>
                </a:p>
              </p:txBody>
            </p:sp>
            <p:pic>
              <p:nvPicPr>
                <p:cNvPr id="19480" name="Picture 6"/>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3195" y="1984450"/>
                  <a:ext cx="503237" cy="365125"/>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19481" name="Rectangle 7"/>
                <p:cNvSpPr>
                  <a:spLocks noChangeArrowheads="1"/>
                </p:cNvSpPr>
                <p:nvPr/>
              </p:nvSpPr>
              <p:spPr bwMode="auto">
                <a:xfrm>
                  <a:off x="3049588" y="1726626"/>
                  <a:ext cx="695325" cy="1397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lvl1pPr defTabSz="820738" eaLnBrk="0" hangingPunct="0">
                    <a:defRPr>
                      <a:solidFill>
                        <a:schemeClr val="tx1"/>
                      </a:solidFill>
                      <a:latin typeface="Arial" pitchFamily="34" charset="0"/>
                      <a:ea typeface="宋体" pitchFamily="2" charset="-122"/>
                    </a:defRPr>
                  </a:lvl1pPr>
                  <a:lvl2pPr marL="742950" indent="-285750" defTabSz="820738" eaLnBrk="0" hangingPunct="0">
                    <a:defRPr>
                      <a:solidFill>
                        <a:schemeClr val="tx1"/>
                      </a:solidFill>
                      <a:latin typeface="Arial" pitchFamily="34" charset="0"/>
                      <a:ea typeface="宋体" pitchFamily="2" charset="-122"/>
                    </a:defRPr>
                  </a:lvl2pPr>
                  <a:lvl3pPr marL="1143000" indent="-228600" defTabSz="820738" eaLnBrk="0" hangingPunct="0">
                    <a:defRPr>
                      <a:solidFill>
                        <a:schemeClr val="tx1"/>
                      </a:solidFill>
                      <a:latin typeface="Arial" pitchFamily="34" charset="0"/>
                      <a:ea typeface="宋体" pitchFamily="2" charset="-122"/>
                    </a:defRPr>
                  </a:lvl3pPr>
                  <a:lvl4pPr marL="1600200" indent="-228600" defTabSz="820738" eaLnBrk="0" hangingPunct="0">
                    <a:defRPr>
                      <a:solidFill>
                        <a:schemeClr val="tx1"/>
                      </a:solidFill>
                      <a:latin typeface="Arial" pitchFamily="34" charset="0"/>
                      <a:ea typeface="宋体" pitchFamily="2" charset="-122"/>
                    </a:defRPr>
                  </a:lvl4pPr>
                  <a:lvl5pPr marL="2057400" indent="-228600" defTabSz="820738" eaLnBrk="0" hangingPunct="0">
                    <a:defRPr>
                      <a:solidFill>
                        <a:schemeClr val="tx1"/>
                      </a:solidFill>
                      <a:latin typeface="Arial" pitchFamily="34" charset="0"/>
                      <a:ea typeface="宋体" pitchFamily="2" charset="-122"/>
                    </a:defRPr>
                  </a:lvl5pPr>
                  <a:lvl6pPr marL="2514600" indent="-228600" defTabSz="820738"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20738"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20738"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20738"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sz="400">
                      <a:latin typeface="Times New Roman" pitchFamily="18" charset="0"/>
                    </a:rPr>
                    <a:t>Synthesis of Amino Acids</a:t>
                  </a:r>
                </a:p>
              </p:txBody>
            </p:sp>
          </p:grpSp>
          <p:sp>
            <p:nvSpPr>
              <p:cNvPr id="19477" name="Rectangle 14"/>
              <p:cNvSpPr>
                <a:spLocks noChangeArrowheads="1"/>
              </p:cNvSpPr>
              <p:nvPr/>
            </p:nvSpPr>
            <p:spPr bwMode="auto">
              <a:xfrm>
                <a:off x="4519094" y="3919527"/>
                <a:ext cx="1383469" cy="91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81204" tIns="39889" rIns="81204" bIns="39889">
                <a:spAutoFit/>
              </a:bodyPr>
              <a:lstStyle>
                <a:lvl1pPr defTabSz="820738" eaLnBrk="0" hangingPunct="0">
                  <a:defRPr>
                    <a:solidFill>
                      <a:schemeClr val="tx1"/>
                    </a:solidFill>
                    <a:latin typeface="Arial" pitchFamily="34" charset="0"/>
                    <a:ea typeface="宋体" pitchFamily="2" charset="-122"/>
                  </a:defRPr>
                </a:lvl1pPr>
                <a:lvl2pPr marL="742950" indent="-285750" defTabSz="820738" eaLnBrk="0" hangingPunct="0">
                  <a:defRPr>
                    <a:solidFill>
                      <a:schemeClr val="tx1"/>
                    </a:solidFill>
                    <a:latin typeface="Arial" pitchFamily="34" charset="0"/>
                    <a:ea typeface="宋体" pitchFamily="2" charset="-122"/>
                  </a:defRPr>
                </a:lvl2pPr>
                <a:lvl3pPr marL="1143000" indent="-228600" defTabSz="820738" eaLnBrk="0" hangingPunct="0">
                  <a:defRPr>
                    <a:solidFill>
                      <a:schemeClr val="tx1"/>
                    </a:solidFill>
                    <a:latin typeface="Arial" pitchFamily="34" charset="0"/>
                    <a:ea typeface="宋体" pitchFamily="2" charset="-122"/>
                  </a:defRPr>
                </a:lvl3pPr>
                <a:lvl4pPr marL="1600200" indent="-228600" defTabSz="820738" eaLnBrk="0" hangingPunct="0">
                  <a:defRPr>
                    <a:solidFill>
                      <a:schemeClr val="tx1"/>
                    </a:solidFill>
                    <a:latin typeface="Arial" pitchFamily="34" charset="0"/>
                    <a:ea typeface="宋体" pitchFamily="2" charset="-122"/>
                  </a:defRPr>
                </a:lvl4pPr>
                <a:lvl5pPr marL="2057400" indent="-228600" defTabSz="820738" eaLnBrk="0" hangingPunct="0">
                  <a:defRPr>
                    <a:solidFill>
                      <a:schemeClr val="tx1"/>
                    </a:solidFill>
                    <a:latin typeface="Arial" pitchFamily="34" charset="0"/>
                    <a:ea typeface="宋体" pitchFamily="2" charset="-122"/>
                  </a:defRPr>
                </a:lvl5pPr>
                <a:lvl6pPr marL="2514600" indent="-228600" defTabSz="820738"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20738"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20738"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20738" eaLnBrk="0" fontAlgn="base" hangingPunct="0">
                  <a:spcBef>
                    <a:spcPct val="0"/>
                  </a:spcBef>
                  <a:spcAft>
                    <a:spcPct val="0"/>
                  </a:spcAft>
                  <a:defRPr>
                    <a:solidFill>
                      <a:schemeClr val="tx1"/>
                    </a:solidFill>
                    <a:latin typeface="Arial" pitchFamily="34" charset="0"/>
                    <a:ea typeface="宋体" pitchFamily="2" charset="-122"/>
                  </a:defRPr>
                </a:lvl9pPr>
              </a:lstStyle>
              <a:p>
                <a:pPr algn="ctr">
                  <a:lnSpc>
                    <a:spcPct val="90000"/>
                  </a:lnSpc>
                </a:pPr>
                <a:r>
                  <a:rPr lang="zh-CN" altLang="en-US" sz="2000">
                    <a:latin typeface="黑体" pitchFamily="49" charset="-122"/>
                    <a:ea typeface="黑体" pitchFamily="49" charset="-122"/>
                  </a:rPr>
                  <a:t>实验</a:t>
                </a:r>
                <a:endParaRPr lang="en-US" altLang="zh-CN" sz="2000">
                  <a:latin typeface="黑体" pitchFamily="49" charset="-122"/>
                  <a:ea typeface="黑体" pitchFamily="49" charset="-122"/>
                </a:endParaRPr>
              </a:p>
              <a:p>
                <a:pPr algn="ctr">
                  <a:lnSpc>
                    <a:spcPct val="90000"/>
                  </a:lnSpc>
                </a:pPr>
                <a:r>
                  <a:rPr lang="zh-CN" altLang="en-US" sz="2000">
                    <a:latin typeface="黑体" pitchFamily="49" charset="-122"/>
                    <a:ea typeface="黑体" pitchFamily="49" charset="-122"/>
                  </a:rPr>
                  <a:t>论证 </a:t>
                </a:r>
                <a:r>
                  <a:rPr lang="en-US" altLang="zh-CN" sz="2000">
                    <a:latin typeface="黑体" pitchFamily="49" charset="-122"/>
                    <a:ea typeface="黑体" pitchFamily="49" charset="-122"/>
                  </a:rPr>
                  <a:t>(Test)</a:t>
                </a:r>
                <a:endParaRPr lang="zh-CN" altLang="en-US" sz="2000">
                  <a:latin typeface="黑体" pitchFamily="49" charset="-122"/>
                  <a:ea typeface="黑体" pitchFamily="49" charset="-122"/>
                </a:endParaRPr>
              </a:p>
            </p:txBody>
          </p:sp>
          <p:sp>
            <p:nvSpPr>
              <p:cNvPr id="19478" name="Line 10"/>
              <p:cNvSpPr>
                <a:spLocks noChangeShapeType="1"/>
              </p:cNvSpPr>
              <p:nvPr/>
            </p:nvSpPr>
            <p:spPr bwMode="auto">
              <a:xfrm>
                <a:off x="4996963" y="3541426"/>
                <a:ext cx="370474" cy="0"/>
              </a:xfrm>
              <a:prstGeom prst="line">
                <a:avLst/>
              </a:prstGeom>
              <a:noFill/>
              <a:ln w="12700">
                <a:solidFill>
                  <a:srgbClr val="BF052A"/>
                </a:solidFill>
                <a:round/>
                <a:headEnd/>
                <a:tailEnd/>
              </a:ln>
              <a:extLst>
                <a:ext uri="{909E8E84-426E-40DD-AFC4-6F175D3DCCD1}">
                  <a14:hiddenFill xmlns:a14="http://schemas.microsoft.com/office/drawing/2010/main">
                    <a:noFill/>
                  </a14:hiddenFill>
                </a:ext>
              </a:extLst>
            </p:spPr>
            <p:txBody>
              <a:bodyPr wrap="none" lIns="72872" tIns="35796" rIns="72872" bIns="35796">
                <a:spAutoFit/>
              </a:bodyPr>
              <a:lstStyle/>
              <a:p>
                <a:endParaRPr lang="en-US"/>
              </a:p>
            </p:txBody>
          </p:sp>
        </p:grpSp>
        <p:sp>
          <p:nvSpPr>
            <p:cNvPr id="19475" name="Rectangle 11"/>
            <p:cNvSpPr>
              <a:spLocks noChangeArrowheads="1"/>
            </p:cNvSpPr>
            <p:nvPr/>
          </p:nvSpPr>
          <p:spPr bwMode="auto">
            <a:xfrm>
              <a:off x="5557952" y="857579"/>
              <a:ext cx="325181" cy="196207"/>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72872" tIns="35796" rIns="72872" bIns="35796">
              <a:spAutoFit/>
            </a:bodyPr>
            <a:lstStyle>
              <a:lvl1pPr defTabSz="820738" eaLnBrk="0" hangingPunct="0">
                <a:defRPr>
                  <a:solidFill>
                    <a:schemeClr val="tx1"/>
                  </a:solidFill>
                  <a:latin typeface="Arial" pitchFamily="34" charset="0"/>
                  <a:ea typeface="宋体" pitchFamily="2" charset="-122"/>
                </a:defRPr>
              </a:lvl1pPr>
              <a:lvl2pPr marL="742950" indent="-285750" defTabSz="820738" eaLnBrk="0" hangingPunct="0">
                <a:defRPr>
                  <a:solidFill>
                    <a:schemeClr val="tx1"/>
                  </a:solidFill>
                  <a:latin typeface="Arial" pitchFamily="34" charset="0"/>
                  <a:ea typeface="宋体" pitchFamily="2" charset="-122"/>
                </a:defRPr>
              </a:lvl2pPr>
              <a:lvl3pPr marL="1143000" indent="-228600" defTabSz="820738" eaLnBrk="0" hangingPunct="0">
                <a:defRPr>
                  <a:solidFill>
                    <a:schemeClr val="tx1"/>
                  </a:solidFill>
                  <a:latin typeface="Arial" pitchFamily="34" charset="0"/>
                  <a:ea typeface="宋体" pitchFamily="2" charset="-122"/>
                </a:defRPr>
              </a:lvl3pPr>
              <a:lvl4pPr marL="1600200" indent="-228600" defTabSz="820738" eaLnBrk="0" hangingPunct="0">
                <a:defRPr>
                  <a:solidFill>
                    <a:schemeClr val="tx1"/>
                  </a:solidFill>
                  <a:latin typeface="Arial" pitchFamily="34" charset="0"/>
                  <a:ea typeface="宋体" pitchFamily="2" charset="-122"/>
                </a:defRPr>
              </a:lvl4pPr>
              <a:lvl5pPr marL="2057400" indent="-228600" defTabSz="820738" eaLnBrk="0" hangingPunct="0">
                <a:defRPr>
                  <a:solidFill>
                    <a:schemeClr val="tx1"/>
                  </a:solidFill>
                  <a:latin typeface="Arial" pitchFamily="34" charset="0"/>
                  <a:ea typeface="宋体" pitchFamily="2" charset="-122"/>
                </a:defRPr>
              </a:lvl5pPr>
              <a:lvl6pPr marL="2514600" indent="-228600" defTabSz="820738"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20738"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20738"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20738"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400">
                  <a:latin typeface="Times New Roman" pitchFamily="18" charset="0"/>
                </a:rPr>
                <a:t>1</a:t>
              </a:r>
              <a:r>
                <a:rPr lang="en-US" altLang="zh-CN" sz="400">
                  <a:latin typeface="Times New Roman" pitchFamily="18" charset="0"/>
                </a:rPr>
                <a:t>JACS 1995</a:t>
              </a:r>
            </a:p>
            <a:p>
              <a:r>
                <a:rPr lang="en-US" altLang="zh-CN" sz="400">
                  <a:latin typeface="Times New Roman" pitchFamily="18" charset="0"/>
                </a:rPr>
                <a:t>2JOC 1987</a:t>
              </a:r>
            </a:p>
          </p:txBody>
        </p:sp>
      </p:grpSp>
    </p:spTree>
    <p:extLst>
      <p:ext uri="{BB962C8B-B14F-4D97-AF65-F5344CB8AC3E}">
        <p14:creationId xmlns:p14="http://schemas.microsoft.com/office/powerpoint/2010/main" val="2325495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2000"/>
                                        <p:tgtEl>
                                          <p:spTgt spid="30"/>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2000"/>
                                        <p:tgtEl>
                                          <p:spTgt spid="31"/>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000"/>
                                        <p:tgtEl>
                                          <p:spTgt spid="1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2000"/>
                                        <p:tgtEl>
                                          <p:spTgt spid="32"/>
                                        </p:tgtEl>
                                      </p:cBhvr>
                                    </p:animEffect>
                                  </p:childTnLst>
                                </p:cTn>
                              </p:par>
                              <p:par>
                                <p:cTn id="37" presetID="10"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2000"/>
                                        <p:tgtEl>
                                          <p:spTgt spid="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2000"/>
                                        <p:tgtEl>
                                          <p:spTgt spid="36"/>
                                        </p:tgtEl>
                                      </p:cBhvr>
                                    </p:animEffect>
                                  </p:childTnLst>
                                </p:cTn>
                              </p:par>
                              <p:par>
                                <p:cTn id="45" presetID="10"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2000"/>
                                        <p:tgtEl>
                                          <p:spTgt spid="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0"/>
                                          </p:stCondLst>
                                        </p:cTn>
                                        <p:tgtEl>
                                          <p:spTgt spid="39"/>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nodeType="clickEffect">
                                  <p:stCondLst>
                                    <p:cond delay="0"/>
                                  </p:stCondLst>
                                  <p:childTnLst>
                                    <p:set>
                                      <p:cBhvr>
                                        <p:cTn id="59" dur="1" fill="hold">
                                          <p:stCondLst>
                                            <p:cond delay="0"/>
                                          </p:stCondLst>
                                        </p:cTn>
                                        <p:tgtEl>
                                          <p:spTgt spid="40"/>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6" presetClass="emph" presetSubtype="0" fill="hold" nodeType="clickEffect">
                                  <p:stCondLst>
                                    <p:cond delay="0"/>
                                  </p:stCondLst>
                                  <p:childTnLst>
                                    <p:animScale>
                                      <p:cBhvr>
                                        <p:cTn id="63"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0" grpId="0" animBg="1"/>
      <p:bldP spid="31"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2263" y="198438"/>
            <a:ext cx="8464550" cy="836612"/>
          </a:xfrm>
        </p:spPr>
        <p:txBody>
          <a:bodyPr/>
          <a:lstStyle/>
          <a:p>
            <a:pPr>
              <a:defRPr/>
            </a:pPr>
            <a:r>
              <a:rPr lang="en-US" altLang="zh-CN" smtClean="0">
                <a:solidFill>
                  <a:srgbClr val="524B44"/>
                </a:solidFill>
                <a:effectLst>
                  <a:outerShdw blurRad="38100" dist="38100" dir="2700000" algn="tl">
                    <a:srgbClr val="C0C0C0"/>
                  </a:outerShdw>
                </a:effectLst>
                <a:latin typeface="黑体" pitchFamily="2" charset="-122"/>
                <a:ea typeface="黑体" pitchFamily="2" charset="-122"/>
              </a:rPr>
              <a:t/>
            </a:r>
            <a:br>
              <a:rPr lang="en-US" altLang="zh-CN" smtClean="0">
                <a:solidFill>
                  <a:srgbClr val="524B44"/>
                </a:solidFill>
                <a:effectLst>
                  <a:outerShdw blurRad="38100" dist="38100" dir="2700000" algn="tl">
                    <a:srgbClr val="C0C0C0"/>
                  </a:outerShdw>
                </a:effectLst>
                <a:latin typeface="黑体" pitchFamily="2" charset="-122"/>
                <a:ea typeface="黑体" pitchFamily="2" charset="-122"/>
              </a:rPr>
            </a:br>
            <a:r>
              <a:rPr lang="en-US" altLang="zh-CN" smtClean="0">
                <a:solidFill>
                  <a:srgbClr val="524B44"/>
                </a:solidFill>
                <a:effectLst>
                  <a:outerShdw blurRad="38100" dist="38100" dir="2700000" algn="tl">
                    <a:srgbClr val="C0C0C0"/>
                  </a:outerShdw>
                </a:effectLst>
                <a:latin typeface="黑体" pitchFamily="2" charset="-122"/>
                <a:ea typeface="黑体" pitchFamily="2" charset="-122"/>
              </a:rPr>
              <a:t> </a:t>
            </a:r>
            <a:r>
              <a:rPr lang="zh-CN" altLang="en-US" smtClean="0">
                <a:solidFill>
                  <a:srgbClr val="524B44"/>
                </a:solidFill>
                <a:effectLst>
                  <a:outerShdw blurRad="38100" dist="38100" dir="2700000" algn="tl">
                    <a:srgbClr val="C0C0C0"/>
                  </a:outerShdw>
                </a:effectLst>
                <a:latin typeface="黑体" pitchFamily="2" charset="-122"/>
                <a:ea typeface="黑体" pitchFamily="2" charset="-122"/>
              </a:rPr>
              <a:t>提高科研效率的有效途径</a:t>
            </a:r>
            <a:br>
              <a:rPr lang="zh-CN" altLang="en-US" smtClean="0">
                <a:solidFill>
                  <a:srgbClr val="524B44"/>
                </a:solidFill>
                <a:effectLst>
                  <a:outerShdw blurRad="38100" dist="38100" dir="2700000" algn="tl">
                    <a:srgbClr val="C0C0C0"/>
                  </a:outerShdw>
                </a:effectLst>
                <a:latin typeface="黑体" pitchFamily="2" charset="-122"/>
                <a:ea typeface="黑体" pitchFamily="2" charset="-122"/>
              </a:rPr>
            </a:br>
            <a:endParaRPr lang="zh-CN" altLang="en-US" smtClean="0">
              <a:latin typeface="Arial" pitchFamily="34" charset="0"/>
              <a:ea typeface="宋体" pitchFamily="2" charset="-122"/>
            </a:endParaRPr>
          </a:p>
        </p:txBody>
      </p:sp>
      <p:sp>
        <p:nvSpPr>
          <p:cNvPr id="20483" name="文本占位符 2"/>
          <p:cNvSpPr>
            <a:spLocks noGrp="1"/>
          </p:cNvSpPr>
          <p:nvPr>
            <p:ph type="body" idx="1"/>
          </p:nvPr>
        </p:nvSpPr>
        <p:spPr>
          <a:xfrm>
            <a:off x="365125" y="1230313"/>
            <a:ext cx="8372475" cy="4976812"/>
          </a:xfrm>
        </p:spPr>
        <p:txBody>
          <a:bodyPr/>
          <a:lstStyle/>
          <a:p>
            <a:r>
              <a:rPr lang="zh-CN" altLang="en-US" smtClean="0">
                <a:latin typeface="Arial" pitchFamily="34" charset="0"/>
                <a:ea typeface="宋体" pitchFamily="2" charset="-122"/>
              </a:rPr>
              <a:t>（</a:t>
            </a:r>
            <a:r>
              <a:rPr lang="en-US" altLang="zh-CN" smtClean="0">
                <a:latin typeface="Arial" pitchFamily="34" charset="0"/>
                <a:ea typeface="宋体" pitchFamily="2" charset="-122"/>
              </a:rPr>
              <a:t>NSF</a:t>
            </a:r>
            <a:r>
              <a:rPr lang="zh-CN" altLang="en-US" smtClean="0">
                <a:latin typeface="Arial" pitchFamily="34" charset="0"/>
                <a:ea typeface="宋体" pitchFamily="2" charset="-122"/>
              </a:rPr>
              <a:t>）</a:t>
            </a:r>
            <a:r>
              <a:rPr lang="zh-CN" altLang="en-US" smtClean="0">
                <a:latin typeface="黑体" pitchFamily="49" charset="-122"/>
                <a:ea typeface="黑体" pitchFamily="49" charset="-122"/>
              </a:rPr>
              <a:t>美国科学基金会统计数据</a:t>
            </a:r>
          </a:p>
        </p:txBody>
      </p:sp>
      <p:graphicFrame>
        <p:nvGraphicFramePr>
          <p:cNvPr id="20484" name="图表 46"/>
          <p:cNvGraphicFramePr>
            <a:graphicFrameLocks/>
          </p:cNvGraphicFramePr>
          <p:nvPr/>
        </p:nvGraphicFramePr>
        <p:xfrm>
          <a:off x="263525" y="1747838"/>
          <a:ext cx="8247063" cy="3962400"/>
        </p:xfrm>
        <a:graphic>
          <a:graphicData uri="http://schemas.openxmlformats.org/presentationml/2006/ole">
            <mc:AlternateContent xmlns:mc="http://schemas.openxmlformats.org/markup-compatibility/2006">
              <mc:Choice xmlns:v="urn:schemas-microsoft-com:vml" Requires="v">
                <p:oleObj spid="_x0000_s9239" r:id="rId3" imgW="8248603" imgH="3962743" progId="Excel.Sheet.8">
                  <p:embed/>
                </p:oleObj>
              </mc:Choice>
              <mc:Fallback>
                <p:oleObj r:id="rId3" imgW="8248603" imgH="3962743" progId="Excel.Shee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525" y="1747838"/>
                        <a:ext cx="824706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五角星 6"/>
          <p:cNvSpPr/>
          <p:nvPr/>
        </p:nvSpPr>
        <p:spPr bwMode="auto">
          <a:xfrm>
            <a:off x="4849813" y="2411413"/>
            <a:ext cx="234950" cy="249237"/>
          </a:xfrm>
          <a:prstGeom prst="star5">
            <a:avLst/>
          </a:prstGeom>
          <a:solidFill>
            <a:srgbClr val="FF0000"/>
          </a:solidFill>
          <a:ln w="9525" cap="flat" cmpd="sng" algn="ctr">
            <a:noFill/>
            <a:prstDash val="solid"/>
            <a:round/>
            <a:headEnd type="none" w="med" len="med"/>
            <a:tailEnd type="none" w="med" len="med"/>
          </a:ln>
          <a:effectLst/>
        </p:spPr>
        <p:txBody>
          <a:bodyPr lIns="0" tIns="0" rIns="182880" bIns="0"/>
          <a:lstStyle/>
          <a:p>
            <a:pPr fontAlgn="auto">
              <a:spcBef>
                <a:spcPct val="50000"/>
              </a:spcBef>
              <a:spcAft>
                <a:spcPts val="0"/>
              </a:spcAft>
              <a:defRPr/>
            </a:pPr>
            <a:endParaRPr lang="zh-CN" altLang="en-US" dirty="0">
              <a:solidFill>
                <a:srgbClr val="FF0000"/>
              </a:solidFill>
              <a:latin typeface="+mn-lt"/>
              <a:ea typeface="+mn-ea"/>
            </a:endParaRPr>
          </a:p>
        </p:txBody>
      </p:sp>
    </p:spTree>
    <p:extLst>
      <p:ext uri="{BB962C8B-B14F-4D97-AF65-F5344CB8AC3E}">
        <p14:creationId xmlns:p14="http://schemas.microsoft.com/office/powerpoint/2010/main" val="838555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828800"/>
            <a:ext cx="7569200" cy="4419600"/>
          </a:xfrm>
          <a:prstGeom prst="rect">
            <a:avLst/>
          </a:prstGeom>
          <a:noFill/>
          <a:ln w="9525" algn="ctr">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520199" name="Rectangle 7"/>
          <p:cNvSpPr>
            <a:spLocks noChangeArrowheads="1"/>
          </p:cNvSpPr>
          <p:nvPr/>
        </p:nvSpPr>
        <p:spPr bwMode="auto">
          <a:xfrm>
            <a:off x="1433513" y="3408363"/>
            <a:ext cx="1000125" cy="2867025"/>
          </a:xfrm>
          <a:prstGeom prst="rect">
            <a:avLst/>
          </a:prstGeom>
          <a:noFill/>
          <a:ln w="317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latin typeface="Calibri" pitchFamily="34" charset="0"/>
            </a:endParaRPr>
          </a:p>
        </p:txBody>
      </p:sp>
      <p:sp>
        <p:nvSpPr>
          <p:cNvPr id="5" name="标题 1"/>
          <p:cNvSpPr>
            <a:spLocks noGrp="1"/>
          </p:cNvSpPr>
          <p:nvPr>
            <p:ph type="title"/>
          </p:nvPr>
        </p:nvSpPr>
        <p:spPr>
          <a:xfrm>
            <a:off x="512763" y="198438"/>
            <a:ext cx="7620000" cy="836612"/>
          </a:xfrm>
        </p:spPr>
        <p:txBody>
          <a:bodyPr/>
          <a:lstStyle/>
          <a:p>
            <a:pPr>
              <a:defRPr/>
            </a:pPr>
            <a:r>
              <a:rPr lang="en-US" altLang="zh-CN" smtClean="0">
                <a:solidFill>
                  <a:srgbClr val="524B44"/>
                </a:solidFill>
                <a:effectLst>
                  <a:outerShdw blurRad="38100" dist="38100" dir="2700000" algn="tl">
                    <a:srgbClr val="C0C0C0"/>
                  </a:outerShdw>
                </a:effectLst>
                <a:latin typeface="黑体" pitchFamily="2" charset="-122"/>
                <a:ea typeface="黑体" pitchFamily="2" charset="-122"/>
              </a:rPr>
              <a:t/>
            </a:r>
            <a:br>
              <a:rPr lang="en-US" altLang="zh-CN" smtClean="0">
                <a:solidFill>
                  <a:srgbClr val="524B44"/>
                </a:solidFill>
                <a:effectLst>
                  <a:outerShdw blurRad="38100" dist="38100" dir="2700000" algn="tl">
                    <a:srgbClr val="C0C0C0"/>
                  </a:outerShdw>
                </a:effectLst>
                <a:latin typeface="黑体" pitchFamily="2" charset="-122"/>
                <a:ea typeface="黑体" pitchFamily="2" charset="-122"/>
              </a:rPr>
            </a:br>
            <a:r>
              <a:rPr lang="zh-CN" altLang="en-US" smtClean="0">
                <a:solidFill>
                  <a:srgbClr val="524B44"/>
                </a:solidFill>
                <a:effectLst>
                  <a:outerShdw blurRad="38100" dist="38100" dir="2700000" algn="tl">
                    <a:srgbClr val="C0C0C0"/>
                  </a:outerShdw>
                </a:effectLst>
                <a:latin typeface="黑体" pitchFamily="2" charset="-122"/>
                <a:ea typeface="黑体" pitchFamily="2" charset="-122"/>
              </a:rPr>
              <a:t>如何快速获取最有价值的科研参考信息</a:t>
            </a:r>
            <a:br>
              <a:rPr lang="zh-CN" altLang="en-US" smtClean="0">
                <a:solidFill>
                  <a:srgbClr val="524B44"/>
                </a:solidFill>
                <a:effectLst>
                  <a:outerShdw blurRad="38100" dist="38100" dir="2700000" algn="tl">
                    <a:srgbClr val="C0C0C0"/>
                  </a:outerShdw>
                </a:effectLst>
                <a:latin typeface="黑体" pitchFamily="2" charset="-122"/>
                <a:ea typeface="黑体" pitchFamily="2" charset="-122"/>
              </a:rPr>
            </a:br>
            <a:endParaRPr lang="zh-CN" altLang="en-US" smtClean="0">
              <a:latin typeface="Arial" pitchFamily="34" charset="0"/>
              <a:ea typeface="宋体" pitchFamily="2" charset="-122"/>
            </a:endParaRPr>
          </a:p>
        </p:txBody>
      </p:sp>
      <p:sp>
        <p:nvSpPr>
          <p:cNvPr id="21509" name="文本占位符 2"/>
          <p:cNvSpPr>
            <a:spLocks noGrp="1"/>
          </p:cNvSpPr>
          <p:nvPr>
            <p:ph type="body" idx="1"/>
          </p:nvPr>
        </p:nvSpPr>
        <p:spPr>
          <a:xfrm>
            <a:off x="365125" y="1230313"/>
            <a:ext cx="8372475" cy="4976812"/>
          </a:xfrm>
        </p:spPr>
        <p:txBody>
          <a:bodyPr/>
          <a:lstStyle/>
          <a:p>
            <a:r>
              <a:rPr lang="zh-CN" altLang="en-US" smtClean="0">
                <a:latin typeface="黑体" pitchFamily="49" charset="-122"/>
                <a:ea typeface="黑体" pitchFamily="49" charset="-122"/>
              </a:rPr>
              <a:t>科研人员获取科学信息的主要途径</a:t>
            </a:r>
          </a:p>
        </p:txBody>
      </p:sp>
    </p:spTree>
    <p:extLst>
      <p:ext uri="{BB962C8B-B14F-4D97-AF65-F5344CB8AC3E}">
        <p14:creationId xmlns:p14="http://schemas.microsoft.com/office/powerpoint/2010/main" val="34250310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0199"/>
                                        </p:tgtEl>
                                        <p:attrNameLst>
                                          <p:attrName>style.visibility</p:attrName>
                                        </p:attrNameLst>
                                      </p:cBhvr>
                                      <p:to>
                                        <p:strVal val="visible"/>
                                      </p:to>
                                    </p:set>
                                    <p:animEffect transition="in" filter="fade">
                                      <p:cBhvr>
                                        <p:cTn id="7" dur="2000"/>
                                        <p:tgtEl>
                                          <p:spTgt spid="520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灯片编号占位符 5"/>
          <p:cNvSpPr>
            <a:spLocks noGrp="1"/>
          </p:cNvSpPr>
          <p:nvPr>
            <p:ph type="sldNum" sz="quarter" idx="4294967295"/>
          </p:nvPr>
        </p:nvSpPr>
        <p:spPr bwMode="auto">
          <a:xfrm>
            <a:off x="7315200" y="6248400"/>
            <a:ext cx="762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FF5F245F-C935-49D6-AAD8-EC1602EE778B}" type="slidenum">
              <a:rPr lang="zh-CN" altLang="en-US"/>
              <a:pPr eaLnBrk="1" hangingPunct="1"/>
              <a:t>15</a:t>
            </a:fld>
            <a:endParaRPr lang="en-US" altLang="zh-CN"/>
          </a:p>
        </p:txBody>
      </p:sp>
      <p:graphicFrame>
        <p:nvGraphicFramePr>
          <p:cNvPr id="22531" name="Object 2"/>
          <p:cNvGraphicFramePr>
            <a:graphicFrameLocks noChangeAspect="1"/>
          </p:cNvGraphicFramePr>
          <p:nvPr/>
        </p:nvGraphicFramePr>
        <p:xfrm>
          <a:off x="0" y="0"/>
          <a:ext cx="9144000" cy="6859588"/>
        </p:xfrm>
        <a:graphic>
          <a:graphicData uri="http://schemas.openxmlformats.org/presentationml/2006/ole">
            <mc:AlternateContent xmlns:mc="http://schemas.openxmlformats.org/markup-compatibility/2006">
              <mc:Choice xmlns:v="urn:schemas-microsoft-com:vml" Requires="v">
                <p:oleObj spid="_x0000_s10263" name="Image" r:id="rId4" imgW="10400000" imgH="7365079" progId="">
                  <p:embed/>
                </p:oleObj>
              </mc:Choice>
              <mc:Fallback>
                <p:oleObj name="Image" r:id="rId4" imgW="10400000" imgH="7365079" progId="">
                  <p:embed/>
                  <p:pic>
                    <p:nvPicPr>
                      <p:cNvPr id="0" name=""/>
                      <p:cNvPicPr>
                        <a:picLocks noChangeAspect="1" noChangeArrowheads="1"/>
                      </p:cNvPicPr>
                      <p:nvPr/>
                    </p:nvPicPr>
                    <p:blipFill>
                      <a:blip r:embed="rId5">
                        <a:lum bright="24000" contrast="12000"/>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6739" name="AutoShape 3"/>
          <p:cNvSpPr>
            <a:spLocks noChangeArrowheads="1"/>
          </p:cNvSpPr>
          <p:nvPr/>
        </p:nvSpPr>
        <p:spPr bwMode="auto">
          <a:xfrm flipH="1">
            <a:off x="6081713" y="304800"/>
            <a:ext cx="3214687" cy="2160588"/>
          </a:xfrm>
          <a:prstGeom prst="cloudCallout">
            <a:avLst>
              <a:gd name="adj1" fmla="val 112843"/>
              <a:gd name="adj2" fmla="val 6796"/>
            </a:avLst>
          </a:prstGeom>
          <a:noFill/>
          <a:ln w="127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4800" b="1" i="1">
                <a:solidFill>
                  <a:srgbClr val="FFFF00"/>
                </a:solidFill>
                <a:latin typeface="方正舒体" pitchFamily="2" charset="-122"/>
                <a:ea typeface="方正舒体" pitchFamily="2" charset="-122"/>
              </a:rPr>
              <a:t>Where is it </a:t>
            </a:r>
            <a:r>
              <a:rPr lang="zh-CN" altLang="en-US" sz="4800" b="1" i="1">
                <a:solidFill>
                  <a:srgbClr val="FFFF00"/>
                </a:solidFill>
                <a:latin typeface="方正舒体" pitchFamily="2" charset="-122"/>
                <a:ea typeface="方正舒体" pitchFamily="2" charset="-122"/>
              </a:rPr>
              <a:t>？</a:t>
            </a:r>
          </a:p>
        </p:txBody>
      </p:sp>
    </p:spTree>
    <p:extLst>
      <p:ext uri="{BB962C8B-B14F-4D97-AF65-F5344CB8AC3E}">
        <p14:creationId xmlns:p14="http://schemas.microsoft.com/office/powerpoint/2010/main" val="36761045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6739"/>
                                        </p:tgtEl>
                                        <p:attrNameLst>
                                          <p:attrName>style.visibility</p:attrName>
                                        </p:attrNameLst>
                                      </p:cBhvr>
                                      <p:to>
                                        <p:strVal val="visible"/>
                                      </p:to>
                                    </p:set>
                                    <p:animEffect transition="in" filter="dissolve">
                                      <p:cBhvr>
                                        <p:cTn id="7" dur="500"/>
                                        <p:tgtEl>
                                          <p:spTgt spid="116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C:\Documents and Settings\Administrator\Local Settings\Temporary Internet Files\Content.IE5\W172MWUG\MP90039886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625" y="2782888"/>
            <a:ext cx="3087688"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图示 4"/>
          <p:cNvGraphicFramePr/>
          <p:nvPr/>
        </p:nvGraphicFramePr>
        <p:xfrm>
          <a:off x="729404" y="2244435"/>
          <a:ext cx="5255760" cy="3148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标题 1"/>
          <p:cNvSpPr>
            <a:spLocks noGrp="1"/>
          </p:cNvSpPr>
          <p:nvPr>
            <p:ph type="title"/>
          </p:nvPr>
        </p:nvSpPr>
        <p:spPr>
          <a:xfrm>
            <a:off x="512763" y="198438"/>
            <a:ext cx="7620000" cy="836612"/>
          </a:xfrm>
        </p:spPr>
        <p:txBody>
          <a:bodyPr/>
          <a:lstStyle/>
          <a:p>
            <a:pPr>
              <a:defRPr/>
            </a:pPr>
            <a:r>
              <a:rPr lang="en-US" altLang="zh-CN" dirty="0" smtClean="0">
                <a:solidFill>
                  <a:srgbClr val="524B44"/>
                </a:solidFill>
                <a:effectLst>
                  <a:outerShdw blurRad="38100" dist="38100" dir="2700000" algn="tl">
                    <a:srgbClr val="C0C0C0"/>
                  </a:outerShdw>
                </a:effectLst>
                <a:latin typeface="黑体" pitchFamily="2" charset="-122"/>
                <a:ea typeface="黑体" pitchFamily="2" charset="-122"/>
              </a:rPr>
              <a:t/>
            </a:r>
            <a:br>
              <a:rPr lang="en-US" altLang="zh-CN" dirty="0" smtClean="0">
                <a:solidFill>
                  <a:srgbClr val="524B44"/>
                </a:solidFill>
                <a:effectLst>
                  <a:outerShdw blurRad="38100" dist="38100" dir="2700000" algn="tl">
                    <a:srgbClr val="C0C0C0"/>
                  </a:outerShdw>
                </a:effectLst>
                <a:latin typeface="黑体" pitchFamily="2" charset="-122"/>
                <a:ea typeface="黑体" pitchFamily="2" charset="-122"/>
              </a:rPr>
            </a:br>
            <a:r>
              <a:rPr lang="zh-CN" altLang="en-US" dirty="0" smtClean="0">
                <a:solidFill>
                  <a:srgbClr val="524B44"/>
                </a:solidFill>
                <a:effectLst>
                  <a:outerShdw blurRad="38100" dist="38100" dir="2700000" algn="tl">
                    <a:srgbClr val="C0C0C0"/>
                  </a:outerShdw>
                </a:effectLst>
                <a:latin typeface="黑体" pitchFamily="2" charset="-122"/>
                <a:ea typeface="黑体" pitchFamily="2" charset="-122"/>
              </a:rPr>
              <a:t>如何快速获取最有价值的科研参考信息</a:t>
            </a:r>
            <a:br>
              <a:rPr lang="zh-CN" altLang="en-US" dirty="0" smtClean="0">
                <a:solidFill>
                  <a:srgbClr val="524B44"/>
                </a:solidFill>
                <a:effectLst>
                  <a:outerShdw blurRad="38100" dist="38100" dir="2700000" algn="tl">
                    <a:srgbClr val="C0C0C0"/>
                  </a:outerShdw>
                </a:effectLst>
                <a:latin typeface="黑体" pitchFamily="2" charset="-122"/>
                <a:ea typeface="黑体" pitchFamily="2" charset="-122"/>
              </a:rPr>
            </a:br>
            <a:endParaRPr lang="zh-CN" altLang="en-US" dirty="0" smtClean="0">
              <a:latin typeface="Arial" pitchFamily="34" charset="0"/>
              <a:ea typeface="宋体" pitchFamily="2" charset="-122"/>
            </a:endParaRPr>
          </a:p>
        </p:txBody>
      </p:sp>
      <p:sp>
        <p:nvSpPr>
          <p:cNvPr id="23557" name="TextBox 6"/>
          <p:cNvSpPr txBox="1">
            <a:spLocks noChangeArrowheads="1"/>
          </p:cNvSpPr>
          <p:nvPr/>
        </p:nvSpPr>
        <p:spPr bwMode="auto">
          <a:xfrm>
            <a:off x="474663" y="1330325"/>
            <a:ext cx="7327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a:latin typeface="黑体" pitchFamily="49" charset="-122"/>
                <a:ea typeface="黑体" pitchFamily="49" charset="-122"/>
              </a:rPr>
              <a:t>如何从浩瀚文献中快速锁定跟科研课题最相关的前沿参考信息</a:t>
            </a:r>
            <a:r>
              <a:rPr lang="en-US" altLang="zh-CN">
                <a:latin typeface="黑体" pitchFamily="49" charset="-122"/>
                <a:ea typeface="黑体" pitchFamily="49" charset="-122"/>
              </a:rPr>
              <a:t>?</a:t>
            </a:r>
            <a:endParaRPr lang="zh-CN" altLang="en-US">
              <a:latin typeface="黑体" pitchFamily="49" charset="-122"/>
              <a:ea typeface="黑体" pitchFamily="49" charset="-122"/>
            </a:endParaRPr>
          </a:p>
          <a:p>
            <a:pPr eaLnBrk="1" hangingPunct="1"/>
            <a:endParaRPr lang="zh-CN" altLang="en-US">
              <a:latin typeface="Calibri" pitchFamily="34" charset="0"/>
            </a:endParaRPr>
          </a:p>
        </p:txBody>
      </p:sp>
    </p:spTree>
    <p:extLst>
      <p:ext uri="{BB962C8B-B14F-4D97-AF65-F5344CB8AC3E}">
        <p14:creationId xmlns:p14="http://schemas.microsoft.com/office/powerpoint/2010/main" val="3325386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457200" y="76200"/>
            <a:ext cx="7369175" cy="836613"/>
          </a:xfrm>
        </p:spPr>
        <p:txBody>
          <a:bodyPr/>
          <a:lstStyle/>
          <a:p>
            <a:r>
              <a:rPr lang="zh-CN" altLang="en-US" smtClean="0">
                <a:latin typeface="Arial" pitchFamily="34" charset="0"/>
                <a:ea typeface="黑体" pitchFamily="49" charset="-122"/>
              </a:rPr>
              <a:t>科技文献的获取和利用</a:t>
            </a:r>
          </a:p>
        </p:txBody>
      </p:sp>
      <p:sp>
        <p:nvSpPr>
          <p:cNvPr id="24579" name="Rectangle 4"/>
          <p:cNvSpPr>
            <a:spLocks noGrp="1" noChangeArrowheads="1"/>
          </p:cNvSpPr>
          <p:nvPr>
            <p:ph type="body" idx="1"/>
          </p:nvPr>
        </p:nvSpPr>
        <p:spPr>
          <a:xfrm>
            <a:off x="457200" y="1524000"/>
            <a:ext cx="8229600" cy="4525963"/>
          </a:xfrm>
        </p:spPr>
        <p:txBody>
          <a:bodyPr/>
          <a:lstStyle/>
          <a:p>
            <a:pPr algn="ctr">
              <a:buFontTx/>
              <a:buNone/>
            </a:pPr>
            <a:r>
              <a:rPr lang="zh-CN" altLang="en-US" sz="3600" smtClean="0">
                <a:latin typeface="Arial" pitchFamily="34" charset="0"/>
                <a:ea typeface="宋体" pitchFamily="2" charset="-122"/>
              </a:rPr>
              <a:t>文献的类型</a:t>
            </a:r>
          </a:p>
          <a:p>
            <a:pPr>
              <a:buFontTx/>
              <a:buNone/>
            </a:pPr>
            <a:r>
              <a:rPr lang="zh-CN" altLang="en-US" i="1" smtClean="0">
                <a:latin typeface="Arial" pitchFamily="34" charset="0"/>
                <a:ea typeface="宋体" pitchFamily="2" charset="-122"/>
              </a:rPr>
              <a:t>零次文献</a:t>
            </a:r>
            <a:r>
              <a:rPr lang="zh-CN" altLang="en-US" smtClean="0">
                <a:latin typeface="Arial" pitchFamily="34" charset="0"/>
                <a:ea typeface="宋体" pitchFamily="2" charset="-122"/>
              </a:rPr>
              <a:t>：口头信息、未公开发表的文字资料（手稿、书信、笔记等）；时效性强；大量而无序</a:t>
            </a:r>
          </a:p>
          <a:p>
            <a:pPr>
              <a:buFontTx/>
              <a:buNone/>
            </a:pPr>
            <a:r>
              <a:rPr lang="zh-CN" altLang="en-US" i="1" smtClean="0">
                <a:latin typeface="Arial" pitchFamily="34" charset="0"/>
                <a:ea typeface="宋体" pitchFamily="2" charset="-122"/>
              </a:rPr>
              <a:t>一次文献</a:t>
            </a:r>
            <a:r>
              <a:rPr lang="zh-CN" altLang="en-US" smtClean="0">
                <a:latin typeface="Arial" pitchFamily="34" charset="0"/>
                <a:ea typeface="宋体" pitchFamily="2" charset="-122"/>
              </a:rPr>
              <a:t>：期刊论文、专利文献、科技报告、会议录等；研究人员最终索取的文献</a:t>
            </a:r>
          </a:p>
          <a:p>
            <a:pPr>
              <a:buFontTx/>
              <a:buNone/>
            </a:pPr>
            <a:r>
              <a:rPr lang="zh-CN" altLang="en-US" i="1" smtClean="0">
                <a:latin typeface="Arial" pitchFamily="34" charset="0"/>
                <a:ea typeface="宋体" pitchFamily="2" charset="-122"/>
              </a:rPr>
              <a:t>二次文献</a:t>
            </a:r>
            <a:r>
              <a:rPr lang="zh-CN" altLang="en-US" smtClean="0">
                <a:latin typeface="Arial" pitchFamily="34" charset="0"/>
                <a:ea typeface="宋体" pitchFamily="2" charset="-122"/>
              </a:rPr>
              <a:t>：检索工具；如</a:t>
            </a:r>
            <a:r>
              <a:rPr lang="en-US" altLang="zh-CN" smtClean="0">
                <a:solidFill>
                  <a:srgbClr val="FF0000"/>
                </a:solidFill>
                <a:latin typeface="Arial" pitchFamily="34" charset="0"/>
                <a:ea typeface="宋体" pitchFamily="2" charset="-122"/>
              </a:rPr>
              <a:t>SCI</a:t>
            </a:r>
            <a:r>
              <a:rPr lang="zh-CN" altLang="en-US" smtClean="0">
                <a:latin typeface="Arial" pitchFamily="34" charset="0"/>
                <a:ea typeface="宋体" pitchFamily="2" charset="-122"/>
              </a:rPr>
              <a:t>、</a:t>
            </a:r>
            <a:r>
              <a:rPr lang="en-US" altLang="zh-CN" smtClean="0">
                <a:latin typeface="Arial" pitchFamily="34" charset="0"/>
                <a:ea typeface="宋体" pitchFamily="2" charset="-122"/>
              </a:rPr>
              <a:t>EI</a:t>
            </a:r>
            <a:r>
              <a:rPr lang="zh-CN" altLang="en-US" smtClean="0">
                <a:latin typeface="Arial" pitchFamily="34" charset="0"/>
                <a:ea typeface="宋体" pitchFamily="2" charset="-122"/>
              </a:rPr>
              <a:t>、</a:t>
            </a:r>
            <a:r>
              <a:rPr lang="en-US" altLang="zh-CN" smtClean="0">
                <a:latin typeface="Arial" pitchFamily="34" charset="0"/>
                <a:ea typeface="宋体" pitchFamily="2" charset="-122"/>
              </a:rPr>
              <a:t>CA</a:t>
            </a:r>
            <a:r>
              <a:rPr lang="zh-CN" altLang="en-US" smtClean="0">
                <a:latin typeface="Arial" pitchFamily="34" charset="0"/>
                <a:ea typeface="宋体" pitchFamily="2" charset="-122"/>
              </a:rPr>
              <a:t>、</a:t>
            </a:r>
            <a:r>
              <a:rPr lang="en-US" altLang="zh-CN" smtClean="0">
                <a:latin typeface="Arial" pitchFamily="34" charset="0"/>
                <a:ea typeface="宋体" pitchFamily="2" charset="-122"/>
              </a:rPr>
              <a:t>Medline\Pubmed</a:t>
            </a:r>
          </a:p>
          <a:p>
            <a:pPr>
              <a:buFontTx/>
              <a:buNone/>
            </a:pPr>
            <a:r>
              <a:rPr lang="zh-CN" altLang="en-US" i="1" smtClean="0">
                <a:latin typeface="Arial" pitchFamily="34" charset="0"/>
                <a:ea typeface="宋体" pitchFamily="2" charset="-122"/>
              </a:rPr>
              <a:t>三次文献</a:t>
            </a:r>
            <a:r>
              <a:rPr lang="zh-CN" altLang="en-US" smtClean="0">
                <a:latin typeface="Arial" pitchFamily="34" charset="0"/>
                <a:ea typeface="宋体" pitchFamily="2" charset="-122"/>
              </a:rPr>
              <a:t>：选用大量有关的文献，经过综合、分析、研究而编写出来的文献。 如：</a:t>
            </a:r>
            <a:r>
              <a:rPr lang="zh-CN" altLang="en-US" smtClean="0">
                <a:solidFill>
                  <a:srgbClr val="FF0000"/>
                </a:solidFill>
                <a:latin typeface="Arial" pitchFamily="34" charset="0"/>
                <a:ea typeface="宋体" pitchFamily="2" charset="-122"/>
              </a:rPr>
              <a:t>综述</a:t>
            </a:r>
            <a:r>
              <a:rPr lang="zh-CN" altLang="en-US" smtClean="0">
                <a:latin typeface="Arial" pitchFamily="34" charset="0"/>
                <a:ea typeface="宋体" pitchFamily="2" charset="-122"/>
              </a:rPr>
              <a:t>、评论、评述、进展、动态 等；研究人员最终需要的文献</a:t>
            </a:r>
          </a:p>
        </p:txBody>
      </p:sp>
    </p:spTree>
    <p:extLst>
      <p:ext uri="{BB962C8B-B14F-4D97-AF65-F5344CB8AC3E}">
        <p14:creationId xmlns:p14="http://schemas.microsoft.com/office/powerpoint/2010/main" val="1779734209"/>
      </p:ext>
    </p:extLst>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533400" y="304800"/>
            <a:ext cx="7369175" cy="836613"/>
          </a:xfrm>
        </p:spPr>
        <p:txBody>
          <a:bodyPr/>
          <a:lstStyle/>
          <a:p>
            <a:r>
              <a:rPr lang="zh-CN" altLang="en-US" smtClean="0">
                <a:latin typeface="Arial" pitchFamily="34" charset="0"/>
                <a:ea typeface="黑体" pitchFamily="49" charset="-122"/>
              </a:rPr>
              <a:t>科研人员与科学信息的获取和利用</a:t>
            </a:r>
          </a:p>
        </p:txBody>
      </p:sp>
      <p:sp>
        <p:nvSpPr>
          <p:cNvPr id="25603" name="Rectangle 4"/>
          <p:cNvSpPr>
            <a:spLocks noGrp="1" noChangeArrowheads="1"/>
          </p:cNvSpPr>
          <p:nvPr>
            <p:ph type="body" idx="1"/>
          </p:nvPr>
        </p:nvSpPr>
        <p:spPr>
          <a:xfrm>
            <a:off x="457200" y="1600200"/>
            <a:ext cx="8229600" cy="4525963"/>
          </a:xfrm>
        </p:spPr>
        <p:txBody>
          <a:bodyPr/>
          <a:lstStyle/>
          <a:p>
            <a:pPr algn="ctr">
              <a:buFontTx/>
              <a:buNone/>
            </a:pPr>
            <a:r>
              <a:rPr lang="zh-CN" altLang="en-US" sz="3600" smtClean="0">
                <a:latin typeface="Arial" pitchFamily="34" charset="0"/>
                <a:ea typeface="宋体" pitchFamily="2" charset="-122"/>
              </a:rPr>
              <a:t>科研过程中合理利用文献</a:t>
            </a:r>
          </a:p>
          <a:p>
            <a:endParaRPr lang="zh-CN" altLang="en-US" smtClean="0">
              <a:latin typeface="Arial" pitchFamily="34" charset="0"/>
              <a:ea typeface="宋体" pitchFamily="2" charset="-122"/>
            </a:endParaRPr>
          </a:p>
          <a:p>
            <a:r>
              <a:rPr lang="zh-CN" altLang="en-US" smtClean="0">
                <a:latin typeface="Arial" pitchFamily="34" charset="0"/>
                <a:ea typeface="宋体" pitchFamily="2" charset="-122"/>
              </a:rPr>
              <a:t>研究人员的文献平台可以由二次文献作为入口，满足整体的需求；然后，通过这个入口来获取有用的高质量的全文期刊（一、三次文献）来满足纵深的研究需要。 </a:t>
            </a:r>
          </a:p>
        </p:txBody>
      </p:sp>
    </p:spTree>
    <p:extLst>
      <p:ext uri="{BB962C8B-B14F-4D97-AF65-F5344CB8AC3E}">
        <p14:creationId xmlns:p14="http://schemas.microsoft.com/office/powerpoint/2010/main" val="811167280"/>
      </p:ext>
    </p:extLst>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6626" name="Group 2"/>
          <p:cNvGrpSpPr>
            <a:grpSpLocks/>
          </p:cNvGrpSpPr>
          <p:nvPr/>
        </p:nvGrpSpPr>
        <p:grpSpPr bwMode="auto">
          <a:xfrm>
            <a:off x="6629400" y="1524000"/>
            <a:ext cx="2286000" cy="4267200"/>
            <a:chOff x="4105" y="572"/>
            <a:chExt cx="1440" cy="2688"/>
          </a:xfrm>
        </p:grpSpPr>
        <p:sp>
          <p:nvSpPr>
            <p:cNvPr id="2" name="Rectangle 3"/>
            <p:cNvSpPr>
              <a:spLocks noChangeArrowheads="1"/>
            </p:cNvSpPr>
            <p:nvPr/>
          </p:nvSpPr>
          <p:spPr bwMode="auto">
            <a:xfrm>
              <a:off x="4105" y="572"/>
              <a:ext cx="1440" cy="2688"/>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fontAlgn="auto">
                <a:spcBef>
                  <a:spcPts val="0"/>
                </a:spcBef>
                <a:spcAft>
                  <a:spcPts val="0"/>
                </a:spcAft>
                <a:defRPr/>
              </a:pPr>
              <a:endParaRPr lang="zh-CN" altLang="zh-CN"/>
            </a:p>
          </p:txBody>
        </p:sp>
        <p:pic>
          <p:nvPicPr>
            <p:cNvPr id="26637" name="Picture 4" descr="egpica2"/>
            <p:cNvPicPr>
              <a:picLocks noChangeAspect="1" noChangeArrowheads="1"/>
            </p:cNvPicPr>
            <p:nvPr/>
          </p:nvPicPr>
          <p:blipFill>
            <a:blip r:embed="rId3">
              <a:extLst>
                <a:ext uri="{28A0092B-C50C-407E-A947-70E740481C1C}">
                  <a14:useLocalDpi xmlns:a14="http://schemas.microsoft.com/office/drawing/2010/main" val="0"/>
                </a:ext>
              </a:extLst>
            </a:blip>
            <a:srcRect l="6667" t="2919" r="13335" b="9489"/>
            <a:stretch>
              <a:fillRect/>
            </a:stretch>
          </p:blipFill>
          <p:spPr bwMode="auto">
            <a:xfrm>
              <a:off x="4241" y="618"/>
              <a:ext cx="1114"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8" name="Rectangle 5"/>
            <p:cNvSpPr>
              <a:spLocks noChangeArrowheads="1"/>
            </p:cNvSpPr>
            <p:nvPr/>
          </p:nvSpPr>
          <p:spPr bwMode="auto">
            <a:xfrm>
              <a:off x="4105" y="2069"/>
              <a:ext cx="1440" cy="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sz="1600" b="1">
                  <a:solidFill>
                    <a:schemeClr val="bg1"/>
                  </a:solidFill>
                  <a:latin typeface="Calibri" pitchFamily="34" charset="0"/>
                </a:rPr>
                <a:t>Dr. Eugene Garfield</a:t>
              </a:r>
            </a:p>
            <a:p>
              <a:pPr>
                <a:spcBef>
                  <a:spcPct val="35000"/>
                </a:spcBef>
              </a:pPr>
              <a:r>
                <a:rPr lang="en-US" altLang="zh-CN" sz="1100" b="1">
                  <a:solidFill>
                    <a:schemeClr val="bg1"/>
                  </a:solidFill>
                  <a:latin typeface="Calibri" pitchFamily="34" charset="0"/>
                </a:rPr>
                <a:t>Founder &amp; Chairman Emeritus </a:t>
              </a:r>
              <a:br>
                <a:rPr lang="en-US" altLang="zh-CN" sz="1100" b="1">
                  <a:solidFill>
                    <a:schemeClr val="bg1"/>
                  </a:solidFill>
                  <a:latin typeface="Calibri" pitchFamily="34" charset="0"/>
                </a:rPr>
              </a:br>
              <a:r>
                <a:rPr lang="en-US" altLang="zh-CN" sz="1100" b="1">
                  <a:solidFill>
                    <a:schemeClr val="bg1"/>
                  </a:solidFill>
                  <a:latin typeface="Calibri" pitchFamily="34" charset="0"/>
                </a:rPr>
                <a:t>ISI, Thomson Scientific </a:t>
              </a:r>
            </a:p>
            <a:p>
              <a:pPr>
                <a:spcBef>
                  <a:spcPct val="35000"/>
                </a:spcBef>
              </a:pPr>
              <a:r>
                <a:rPr lang="en-US" altLang="zh-CN" sz="1100" b="1">
                  <a:solidFill>
                    <a:schemeClr val="bg1"/>
                  </a:solidFill>
                  <a:latin typeface="Calibri" pitchFamily="34" charset="0"/>
                </a:rPr>
                <a:t>“Our ultimate goal is to extend our retrospective coverage of the scientific literature back to the twentieth century.  The Century of Science initiative makes that dream come true.”</a:t>
              </a:r>
            </a:p>
          </p:txBody>
        </p:sp>
      </p:grpSp>
      <p:sp>
        <p:nvSpPr>
          <p:cNvPr id="33798" name="Rectangle 6"/>
          <p:cNvSpPr>
            <a:spLocks noChangeArrowheads="1"/>
          </p:cNvSpPr>
          <p:nvPr/>
        </p:nvSpPr>
        <p:spPr bwMode="auto">
          <a:xfrm>
            <a:off x="327025" y="4675188"/>
            <a:ext cx="1173163" cy="685800"/>
          </a:xfrm>
          <a:prstGeom prst="rect">
            <a:avLst/>
          </a:prstGeom>
          <a:noFill/>
          <a:ln w="9525">
            <a:noFill/>
            <a:miter lim="800000"/>
            <a:headEnd/>
            <a:tailEnd/>
          </a:ln>
          <a:effectLst>
            <a:outerShdw dist="17961" dir="2700000" algn="ctr" rotWithShape="0">
              <a:srgbClr val="FFFFFF"/>
            </a:outerShdw>
          </a:effectLst>
        </p:spPr>
        <p:txBody>
          <a:bodyPr lIns="82124" tIns="41061" rIns="82124" bIns="41061" anchor="ctr"/>
          <a:lstStyle/>
          <a:p>
            <a:pPr eaLnBrk="0" fontAlgn="auto" hangingPunct="0">
              <a:spcBef>
                <a:spcPts val="0"/>
              </a:spcBef>
              <a:spcAft>
                <a:spcPts val="0"/>
              </a:spcAft>
              <a:defRPr/>
            </a:pPr>
            <a:endParaRPr lang="en-US" altLang="en-US" sz="1200" b="1">
              <a:solidFill>
                <a:srgbClr val="008000"/>
              </a:solidFill>
              <a:latin typeface="Arial" charset="0"/>
              <a:ea typeface="+mn-ea"/>
            </a:endParaRPr>
          </a:p>
        </p:txBody>
      </p:sp>
      <p:sp>
        <p:nvSpPr>
          <p:cNvPr id="33800" name="Rectangle 8"/>
          <p:cNvSpPr>
            <a:spLocks noChangeArrowheads="1"/>
          </p:cNvSpPr>
          <p:nvPr/>
        </p:nvSpPr>
        <p:spPr bwMode="auto">
          <a:xfrm>
            <a:off x="1801813" y="3976688"/>
            <a:ext cx="803275" cy="684212"/>
          </a:xfrm>
          <a:prstGeom prst="rect">
            <a:avLst/>
          </a:prstGeom>
          <a:noFill/>
          <a:ln w="9525">
            <a:noFill/>
            <a:miter lim="800000"/>
            <a:headEnd/>
            <a:tailEnd/>
          </a:ln>
          <a:effectLst>
            <a:outerShdw dist="17961" dir="2700000" algn="ctr" rotWithShape="0">
              <a:srgbClr val="FFFFFF"/>
            </a:outerShdw>
          </a:effectLst>
        </p:spPr>
        <p:txBody>
          <a:bodyPr lIns="82124" tIns="41061" rIns="82124" bIns="41061" anchor="ctr"/>
          <a:lstStyle/>
          <a:p>
            <a:pPr eaLnBrk="0" fontAlgn="auto" hangingPunct="0">
              <a:spcBef>
                <a:spcPts val="0"/>
              </a:spcBef>
              <a:spcAft>
                <a:spcPts val="0"/>
              </a:spcAft>
              <a:defRPr/>
            </a:pPr>
            <a:endParaRPr lang="en-US" altLang="en-US" sz="1200" b="1">
              <a:solidFill>
                <a:srgbClr val="008000"/>
              </a:solidFill>
              <a:latin typeface="Arial" charset="0"/>
              <a:ea typeface="+mn-ea"/>
            </a:endParaRPr>
          </a:p>
        </p:txBody>
      </p:sp>
      <p:sp>
        <p:nvSpPr>
          <p:cNvPr id="33801" name="Rectangle 9"/>
          <p:cNvSpPr>
            <a:spLocks noChangeArrowheads="1"/>
          </p:cNvSpPr>
          <p:nvPr/>
        </p:nvSpPr>
        <p:spPr bwMode="auto">
          <a:xfrm>
            <a:off x="4257675" y="2971800"/>
            <a:ext cx="1457325" cy="914400"/>
          </a:xfrm>
          <a:prstGeom prst="rect">
            <a:avLst/>
          </a:prstGeom>
          <a:noFill/>
          <a:ln w="9525">
            <a:noFill/>
            <a:miter lim="800000"/>
            <a:headEnd/>
            <a:tailEnd/>
          </a:ln>
          <a:effectLst>
            <a:outerShdw dist="17961" dir="2700000" algn="ctr" rotWithShape="0">
              <a:srgbClr val="FFFFFF"/>
            </a:outerShdw>
          </a:effectLst>
        </p:spPr>
        <p:txBody>
          <a:bodyPr lIns="82124" tIns="41061" rIns="82124" bIns="41061" anchor="ctr"/>
          <a:lstStyle/>
          <a:p>
            <a:pPr eaLnBrk="0" fontAlgn="auto" hangingPunct="0">
              <a:spcBef>
                <a:spcPts val="0"/>
              </a:spcBef>
              <a:spcAft>
                <a:spcPts val="0"/>
              </a:spcAft>
              <a:defRPr/>
            </a:pPr>
            <a:r>
              <a:rPr lang="en-US" altLang="en-US" b="1">
                <a:solidFill>
                  <a:srgbClr val="008000"/>
                </a:solidFill>
                <a:latin typeface="Arial" charset="0"/>
                <a:ea typeface="+mn-ea"/>
              </a:rPr>
              <a:t/>
            </a:r>
            <a:br>
              <a:rPr lang="en-US" altLang="en-US" b="1">
                <a:solidFill>
                  <a:srgbClr val="008000"/>
                </a:solidFill>
                <a:latin typeface="Arial" charset="0"/>
                <a:ea typeface="+mn-ea"/>
              </a:rPr>
            </a:br>
            <a:r>
              <a:rPr lang="en-US" altLang="en-US" b="1">
                <a:solidFill>
                  <a:srgbClr val="008000"/>
                </a:solidFill>
                <a:latin typeface="Arial" charset="0"/>
                <a:ea typeface="+mn-ea"/>
              </a:rPr>
              <a:t/>
            </a:r>
            <a:br>
              <a:rPr lang="en-US" altLang="en-US" b="1">
                <a:solidFill>
                  <a:srgbClr val="008000"/>
                </a:solidFill>
                <a:latin typeface="Arial" charset="0"/>
                <a:ea typeface="+mn-ea"/>
              </a:rPr>
            </a:br>
            <a:endParaRPr lang="en-US" altLang="en-US" sz="1200" b="1">
              <a:solidFill>
                <a:srgbClr val="008000"/>
              </a:solidFill>
              <a:latin typeface="Arial" charset="0"/>
              <a:ea typeface="+mn-ea"/>
            </a:endParaRPr>
          </a:p>
        </p:txBody>
      </p:sp>
      <p:sp>
        <p:nvSpPr>
          <p:cNvPr id="33802" name="Rectangle 10"/>
          <p:cNvSpPr>
            <a:spLocks noChangeArrowheads="1"/>
          </p:cNvSpPr>
          <p:nvPr/>
        </p:nvSpPr>
        <p:spPr bwMode="auto">
          <a:xfrm>
            <a:off x="2743200" y="3581400"/>
            <a:ext cx="1236663" cy="457200"/>
          </a:xfrm>
          <a:prstGeom prst="rect">
            <a:avLst/>
          </a:prstGeom>
          <a:noFill/>
          <a:ln w="9525">
            <a:noFill/>
            <a:miter lim="800000"/>
            <a:headEnd/>
            <a:tailEnd/>
          </a:ln>
          <a:effectLst>
            <a:outerShdw dist="17961" dir="2700000" algn="ctr" rotWithShape="0">
              <a:srgbClr val="FFFFFF"/>
            </a:outerShdw>
          </a:effectLst>
        </p:spPr>
        <p:txBody>
          <a:bodyPr lIns="82124" tIns="41061" rIns="82124" bIns="41061" anchor="ctr"/>
          <a:lstStyle/>
          <a:p>
            <a:pPr eaLnBrk="0" fontAlgn="auto" hangingPunct="0">
              <a:spcBef>
                <a:spcPts val="0"/>
              </a:spcBef>
              <a:spcAft>
                <a:spcPts val="0"/>
              </a:spcAft>
              <a:defRPr/>
            </a:pPr>
            <a:r>
              <a:rPr lang="en-US" altLang="en-US" sz="1200" b="1">
                <a:solidFill>
                  <a:srgbClr val="008000"/>
                </a:solidFill>
                <a:latin typeface="Arial" charset="0"/>
                <a:ea typeface="+mn-ea"/>
              </a:rPr>
              <a:t/>
            </a:r>
            <a:br>
              <a:rPr lang="en-US" altLang="en-US" sz="1200" b="1">
                <a:solidFill>
                  <a:srgbClr val="008000"/>
                </a:solidFill>
                <a:latin typeface="Arial" charset="0"/>
                <a:ea typeface="+mn-ea"/>
              </a:rPr>
            </a:br>
            <a:r>
              <a:rPr lang="en-US" altLang="en-US" b="1">
                <a:solidFill>
                  <a:srgbClr val="008000"/>
                </a:solidFill>
                <a:latin typeface="Arial" charset="0"/>
                <a:ea typeface="+mn-ea"/>
              </a:rPr>
              <a:t/>
            </a:r>
            <a:br>
              <a:rPr lang="en-US" altLang="en-US" b="1">
                <a:solidFill>
                  <a:srgbClr val="008000"/>
                </a:solidFill>
                <a:latin typeface="Arial" charset="0"/>
                <a:ea typeface="+mn-ea"/>
              </a:rPr>
            </a:br>
            <a:endParaRPr lang="en-US" altLang="en-US" b="1">
              <a:solidFill>
                <a:srgbClr val="008000"/>
              </a:solidFill>
              <a:latin typeface="Arial" charset="0"/>
              <a:ea typeface="+mn-ea"/>
            </a:endParaRPr>
          </a:p>
        </p:txBody>
      </p:sp>
      <p:sp>
        <p:nvSpPr>
          <p:cNvPr id="33803" name="Rectangle 11"/>
          <p:cNvSpPr>
            <a:spLocks noChangeArrowheads="1"/>
          </p:cNvSpPr>
          <p:nvPr/>
        </p:nvSpPr>
        <p:spPr bwMode="auto">
          <a:xfrm>
            <a:off x="4478338" y="4398963"/>
            <a:ext cx="1690687" cy="684212"/>
          </a:xfrm>
          <a:prstGeom prst="rect">
            <a:avLst/>
          </a:prstGeom>
          <a:noFill/>
          <a:ln w="9525">
            <a:noFill/>
            <a:miter lim="800000"/>
            <a:headEnd/>
            <a:tailEnd/>
          </a:ln>
          <a:effectLst>
            <a:outerShdw dist="17961" dir="2700000" algn="ctr" rotWithShape="0">
              <a:srgbClr val="FFFFFF"/>
            </a:outerShdw>
          </a:effectLst>
        </p:spPr>
        <p:txBody>
          <a:bodyPr lIns="82124" tIns="41061" rIns="82124" bIns="41061" anchor="ctr"/>
          <a:lstStyle/>
          <a:p>
            <a:pPr algn="r" eaLnBrk="0" fontAlgn="auto" hangingPunct="0">
              <a:spcBef>
                <a:spcPts val="0"/>
              </a:spcBef>
              <a:spcAft>
                <a:spcPts val="0"/>
              </a:spcAft>
              <a:defRPr/>
            </a:pPr>
            <a:endParaRPr lang="en-US" altLang="zh-CN" b="1">
              <a:solidFill>
                <a:srgbClr val="008000"/>
              </a:solidFill>
              <a:latin typeface="Arial" charset="0"/>
              <a:ea typeface="+mn-ea"/>
            </a:endParaRPr>
          </a:p>
          <a:p>
            <a:pPr algn="r" eaLnBrk="0" fontAlgn="auto" hangingPunct="0">
              <a:spcBef>
                <a:spcPts val="0"/>
              </a:spcBef>
              <a:spcAft>
                <a:spcPts val="0"/>
              </a:spcAft>
              <a:defRPr/>
            </a:pPr>
            <a:endParaRPr lang="en-US" altLang="zh-CN" b="1">
              <a:solidFill>
                <a:srgbClr val="008000"/>
              </a:solidFill>
              <a:latin typeface="Arial" charset="0"/>
              <a:ea typeface="+mn-ea"/>
            </a:endParaRPr>
          </a:p>
          <a:p>
            <a:pPr algn="r" eaLnBrk="0" fontAlgn="auto" hangingPunct="0">
              <a:spcBef>
                <a:spcPts val="0"/>
              </a:spcBef>
              <a:spcAft>
                <a:spcPts val="0"/>
              </a:spcAft>
              <a:defRPr/>
            </a:pPr>
            <a:endParaRPr lang="en-US" altLang="zh-CN" sz="1200" b="1">
              <a:solidFill>
                <a:srgbClr val="008000"/>
              </a:solidFill>
              <a:latin typeface="Arial" charset="0"/>
              <a:ea typeface="+mn-ea"/>
            </a:endParaRPr>
          </a:p>
        </p:txBody>
      </p:sp>
      <p:sp>
        <p:nvSpPr>
          <p:cNvPr id="26632" name="Rectangle 12"/>
          <p:cNvSpPr>
            <a:spLocks noGrp="1" noChangeArrowheads="1"/>
          </p:cNvSpPr>
          <p:nvPr>
            <p:ph type="title"/>
          </p:nvPr>
        </p:nvSpPr>
        <p:spPr>
          <a:xfrm>
            <a:off x="323850" y="0"/>
            <a:ext cx="8464550" cy="836613"/>
          </a:xfrm>
        </p:spPr>
        <p:txBody>
          <a:bodyPr/>
          <a:lstStyle/>
          <a:p>
            <a:pPr eaLnBrk="1" hangingPunct="1"/>
            <a:r>
              <a:rPr lang="en-US" altLang="zh-CN" smtClean="0">
                <a:latin typeface="Arial" pitchFamily="34" charset="0"/>
                <a:ea typeface="黑体" pitchFamily="49" charset="-122"/>
              </a:rPr>
              <a:t>SCI</a:t>
            </a:r>
            <a:r>
              <a:rPr lang="zh-CN" altLang="en-US" smtClean="0">
                <a:latin typeface="Arial" pitchFamily="34" charset="0"/>
                <a:ea typeface="黑体" pitchFamily="49" charset="-122"/>
              </a:rPr>
              <a:t>的诞生</a:t>
            </a:r>
            <a:endParaRPr lang="en-US" altLang="zh-CN" smtClean="0">
              <a:latin typeface="Arial" pitchFamily="34" charset="0"/>
              <a:ea typeface="黑体" pitchFamily="49" charset="-122"/>
            </a:endParaRPr>
          </a:p>
        </p:txBody>
      </p:sp>
      <p:sp>
        <p:nvSpPr>
          <p:cNvPr id="26633" name="灯片编号占位符 14"/>
          <p:cNvSpPr>
            <a:spLocks noGrp="1"/>
          </p:cNvSpPr>
          <p:nvPr>
            <p:ph type="sldNum" sz="quarter" idx="4294967295"/>
          </p:nvPr>
        </p:nvSpPr>
        <p:spPr bwMode="auto">
          <a:xfrm>
            <a:off x="8424863" y="6394450"/>
            <a:ext cx="457200" cy="231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2CE21968-580F-48B1-99E2-DEBD693BC1FD}" type="slidenum">
              <a:rPr lang="en-US" altLang="en-US"/>
              <a:pPr eaLnBrk="1" hangingPunct="1"/>
              <a:t>19</a:t>
            </a:fld>
            <a:endParaRPr lang="en-US" altLang="en-US"/>
          </a:p>
        </p:txBody>
      </p:sp>
      <p:sp>
        <p:nvSpPr>
          <p:cNvPr id="26634" name="Rectangle 13"/>
          <p:cNvSpPr>
            <a:spLocks noChangeArrowheads="1"/>
          </p:cNvSpPr>
          <p:nvPr/>
        </p:nvSpPr>
        <p:spPr bwMode="auto">
          <a:xfrm>
            <a:off x="457200" y="1600200"/>
            <a:ext cx="586740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90000"/>
              </a:lnSpc>
              <a:spcBef>
                <a:spcPct val="20000"/>
              </a:spcBef>
              <a:buFontTx/>
              <a:buChar char="•"/>
            </a:pPr>
            <a:endParaRPr lang="en-GB" altLang="zh-CN" sz="2400" b="1" i="1">
              <a:solidFill>
                <a:srgbClr val="008000"/>
              </a:solidFill>
              <a:latin typeface="Calibri" pitchFamily="34" charset="0"/>
              <a:ea typeface="黑体" pitchFamily="49" charset="-122"/>
            </a:endParaRPr>
          </a:p>
        </p:txBody>
      </p:sp>
      <p:sp>
        <p:nvSpPr>
          <p:cNvPr id="26635" name="Rectangle 13"/>
          <p:cNvSpPr>
            <a:spLocks noGrp="1" noChangeArrowheads="1"/>
          </p:cNvSpPr>
          <p:nvPr>
            <p:ph idx="1"/>
          </p:nvPr>
        </p:nvSpPr>
        <p:spPr>
          <a:xfrm>
            <a:off x="917575" y="1525588"/>
            <a:ext cx="5670550" cy="4570412"/>
          </a:xfrm>
        </p:spPr>
        <p:txBody>
          <a:bodyPr/>
          <a:lstStyle/>
          <a:p>
            <a:pPr>
              <a:lnSpc>
                <a:spcPct val="90000"/>
              </a:lnSpc>
            </a:pPr>
            <a:r>
              <a:rPr lang="en-GB" altLang="zh-CN" b="0" smtClean="0">
                <a:latin typeface="Arial" pitchFamily="34" charset="0"/>
                <a:ea typeface="宋体" pitchFamily="2" charset="-122"/>
              </a:rPr>
              <a:t>Dr. Garfield 1955</a:t>
            </a:r>
            <a:r>
              <a:rPr lang="zh-CN" altLang="en-GB" b="0" smtClean="0">
                <a:latin typeface="Arial" pitchFamily="34" charset="0"/>
                <a:ea typeface="宋体" pitchFamily="2" charset="-122"/>
              </a:rPr>
              <a:t>年在</a:t>
            </a:r>
            <a:r>
              <a:rPr lang="en-GB" altLang="en-US" b="0" smtClean="0">
                <a:latin typeface="Arial" pitchFamily="34" charset="0"/>
              </a:rPr>
              <a:t> </a:t>
            </a:r>
            <a:r>
              <a:rPr lang="en-GB" altLang="zh-CN" b="0" i="1" u="sng" smtClean="0">
                <a:latin typeface="Arial" pitchFamily="34" charset="0"/>
                <a:ea typeface="宋体" pitchFamily="2" charset="-122"/>
              </a:rPr>
              <a:t>Science</a:t>
            </a:r>
            <a:r>
              <a:rPr lang="en-GB" altLang="zh-CN" b="0" smtClean="0">
                <a:latin typeface="Arial" pitchFamily="34" charset="0"/>
                <a:ea typeface="宋体" pitchFamily="2" charset="-122"/>
              </a:rPr>
              <a:t> </a:t>
            </a:r>
            <a:r>
              <a:rPr lang="zh-CN" altLang="en-GB" b="0" smtClean="0">
                <a:latin typeface="Arial" pitchFamily="34" charset="0"/>
                <a:ea typeface="宋体" pitchFamily="2" charset="-122"/>
              </a:rPr>
              <a:t>发表论文提出将引文索引作为一种新的文献检索与分类工具</a:t>
            </a:r>
          </a:p>
          <a:p>
            <a:pPr lvl="1">
              <a:lnSpc>
                <a:spcPct val="90000"/>
              </a:lnSpc>
            </a:pPr>
            <a:r>
              <a:rPr lang="zh-CN" altLang="en-GB" sz="2400" b="0" smtClean="0">
                <a:latin typeface="Arial" pitchFamily="34" charset="0"/>
                <a:ea typeface="宋体" pitchFamily="2" charset="-122"/>
              </a:rPr>
              <a:t>将一篇文献作为检索字段从而跟踪一个</a:t>
            </a:r>
            <a:r>
              <a:rPr lang="en-GB" altLang="zh-CN" sz="2400" b="0" smtClean="0">
                <a:latin typeface="Arial" pitchFamily="34" charset="0"/>
                <a:ea typeface="宋体" pitchFamily="2" charset="-122"/>
              </a:rPr>
              <a:t>Idea</a:t>
            </a:r>
            <a:r>
              <a:rPr lang="zh-CN" altLang="en-GB" sz="2400" b="0" smtClean="0">
                <a:latin typeface="Arial" pitchFamily="34" charset="0"/>
                <a:ea typeface="宋体" pitchFamily="2" charset="-122"/>
              </a:rPr>
              <a:t>的发展过程</a:t>
            </a:r>
          </a:p>
          <a:p>
            <a:pPr lvl="1">
              <a:lnSpc>
                <a:spcPct val="90000"/>
              </a:lnSpc>
              <a:buFont typeface="Arial" pitchFamily="34" charset="0"/>
              <a:buNone/>
            </a:pPr>
            <a:endParaRPr lang="en-GB" altLang="zh-CN" sz="2400" b="0" smtClean="0">
              <a:latin typeface="Arial" pitchFamily="34" charset="0"/>
              <a:ea typeface="宋体" pitchFamily="2" charset="-122"/>
            </a:endParaRPr>
          </a:p>
          <a:p>
            <a:pPr>
              <a:lnSpc>
                <a:spcPct val="90000"/>
              </a:lnSpc>
            </a:pPr>
            <a:r>
              <a:rPr lang="en-GB" altLang="zh-CN" b="0" smtClean="0">
                <a:latin typeface="Arial" pitchFamily="34" charset="0"/>
                <a:ea typeface="宋体" pitchFamily="2" charset="-122"/>
              </a:rPr>
              <a:t>1963</a:t>
            </a:r>
            <a:r>
              <a:rPr lang="zh-CN" altLang="en-GB" b="0" smtClean="0">
                <a:latin typeface="Arial" pitchFamily="34" charset="0"/>
                <a:ea typeface="宋体" pitchFamily="2" charset="-122"/>
              </a:rPr>
              <a:t>年出版</a:t>
            </a:r>
            <a:r>
              <a:rPr lang="zh-CN" altLang="en-GB" b="0" i="1" smtClean="0">
                <a:latin typeface="Arial" pitchFamily="34" charset="0"/>
                <a:ea typeface="宋体" pitchFamily="2" charset="-122"/>
              </a:rPr>
              <a:t> </a:t>
            </a:r>
            <a:r>
              <a:rPr lang="en-GB" altLang="zh-CN" b="0" i="1" smtClean="0">
                <a:latin typeface="Arial" pitchFamily="34" charset="0"/>
                <a:ea typeface="宋体" pitchFamily="2" charset="-122"/>
              </a:rPr>
              <a:t>Science Citation Index</a:t>
            </a:r>
            <a:r>
              <a:rPr lang="en-GB" altLang="zh-CN" b="0" smtClean="0">
                <a:latin typeface="Arial" pitchFamily="34" charset="0"/>
                <a:ea typeface="宋体" pitchFamily="2" charset="-122"/>
              </a:rPr>
              <a:t> </a:t>
            </a:r>
          </a:p>
          <a:p>
            <a:pPr>
              <a:lnSpc>
                <a:spcPct val="90000"/>
              </a:lnSpc>
            </a:pPr>
            <a:r>
              <a:rPr lang="en-GB" altLang="zh-CN" b="0" smtClean="0">
                <a:latin typeface="Arial" pitchFamily="34" charset="0"/>
                <a:ea typeface="宋体" pitchFamily="2" charset="-122"/>
              </a:rPr>
              <a:t>1973</a:t>
            </a:r>
            <a:r>
              <a:rPr lang="zh-CN" altLang="en-GB" b="0" smtClean="0">
                <a:latin typeface="Arial" pitchFamily="34" charset="0"/>
                <a:ea typeface="宋体" pitchFamily="2" charset="-122"/>
              </a:rPr>
              <a:t>年出版 </a:t>
            </a:r>
            <a:r>
              <a:rPr lang="en-GB" altLang="zh-CN" b="0" i="1" smtClean="0">
                <a:latin typeface="Arial" pitchFamily="34" charset="0"/>
                <a:ea typeface="宋体" pitchFamily="2" charset="-122"/>
              </a:rPr>
              <a:t>Social Sciences Citation Index</a:t>
            </a:r>
            <a:endParaRPr lang="zh-CN" altLang="en-GB" b="0" i="1" smtClean="0">
              <a:latin typeface="Arial" pitchFamily="34" charset="0"/>
              <a:ea typeface="宋体" pitchFamily="2" charset="-122"/>
            </a:endParaRPr>
          </a:p>
          <a:p>
            <a:pPr>
              <a:lnSpc>
                <a:spcPct val="90000"/>
              </a:lnSpc>
            </a:pPr>
            <a:r>
              <a:rPr lang="en-GB" altLang="zh-CN" b="0" smtClean="0">
                <a:latin typeface="Arial" pitchFamily="34" charset="0"/>
                <a:ea typeface="宋体" pitchFamily="2" charset="-122"/>
              </a:rPr>
              <a:t>1978</a:t>
            </a:r>
            <a:r>
              <a:rPr lang="zh-CN" altLang="en-GB" b="0" smtClean="0">
                <a:latin typeface="Arial" pitchFamily="34" charset="0"/>
                <a:ea typeface="宋体" pitchFamily="2" charset="-122"/>
              </a:rPr>
              <a:t>年出版</a:t>
            </a:r>
            <a:r>
              <a:rPr lang="en-GB" altLang="zh-CN" b="0" i="1" smtClean="0">
                <a:latin typeface="Arial" pitchFamily="34" charset="0"/>
                <a:ea typeface="宋体" pitchFamily="2" charset="-122"/>
              </a:rPr>
              <a:t>Arts &amp; Humanities Citation Index</a:t>
            </a:r>
          </a:p>
        </p:txBody>
      </p:sp>
    </p:spTree>
    <p:extLst>
      <p:ext uri="{BB962C8B-B14F-4D97-AF65-F5344CB8AC3E}">
        <p14:creationId xmlns:p14="http://schemas.microsoft.com/office/powerpoint/2010/main" val="307323766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图片 11" descr="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760413"/>
            <a:ext cx="76676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图片 10" descr="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050" y="3087688"/>
            <a:ext cx="8015288"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标题 1"/>
          <p:cNvSpPr>
            <a:spLocks noGrp="1"/>
          </p:cNvSpPr>
          <p:nvPr>
            <p:ph type="title"/>
          </p:nvPr>
        </p:nvSpPr>
        <p:spPr>
          <a:xfrm>
            <a:off x="379413" y="22225"/>
            <a:ext cx="7948612" cy="836613"/>
          </a:xfrm>
        </p:spPr>
        <p:txBody>
          <a:bodyPr/>
          <a:lstStyle/>
          <a:p>
            <a:pPr>
              <a:defRPr/>
            </a:pPr>
            <a:r>
              <a:rPr lang="en-US" altLang="zh-CN" sz="2400" dirty="0" smtClean="0">
                <a:solidFill>
                  <a:srgbClr val="524B44"/>
                </a:solidFill>
                <a:effectLst>
                  <a:outerShdw blurRad="38100" dist="38100" dir="2700000" algn="tl">
                    <a:srgbClr val="C0C0C0"/>
                  </a:outerShdw>
                </a:effectLst>
                <a:latin typeface="黑体" pitchFamily="2" charset="-122"/>
                <a:ea typeface="黑体" pitchFamily="2" charset="-122"/>
              </a:rPr>
              <a:t>2011</a:t>
            </a:r>
            <a:r>
              <a:rPr lang="zh-CN" altLang="en-US" sz="2400" dirty="0" smtClean="0">
                <a:solidFill>
                  <a:srgbClr val="524B44"/>
                </a:solidFill>
                <a:effectLst>
                  <a:outerShdw blurRad="38100" dist="38100" dir="2700000" algn="tl">
                    <a:srgbClr val="C0C0C0"/>
                  </a:outerShdw>
                </a:effectLst>
                <a:latin typeface="黑体" pitchFamily="2" charset="-122"/>
                <a:ea typeface="黑体" pitchFamily="2" charset="-122"/>
              </a:rPr>
              <a:t>年</a:t>
            </a:r>
            <a:r>
              <a:rPr lang="en-US" altLang="zh-CN" sz="2400" dirty="0" smtClean="0">
                <a:solidFill>
                  <a:srgbClr val="524B44"/>
                </a:solidFill>
                <a:effectLst>
                  <a:outerShdw blurRad="38100" dist="38100" dir="2700000" algn="tl">
                    <a:srgbClr val="C0C0C0"/>
                  </a:outerShdw>
                </a:effectLst>
                <a:latin typeface="黑体" pitchFamily="2" charset="-122"/>
                <a:ea typeface="黑体" pitchFamily="2" charset="-122"/>
              </a:rPr>
              <a:t>7</a:t>
            </a:r>
            <a:r>
              <a:rPr lang="zh-CN" altLang="en-US" sz="2400" dirty="0" smtClean="0">
                <a:solidFill>
                  <a:srgbClr val="524B44"/>
                </a:solidFill>
                <a:effectLst>
                  <a:outerShdw blurRad="38100" dist="38100" dir="2700000" algn="tl">
                    <a:srgbClr val="C0C0C0"/>
                  </a:outerShdw>
                </a:effectLst>
                <a:latin typeface="黑体" pitchFamily="2" charset="-122"/>
                <a:ea typeface="黑体" pitchFamily="2" charset="-122"/>
              </a:rPr>
              <a:t>月科技部发布</a:t>
            </a:r>
            <a:r>
              <a:rPr lang="en-US" altLang="zh-CN" sz="2400" dirty="0" smtClean="0">
                <a:solidFill>
                  <a:srgbClr val="524B44"/>
                </a:solidFill>
                <a:effectLst>
                  <a:outerShdw blurRad="38100" dist="38100" dir="2700000" algn="tl">
                    <a:srgbClr val="C0C0C0"/>
                  </a:outerShdw>
                </a:effectLst>
                <a:latin typeface="黑体" pitchFamily="2" charset="-122"/>
                <a:ea typeface="黑体" pitchFamily="2" charset="-122"/>
              </a:rPr>
              <a:t>《</a:t>
            </a:r>
            <a:r>
              <a:rPr lang="zh-CN" altLang="en-US" sz="2400" dirty="0" smtClean="0">
                <a:solidFill>
                  <a:srgbClr val="524B44"/>
                </a:solidFill>
                <a:effectLst>
                  <a:outerShdw blurRad="38100" dist="38100" dir="2700000" algn="tl">
                    <a:srgbClr val="C0C0C0"/>
                  </a:outerShdw>
                </a:effectLst>
                <a:latin typeface="黑体" pitchFamily="2" charset="-122"/>
                <a:ea typeface="黑体" pitchFamily="2" charset="-122"/>
              </a:rPr>
              <a:t>国家十二五科学和技术发展规划</a:t>
            </a:r>
            <a:r>
              <a:rPr lang="en-US" altLang="zh-CN" sz="2400" dirty="0" smtClean="0">
                <a:solidFill>
                  <a:srgbClr val="524B44"/>
                </a:solidFill>
                <a:effectLst>
                  <a:outerShdw blurRad="38100" dist="38100" dir="2700000" algn="tl">
                    <a:srgbClr val="C0C0C0"/>
                  </a:outerShdw>
                </a:effectLst>
                <a:latin typeface="黑体" pitchFamily="2" charset="-122"/>
                <a:ea typeface="黑体" pitchFamily="2" charset="-122"/>
              </a:rPr>
              <a:t>》 </a:t>
            </a:r>
            <a:endParaRPr lang="zh-CN" altLang="en-US" sz="2400" dirty="0" smtClean="0">
              <a:solidFill>
                <a:srgbClr val="524B44"/>
              </a:solidFill>
              <a:effectLst>
                <a:outerShdw blurRad="38100" dist="38100" dir="2700000" algn="tl">
                  <a:srgbClr val="C0C0C0"/>
                </a:outerShdw>
              </a:effectLst>
              <a:latin typeface="黑体" pitchFamily="2" charset="-122"/>
              <a:ea typeface="黑体" pitchFamily="2" charset="-122"/>
            </a:endParaRPr>
          </a:p>
        </p:txBody>
      </p:sp>
      <p:sp>
        <p:nvSpPr>
          <p:cNvPr id="6" name="矩形 5"/>
          <p:cNvSpPr/>
          <p:nvPr/>
        </p:nvSpPr>
        <p:spPr>
          <a:xfrm>
            <a:off x="296863" y="4002088"/>
            <a:ext cx="7837487" cy="23812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198" name="矩形 13"/>
          <p:cNvSpPr>
            <a:spLocks noChangeArrowheads="1"/>
          </p:cNvSpPr>
          <p:nvPr/>
        </p:nvSpPr>
        <p:spPr bwMode="auto">
          <a:xfrm>
            <a:off x="6084888" y="1628775"/>
            <a:ext cx="3059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buClr>
                <a:schemeClr val="tx2"/>
              </a:buClr>
              <a:buChar char="•"/>
              <a:defRPr sz="2400" b="1">
                <a:solidFill>
                  <a:srgbClr val="000000"/>
                </a:solidFill>
                <a:latin typeface="Arial" pitchFamily="34" charset="0"/>
              </a:defRPr>
            </a:lvl1pPr>
            <a:lvl2pPr marL="742950" indent="-285750" eaLnBrk="0" hangingPunct="0">
              <a:spcBef>
                <a:spcPct val="30000"/>
              </a:spcBef>
              <a:buClr>
                <a:schemeClr val="tx2"/>
              </a:buClr>
              <a:buFont typeface="Arial" pitchFamily="34" charset="0"/>
              <a:buChar char="–"/>
              <a:defRPr sz="2000" b="1">
                <a:solidFill>
                  <a:srgbClr val="000000"/>
                </a:solidFill>
                <a:latin typeface="Arial" pitchFamily="34" charset="0"/>
              </a:defRPr>
            </a:lvl2pPr>
            <a:lvl3pPr marL="1143000" indent="-228600" eaLnBrk="0" hangingPunct="0">
              <a:spcBef>
                <a:spcPct val="25000"/>
              </a:spcBef>
              <a:buClr>
                <a:schemeClr val="tx2"/>
              </a:buClr>
              <a:buChar char="•"/>
              <a:defRPr sz="2400" b="1">
                <a:solidFill>
                  <a:srgbClr val="000000"/>
                </a:solidFill>
                <a:latin typeface="Arial" pitchFamily="34" charset="0"/>
              </a:defRPr>
            </a:lvl3pPr>
            <a:lvl4pPr marL="1600200" indent="-228600" eaLnBrk="0" hangingPunct="0">
              <a:spcBef>
                <a:spcPct val="20000"/>
              </a:spcBef>
              <a:buClr>
                <a:schemeClr val="tx2"/>
              </a:buClr>
              <a:buFont typeface="Arial" pitchFamily="34" charset="0"/>
              <a:buChar char="–"/>
              <a:defRPr sz="1600">
                <a:solidFill>
                  <a:srgbClr val="000000"/>
                </a:solidFill>
                <a:latin typeface="Arial" pitchFamily="34" charset="0"/>
              </a:defRPr>
            </a:lvl4pPr>
            <a:lvl5pPr marL="2057400" indent="-228600" eaLnBrk="0" hangingPunct="0">
              <a:spcBef>
                <a:spcPct val="20000"/>
              </a:spcBef>
              <a:buClr>
                <a:schemeClr val="tx2"/>
              </a:buClr>
              <a:buChar char="•"/>
              <a:defRPr sz="1400">
                <a:solidFill>
                  <a:srgbClr val="000000"/>
                </a:solidFill>
                <a:latin typeface="Arial" pitchFamily="34" charset="0"/>
              </a:defRPr>
            </a:lvl5pPr>
            <a:lvl6pPr marL="2514600" indent="-228600" eaLnBrk="0" fontAlgn="base" hangingPunct="0">
              <a:spcBef>
                <a:spcPct val="20000"/>
              </a:spcBef>
              <a:spcAft>
                <a:spcPct val="0"/>
              </a:spcAft>
              <a:buClr>
                <a:schemeClr val="tx2"/>
              </a:buClr>
              <a:buChar char="•"/>
              <a:defRPr sz="1400">
                <a:solidFill>
                  <a:srgbClr val="000000"/>
                </a:solidFill>
                <a:latin typeface="Arial" pitchFamily="34" charset="0"/>
              </a:defRPr>
            </a:lvl6pPr>
            <a:lvl7pPr marL="2971800" indent="-228600" eaLnBrk="0" fontAlgn="base" hangingPunct="0">
              <a:spcBef>
                <a:spcPct val="20000"/>
              </a:spcBef>
              <a:spcAft>
                <a:spcPct val="0"/>
              </a:spcAft>
              <a:buClr>
                <a:schemeClr val="tx2"/>
              </a:buClr>
              <a:buChar char="•"/>
              <a:defRPr sz="1400">
                <a:solidFill>
                  <a:srgbClr val="000000"/>
                </a:solidFill>
                <a:latin typeface="Arial" pitchFamily="34" charset="0"/>
              </a:defRPr>
            </a:lvl7pPr>
            <a:lvl8pPr marL="3429000" indent="-228600" eaLnBrk="0" fontAlgn="base" hangingPunct="0">
              <a:spcBef>
                <a:spcPct val="20000"/>
              </a:spcBef>
              <a:spcAft>
                <a:spcPct val="0"/>
              </a:spcAft>
              <a:buClr>
                <a:schemeClr val="tx2"/>
              </a:buClr>
              <a:buChar char="•"/>
              <a:defRPr sz="1400">
                <a:solidFill>
                  <a:srgbClr val="000000"/>
                </a:solidFill>
                <a:latin typeface="Arial" pitchFamily="34" charset="0"/>
              </a:defRPr>
            </a:lvl8pPr>
            <a:lvl9pPr marL="3886200" indent="-228600" eaLnBrk="0" fontAlgn="base" hangingPunct="0">
              <a:spcBef>
                <a:spcPct val="20000"/>
              </a:spcBef>
              <a:spcAft>
                <a:spcPct val="0"/>
              </a:spcAft>
              <a:buClr>
                <a:schemeClr val="tx2"/>
              </a:buClr>
              <a:buChar char="•"/>
              <a:defRPr sz="1400">
                <a:solidFill>
                  <a:srgbClr val="000000"/>
                </a:solidFill>
                <a:latin typeface="Arial" pitchFamily="34" charset="0"/>
              </a:defRPr>
            </a:lvl9pPr>
          </a:lstStyle>
          <a:p>
            <a:pPr eaLnBrk="1" hangingPunct="1">
              <a:spcBef>
                <a:spcPct val="0"/>
              </a:spcBef>
              <a:buClrTx/>
              <a:buFontTx/>
              <a:buNone/>
            </a:pPr>
            <a:endParaRPr lang="en-US" altLang="zh-CN" sz="1800" b="0">
              <a:solidFill>
                <a:schemeClr val="tx1"/>
              </a:solidFill>
              <a:latin typeface="Calibri" pitchFamily="34" charset="0"/>
            </a:endParaRPr>
          </a:p>
          <a:p>
            <a:pPr eaLnBrk="1" hangingPunct="1">
              <a:spcBef>
                <a:spcPct val="0"/>
              </a:spcBef>
              <a:buClrTx/>
              <a:buFontTx/>
              <a:buNone/>
            </a:pPr>
            <a:endParaRPr lang="zh-CN" altLang="en-US" sz="1800" b="0">
              <a:solidFill>
                <a:schemeClr val="tx1"/>
              </a:solidFill>
              <a:latin typeface="Calibri" pitchFamily="34" charset="0"/>
            </a:endParaRPr>
          </a:p>
        </p:txBody>
      </p:sp>
      <p:sp>
        <p:nvSpPr>
          <p:cNvPr id="8199" name="Rectangle 5"/>
          <p:cNvSpPr>
            <a:spLocks noChangeArrowheads="1"/>
          </p:cNvSpPr>
          <p:nvPr/>
        </p:nvSpPr>
        <p:spPr bwMode="auto">
          <a:xfrm>
            <a:off x="641350" y="5500688"/>
            <a:ext cx="7124700" cy="1108075"/>
          </a:xfrm>
          <a:prstGeom prst="rect">
            <a:avLst/>
          </a:prstGeom>
          <a:solidFill>
            <a:schemeClr val="bg1"/>
          </a:solidFill>
          <a:ln w="25400" algn="ctr">
            <a:solidFill>
              <a:schemeClr val="tx1"/>
            </a:solidFill>
            <a:miter lim="800000"/>
            <a:headEnd/>
            <a:tailEnd/>
          </a:ln>
        </p:spPr>
        <p:txBody>
          <a:bodyPr lIns="0" tIns="0" rIns="182880" bIns="0" anchor="ctr">
            <a:spAutoFit/>
          </a:bodyPr>
          <a:lstStyle>
            <a:lvl1pPr eaLnBrk="0" hangingPunct="0">
              <a:spcBef>
                <a:spcPct val="50000"/>
              </a:spcBef>
              <a:buClr>
                <a:schemeClr val="tx2"/>
              </a:buClr>
              <a:buChar char="•"/>
              <a:defRPr sz="2400" b="1">
                <a:solidFill>
                  <a:srgbClr val="000000"/>
                </a:solidFill>
                <a:latin typeface="Arial" pitchFamily="34" charset="0"/>
              </a:defRPr>
            </a:lvl1pPr>
            <a:lvl2pPr marL="742950" indent="-285750" eaLnBrk="0" hangingPunct="0">
              <a:spcBef>
                <a:spcPct val="30000"/>
              </a:spcBef>
              <a:buClr>
                <a:schemeClr val="tx2"/>
              </a:buClr>
              <a:buFont typeface="Arial" pitchFamily="34" charset="0"/>
              <a:buChar char="–"/>
              <a:defRPr sz="2000" b="1">
                <a:solidFill>
                  <a:srgbClr val="000000"/>
                </a:solidFill>
                <a:latin typeface="Arial" pitchFamily="34" charset="0"/>
              </a:defRPr>
            </a:lvl2pPr>
            <a:lvl3pPr marL="1143000" indent="-228600" eaLnBrk="0" hangingPunct="0">
              <a:spcBef>
                <a:spcPct val="25000"/>
              </a:spcBef>
              <a:buClr>
                <a:schemeClr val="tx2"/>
              </a:buClr>
              <a:buChar char="•"/>
              <a:defRPr sz="2400" b="1">
                <a:solidFill>
                  <a:srgbClr val="000000"/>
                </a:solidFill>
                <a:latin typeface="Arial" pitchFamily="34" charset="0"/>
              </a:defRPr>
            </a:lvl3pPr>
            <a:lvl4pPr marL="1600200" indent="-228600" eaLnBrk="0" hangingPunct="0">
              <a:spcBef>
                <a:spcPct val="20000"/>
              </a:spcBef>
              <a:buClr>
                <a:schemeClr val="tx2"/>
              </a:buClr>
              <a:buFont typeface="Arial" pitchFamily="34" charset="0"/>
              <a:buChar char="–"/>
              <a:defRPr sz="1600">
                <a:solidFill>
                  <a:srgbClr val="000000"/>
                </a:solidFill>
                <a:latin typeface="Arial" pitchFamily="34" charset="0"/>
              </a:defRPr>
            </a:lvl4pPr>
            <a:lvl5pPr marL="2057400" indent="-228600" eaLnBrk="0" hangingPunct="0">
              <a:spcBef>
                <a:spcPct val="20000"/>
              </a:spcBef>
              <a:buClr>
                <a:schemeClr val="tx2"/>
              </a:buClr>
              <a:buChar char="•"/>
              <a:defRPr sz="1400">
                <a:solidFill>
                  <a:srgbClr val="000000"/>
                </a:solidFill>
                <a:latin typeface="Arial" pitchFamily="34" charset="0"/>
              </a:defRPr>
            </a:lvl5pPr>
            <a:lvl6pPr marL="2514600" indent="-228600" eaLnBrk="0" fontAlgn="base" hangingPunct="0">
              <a:spcBef>
                <a:spcPct val="20000"/>
              </a:spcBef>
              <a:spcAft>
                <a:spcPct val="0"/>
              </a:spcAft>
              <a:buClr>
                <a:schemeClr val="tx2"/>
              </a:buClr>
              <a:buChar char="•"/>
              <a:defRPr sz="1400">
                <a:solidFill>
                  <a:srgbClr val="000000"/>
                </a:solidFill>
                <a:latin typeface="Arial" pitchFamily="34" charset="0"/>
              </a:defRPr>
            </a:lvl6pPr>
            <a:lvl7pPr marL="2971800" indent="-228600" eaLnBrk="0" fontAlgn="base" hangingPunct="0">
              <a:spcBef>
                <a:spcPct val="20000"/>
              </a:spcBef>
              <a:spcAft>
                <a:spcPct val="0"/>
              </a:spcAft>
              <a:buClr>
                <a:schemeClr val="tx2"/>
              </a:buClr>
              <a:buChar char="•"/>
              <a:defRPr sz="1400">
                <a:solidFill>
                  <a:srgbClr val="000000"/>
                </a:solidFill>
                <a:latin typeface="Arial" pitchFamily="34" charset="0"/>
              </a:defRPr>
            </a:lvl7pPr>
            <a:lvl8pPr marL="3429000" indent="-228600" eaLnBrk="0" fontAlgn="base" hangingPunct="0">
              <a:spcBef>
                <a:spcPct val="20000"/>
              </a:spcBef>
              <a:spcAft>
                <a:spcPct val="0"/>
              </a:spcAft>
              <a:buClr>
                <a:schemeClr val="tx2"/>
              </a:buClr>
              <a:buChar char="•"/>
              <a:defRPr sz="1400">
                <a:solidFill>
                  <a:srgbClr val="000000"/>
                </a:solidFill>
                <a:latin typeface="Arial" pitchFamily="34" charset="0"/>
              </a:defRPr>
            </a:lvl8pPr>
            <a:lvl9pPr marL="3886200" indent="-228600" eaLnBrk="0" fontAlgn="base" hangingPunct="0">
              <a:spcBef>
                <a:spcPct val="20000"/>
              </a:spcBef>
              <a:spcAft>
                <a:spcPct val="0"/>
              </a:spcAft>
              <a:buClr>
                <a:schemeClr val="tx2"/>
              </a:buClr>
              <a:buChar char="•"/>
              <a:defRPr sz="1400">
                <a:solidFill>
                  <a:srgbClr val="000000"/>
                </a:solidFill>
                <a:latin typeface="Arial" pitchFamily="34" charset="0"/>
              </a:defRPr>
            </a:lvl9pPr>
          </a:lstStyle>
          <a:p>
            <a:pPr eaLnBrk="1" hangingPunct="1">
              <a:spcBef>
                <a:spcPct val="0"/>
              </a:spcBef>
              <a:buClrTx/>
              <a:buFontTx/>
              <a:buNone/>
            </a:pPr>
            <a:r>
              <a:rPr lang="zh-CN" altLang="en-US" sz="1800" dirty="0">
                <a:solidFill>
                  <a:srgbClr val="FF0000"/>
                </a:solidFill>
                <a:latin typeface="华文楷体" pitchFamily="2" charset="-122"/>
                <a:ea typeface="华文楷体" pitchFamily="2" charset="-122"/>
              </a:rPr>
              <a:t>发展规划附录：重要指标和名词解释</a:t>
            </a:r>
            <a:endParaRPr lang="en-US" altLang="zh-CN" sz="1800" dirty="0">
              <a:solidFill>
                <a:srgbClr val="FF0000"/>
              </a:solidFill>
              <a:latin typeface="华文楷体" pitchFamily="2" charset="-122"/>
              <a:ea typeface="华文楷体" pitchFamily="2" charset="-122"/>
            </a:endParaRPr>
          </a:p>
          <a:p>
            <a:pPr eaLnBrk="1" hangingPunct="1">
              <a:spcBef>
                <a:spcPct val="0"/>
              </a:spcBef>
              <a:buClrTx/>
              <a:buFontTx/>
              <a:buNone/>
            </a:pPr>
            <a:r>
              <a:rPr lang="zh-CN" altLang="en-US" sz="1800" dirty="0">
                <a:solidFill>
                  <a:srgbClr val="FF0000"/>
                </a:solidFill>
                <a:latin typeface="华文楷体" pitchFamily="2" charset="-122"/>
                <a:ea typeface="华文楷体" pitchFamily="2" charset="-122"/>
              </a:rPr>
              <a:t>国际科学论文被引用次数：国际科学论文被引用次数是指被科学引文索引（</a:t>
            </a:r>
            <a:r>
              <a:rPr lang="en-US" altLang="zh-CN" sz="1800" dirty="0" smtClean="0">
                <a:solidFill>
                  <a:srgbClr val="FF0000"/>
                </a:solidFill>
                <a:latin typeface="华文楷体" pitchFamily="2" charset="-122"/>
                <a:ea typeface="华文楷体" pitchFamily="2" charset="-122"/>
              </a:rPr>
              <a:t>SCI</a:t>
            </a:r>
            <a:r>
              <a:rPr lang="zh-CN" altLang="en-US" sz="1800" dirty="0" smtClean="0">
                <a:solidFill>
                  <a:srgbClr val="FF0000"/>
                </a:solidFill>
                <a:latin typeface="华文楷体" pitchFamily="2" charset="-122"/>
                <a:ea typeface="华文楷体" pitchFamily="2" charset="-122"/>
              </a:rPr>
              <a:t>、</a:t>
            </a:r>
            <a:r>
              <a:rPr lang="en-US" altLang="zh-CN" sz="1800" dirty="0" smtClean="0">
                <a:solidFill>
                  <a:srgbClr val="FF0000"/>
                </a:solidFill>
                <a:latin typeface="华文楷体" pitchFamily="2" charset="-122"/>
                <a:ea typeface="华文楷体" pitchFamily="2" charset="-122"/>
              </a:rPr>
              <a:t>SSCI</a:t>
            </a:r>
            <a:r>
              <a:rPr lang="zh-CN" altLang="en-US" sz="1800" dirty="0" smtClean="0">
                <a:solidFill>
                  <a:srgbClr val="FF0000"/>
                </a:solidFill>
                <a:latin typeface="华文楷体" pitchFamily="2" charset="-122"/>
                <a:ea typeface="华文楷体" pitchFamily="2" charset="-122"/>
              </a:rPr>
              <a:t>）</a:t>
            </a:r>
            <a:r>
              <a:rPr lang="zh-CN" altLang="en-US" sz="1800" dirty="0">
                <a:solidFill>
                  <a:srgbClr val="FF0000"/>
                </a:solidFill>
                <a:latin typeface="华文楷体" pitchFamily="2" charset="-122"/>
                <a:ea typeface="华文楷体" pitchFamily="2" charset="-122"/>
              </a:rPr>
              <a:t>收录的学术论文在发表后的一段时间内被引用的次数之和。</a:t>
            </a:r>
            <a:endParaRPr lang="en-US" altLang="zh-CN" sz="1800" dirty="0">
              <a:solidFill>
                <a:srgbClr val="FF0000"/>
              </a:solidFill>
              <a:latin typeface="华文楷体" pitchFamily="2" charset="-122"/>
              <a:ea typeface="华文楷体" pitchFamily="2" charset="-122"/>
            </a:endParaRPr>
          </a:p>
        </p:txBody>
      </p:sp>
    </p:spTree>
    <p:extLst>
      <p:ext uri="{BB962C8B-B14F-4D97-AF65-F5344CB8AC3E}">
        <p14:creationId xmlns:p14="http://schemas.microsoft.com/office/powerpoint/2010/main" val="3645344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512763" y="198438"/>
            <a:ext cx="7620000" cy="836612"/>
          </a:xfrm>
        </p:spPr>
        <p:txBody>
          <a:bodyPr/>
          <a:lstStyle/>
          <a:p>
            <a:pPr>
              <a:defRPr/>
            </a:pPr>
            <a:r>
              <a:rPr lang="en-US" altLang="zh-CN" dirty="0" smtClean="0">
                <a:solidFill>
                  <a:srgbClr val="524B44"/>
                </a:solidFill>
                <a:effectLst>
                  <a:outerShdw blurRad="38100" dist="38100" dir="2700000" algn="tl">
                    <a:srgbClr val="C0C0C0"/>
                  </a:outerShdw>
                </a:effectLst>
                <a:latin typeface="黑体" pitchFamily="2" charset="-122"/>
                <a:ea typeface="黑体" pitchFamily="2" charset="-122"/>
              </a:rPr>
              <a:t/>
            </a:r>
            <a:br>
              <a:rPr lang="en-US" altLang="zh-CN" dirty="0" smtClean="0">
                <a:solidFill>
                  <a:srgbClr val="524B44"/>
                </a:solidFill>
                <a:effectLst>
                  <a:outerShdw blurRad="38100" dist="38100" dir="2700000" algn="tl">
                    <a:srgbClr val="C0C0C0"/>
                  </a:outerShdw>
                </a:effectLst>
                <a:latin typeface="黑体" pitchFamily="2" charset="-122"/>
                <a:ea typeface="黑体" pitchFamily="2" charset="-122"/>
              </a:rPr>
            </a:br>
            <a:r>
              <a:rPr lang="zh-CN" altLang="en-US" dirty="0" smtClean="0">
                <a:solidFill>
                  <a:srgbClr val="524B44"/>
                </a:solidFill>
                <a:effectLst>
                  <a:outerShdw blurRad="38100" dist="38100" dir="2700000" algn="tl">
                    <a:srgbClr val="C0C0C0"/>
                  </a:outerShdw>
                </a:effectLst>
                <a:latin typeface="黑体" pitchFamily="2" charset="-122"/>
                <a:ea typeface="黑体" pitchFamily="2" charset="-122"/>
              </a:rPr>
              <a:t>如何快速获取最有价值的科研参考信息</a:t>
            </a:r>
            <a:br>
              <a:rPr lang="zh-CN" altLang="en-US" dirty="0" smtClean="0">
                <a:solidFill>
                  <a:srgbClr val="524B44"/>
                </a:solidFill>
                <a:effectLst>
                  <a:outerShdw blurRad="38100" dist="38100" dir="2700000" algn="tl">
                    <a:srgbClr val="C0C0C0"/>
                  </a:outerShdw>
                </a:effectLst>
                <a:latin typeface="黑体" pitchFamily="2" charset="-122"/>
                <a:ea typeface="黑体" pitchFamily="2" charset="-122"/>
              </a:rPr>
            </a:br>
            <a:endParaRPr lang="zh-CN" altLang="en-US" dirty="0" smtClean="0">
              <a:latin typeface="Arial" pitchFamily="34" charset="0"/>
              <a:ea typeface="宋体" pitchFamily="2" charset="-122"/>
            </a:endParaRPr>
          </a:p>
        </p:txBody>
      </p:sp>
      <p:sp>
        <p:nvSpPr>
          <p:cNvPr id="17411" name="文本占位符 2"/>
          <p:cNvSpPr>
            <a:spLocks noGrp="1"/>
          </p:cNvSpPr>
          <p:nvPr>
            <p:ph type="body" idx="1"/>
          </p:nvPr>
        </p:nvSpPr>
        <p:spPr>
          <a:xfrm>
            <a:off x="320675" y="993775"/>
            <a:ext cx="8034338" cy="4976813"/>
          </a:xfrm>
        </p:spPr>
        <p:txBody>
          <a:bodyPr/>
          <a:lstStyle/>
          <a:p>
            <a:pPr>
              <a:defRPr/>
            </a:pPr>
            <a:r>
              <a:rPr lang="zh-CN" altLang="en-US" sz="2800" dirty="0" smtClean="0">
                <a:solidFill>
                  <a:srgbClr val="FF0000"/>
                </a:solidFill>
                <a:effectLst>
                  <a:outerShdw blurRad="38100" dist="38100" dir="2700000" algn="tl">
                    <a:srgbClr val="000000">
                      <a:alpha val="43137"/>
                    </a:srgbClr>
                  </a:outerShdw>
                </a:effectLst>
                <a:latin typeface="黑体" pitchFamily="2" charset="-122"/>
                <a:ea typeface="黑体" pitchFamily="2" charset="-122"/>
              </a:rPr>
              <a:t>科学的检索方式：主题词检索</a:t>
            </a:r>
            <a:r>
              <a:rPr lang="en-US" altLang="zh-CN" sz="2800" dirty="0" smtClean="0">
                <a:solidFill>
                  <a:srgbClr val="FF0000"/>
                </a:solidFill>
                <a:effectLst>
                  <a:outerShdw blurRad="38100" dist="38100" dir="2700000" algn="tl">
                    <a:srgbClr val="000000">
                      <a:alpha val="43137"/>
                    </a:srgbClr>
                  </a:outerShdw>
                </a:effectLst>
                <a:latin typeface="黑体" pitchFamily="2" charset="-122"/>
                <a:ea typeface="黑体" pitchFamily="2" charset="-122"/>
              </a:rPr>
              <a:t>+</a:t>
            </a:r>
            <a:r>
              <a:rPr lang="zh-CN" altLang="en-US" sz="2800" dirty="0" smtClean="0">
                <a:solidFill>
                  <a:srgbClr val="FF0000"/>
                </a:solidFill>
                <a:effectLst>
                  <a:outerShdw blurRad="38100" dist="38100" dir="2700000" algn="tl">
                    <a:srgbClr val="000000">
                      <a:alpha val="43137"/>
                    </a:srgbClr>
                  </a:outerShdw>
                </a:effectLst>
                <a:latin typeface="黑体" pitchFamily="2" charset="-122"/>
                <a:ea typeface="黑体" pitchFamily="2" charset="-122"/>
              </a:rPr>
              <a:t>引文索引</a:t>
            </a:r>
          </a:p>
        </p:txBody>
      </p:sp>
      <p:sp>
        <p:nvSpPr>
          <p:cNvPr id="27652" name="Rectangle 13"/>
          <p:cNvSpPr>
            <a:spLocks noChangeArrowheads="1"/>
          </p:cNvSpPr>
          <p:nvPr/>
        </p:nvSpPr>
        <p:spPr bwMode="auto">
          <a:xfrm>
            <a:off x="269875" y="1555750"/>
            <a:ext cx="586740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90000"/>
              </a:lnSpc>
              <a:spcBef>
                <a:spcPct val="20000"/>
              </a:spcBef>
              <a:buClr>
                <a:schemeClr val="tx2"/>
              </a:buClr>
              <a:buSzPct val="60000"/>
              <a:buFont typeface="Wingdings" pitchFamily="2" charset="2"/>
              <a:buChar char="n"/>
            </a:pPr>
            <a:r>
              <a:rPr lang="en-GB" altLang="zh-CN" sz="2000">
                <a:solidFill>
                  <a:srgbClr val="4D4D4D"/>
                </a:solidFill>
                <a:latin typeface="黑体" pitchFamily="49" charset="-122"/>
                <a:ea typeface="黑体" pitchFamily="49" charset="-122"/>
              </a:rPr>
              <a:t>Dr. Garfield 1955</a:t>
            </a:r>
            <a:r>
              <a:rPr lang="zh-CN" altLang="en-GB" sz="2000">
                <a:solidFill>
                  <a:srgbClr val="4D4D4D"/>
                </a:solidFill>
                <a:latin typeface="黑体" pitchFamily="49" charset="-122"/>
                <a:ea typeface="黑体" pitchFamily="49" charset="-122"/>
              </a:rPr>
              <a:t>年在</a:t>
            </a:r>
            <a:r>
              <a:rPr lang="en-GB" altLang="en-US" sz="2000">
                <a:solidFill>
                  <a:srgbClr val="4D4D4D"/>
                </a:solidFill>
                <a:latin typeface="黑体" pitchFamily="49" charset="-122"/>
                <a:ea typeface="黑体" pitchFamily="49" charset="-122"/>
              </a:rPr>
              <a:t> </a:t>
            </a:r>
            <a:r>
              <a:rPr lang="en-GB" altLang="zh-CN" sz="2000" i="1" u="sng">
                <a:solidFill>
                  <a:srgbClr val="4D4D4D"/>
                </a:solidFill>
                <a:latin typeface="黑体" pitchFamily="49" charset="-122"/>
                <a:ea typeface="黑体" pitchFamily="49" charset="-122"/>
              </a:rPr>
              <a:t>Science</a:t>
            </a:r>
            <a:r>
              <a:rPr lang="en-GB" altLang="zh-CN" sz="2000">
                <a:solidFill>
                  <a:srgbClr val="4D4D4D"/>
                </a:solidFill>
                <a:latin typeface="黑体" pitchFamily="49" charset="-122"/>
                <a:ea typeface="黑体" pitchFamily="49" charset="-122"/>
              </a:rPr>
              <a:t> </a:t>
            </a:r>
            <a:r>
              <a:rPr lang="zh-CN" altLang="en-GB" sz="2000">
                <a:solidFill>
                  <a:srgbClr val="4D4D4D"/>
                </a:solidFill>
                <a:latin typeface="黑体" pitchFamily="49" charset="-122"/>
                <a:ea typeface="黑体" pitchFamily="49" charset="-122"/>
              </a:rPr>
              <a:t>发表论文提出将引文索引作为一种新的文献检索与分类工具</a:t>
            </a:r>
            <a:r>
              <a:rPr lang="zh-CN" altLang="en-US" sz="2000">
                <a:solidFill>
                  <a:srgbClr val="4D4D4D"/>
                </a:solidFill>
                <a:latin typeface="黑体" pitchFamily="49" charset="-122"/>
                <a:ea typeface="黑体" pitchFamily="49" charset="-122"/>
              </a:rPr>
              <a:t>，</a:t>
            </a:r>
            <a:r>
              <a:rPr lang="zh-CN" altLang="en-GB" sz="2000">
                <a:solidFill>
                  <a:srgbClr val="4D4D4D"/>
                </a:solidFill>
                <a:latin typeface="黑体" pitchFamily="49" charset="-122"/>
                <a:ea typeface="黑体" pitchFamily="49" charset="-122"/>
              </a:rPr>
              <a:t>将一篇文献作为检索字段从而跟踪一个</a:t>
            </a:r>
            <a:r>
              <a:rPr lang="zh-CN" altLang="en-US" sz="2000">
                <a:solidFill>
                  <a:srgbClr val="4D4D4D"/>
                </a:solidFill>
                <a:latin typeface="黑体" pitchFamily="49" charset="-122"/>
                <a:ea typeface="黑体" pitchFamily="49" charset="-122"/>
              </a:rPr>
              <a:t>“</a:t>
            </a:r>
            <a:r>
              <a:rPr lang="en-GB" altLang="zh-CN" sz="2000">
                <a:solidFill>
                  <a:srgbClr val="4D4D4D"/>
                </a:solidFill>
                <a:latin typeface="黑体" pitchFamily="49" charset="-122"/>
                <a:ea typeface="黑体" pitchFamily="49" charset="-122"/>
              </a:rPr>
              <a:t>Idea</a:t>
            </a:r>
            <a:r>
              <a:rPr lang="zh-CN" altLang="en-US" sz="2000">
                <a:solidFill>
                  <a:srgbClr val="4D4D4D"/>
                </a:solidFill>
                <a:latin typeface="黑体" pitchFamily="49" charset="-122"/>
                <a:ea typeface="黑体" pitchFamily="49" charset="-122"/>
              </a:rPr>
              <a:t>”</a:t>
            </a:r>
            <a:r>
              <a:rPr lang="zh-CN" altLang="en-GB" sz="2000">
                <a:solidFill>
                  <a:srgbClr val="4D4D4D"/>
                </a:solidFill>
                <a:latin typeface="黑体" pitchFamily="49" charset="-122"/>
                <a:ea typeface="黑体" pitchFamily="49" charset="-122"/>
              </a:rPr>
              <a:t>的发展过程</a:t>
            </a:r>
            <a:endParaRPr lang="en-US" altLang="zh-CN" sz="2000">
              <a:solidFill>
                <a:srgbClr val="4D4D4D"/>
              </a:solidFill>
              <a:latin typeface="黑体" pitchFamily="49" charset="-122"/>
              <a:ea typeface="黑体" pitchFamily="49" charset="-122"/>
            </a:endParaRPr>
          </a:p>
          <a:p>
            <a:pPr eaLnBrk="1" hangingPunct="1">
              <a:lnSpc>
                <a:spcPct val="90000"/>
              </a:lnSpc>
              <a:spcBef>
                <a:spcPct val="20000"/>
              </a:spcBef>
              <a:buClr>
                <a:schemeClr val="tx2"/>
              </a:buClr>
              <a:buSzPct val="60000"/>
            </a:pPr>
            <a:endParaRPr lang="en-GB" altLang="zh-CN" sz="2000">
              <a:solidFill>
                <a:srgbClr val="4D4D4D"/>
              </a:solidFill>
              <a:latin typeface="黑体" pitchFamily="49" charset="-122"/>
              <a:ea typeface="黑体" pitchFamily="49" charset="-122"/>
            </a:endParaRPr>
          </a:p>
        </p:txBody>
      </p:sp>
      <p:grpSp>
        <p:nvGrpSpPr>
          <p:cNvPr id="27653" name="Group 2"/>
          <p:cNvGrpSpPr>
            <a:grpSpLocks/>
          </p:cNvGrpSpPr>
          <p:nvPr/>
        </p:nvGrpSpPr>
        <p:grpSpPr bwMode="auto">
          <a:xfrm>
            <a:off x="6538913" y="1524000"/>
            <a:ext cx="2286000" cy="4267200"/>
            <a:chOff x="4105" y="572"/>
            <a:chExt cx="1440" cy="2688"/>
          </a:xfrm>
        </p:grpSpPr>
        <p:sp>
          <p:nvSpPr>
            <p:cNvPr id="27697" name="Rectangle 3"/>
            <p:cNvSpPr>
              <a:spLocks noChangeArrowheads="1"/>
            </p:cNvSpPr>
            <p:nvPr/>
          </p:nvSpPr>
          <p:spPr bwMode="auto">
            <a:xfrm>
              <a:off x="4105" y="572"/>
              <a:ext cx="1440" cy="2688"/>
            </a:xfrm>
            <a:prstGeom prst="rect">
              <a:avLst/>
            </a:prstGeom>
            <a:solidFill>
              <a:srgbClr val="669900"/>
            </a:solidFill>
            <a:ln w="9525">
              <a:solidFill>
                <a:schemeClr val="tx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latin typeface="Calibri" pitchFamily="34" charset="0"/>
              </a:endParaRPr>
            </a:p>
          </p:txBody>
        </p:sp>
        <p:pic>
          <p:nvPicPr>
            <p:cNvPr id="27698" name="Picture 4" descr="egpica2"/>
            <p:cNvPicPr>
              <a:picLocks noChangeAspect="1" noChangeArrowheads="1"/>
            </p:cNvPicPr>
            <p:nvPr/>
          </p:nvPicPr>
          <p:blipFill>
            <a:blip r:embed="rId3">
              <a:extLst>
                <a:ext uri="{28A0092B-C50C-407E-A947-70E740481C1C}">
                  <a14:useLocalDpi xmlns:a14="http://schemas.microsoft.com/office/drawing/2010/main" val="0"/>
                </a:ext>
              </a:extLst>
            </a:blip>
            <a:srcRect l="6667" t="2919" r="13335" b="9489"/>
            <a:stretch>
              <a:fillRect/>
            </a:stretch>
          </p:blipFill>
          <p:spPr bwMode="auto">
            <a:xfrm>
              <a:off x="4241" y="618"/>
              <a:ext cx="1114"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99" name="Rectangle 5"/>
            <p:cNvSpPr>
              <a:spLocks noChangeArrowheads="1"/>
            </p:cNvSpPr>
            <p:nvPr/>
          </p:nvSpPr>
          <p:spPr bwMode="auto">
            <a:xfrm>
              <a:off x="4105" y="2069"/>
              <a:ext cx="1440" cy="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sz="1600" b="1">
                  <a:latin typeface="Calibri" pitchFamily="34" charset="0"/>
                </a:rPr>
                <a:t>Dr. Eugene Garfield</a:t>
              </a:r>
            </a:p>
            <a:p>
              <a:pPr>
                <a:spcBef>
                  <a:spcPct val="35000"/>
                </a:spcBef>
              </a:pPr>
              <a:r>
                <a:rPr lang="en-US" altLang="zh-CN" sz="1100" b="1">
                  <a:latin typeface="Calibri" pitchFamily="34" charset="0"/>
                </a:rPr>
                <a:t>Founder &amp; Chairman Emeritus </a:t>
              </a:r>
              <a:br>
                <a:rPr lang="en-US" altLang="zh-CN" sz="1100" b="1">
                  <a:latin typeface="Calibri" pitchFamily="34" charset="0"/>
                </a:rPr>
              </a:br>
              <a:r>
                <a:rPr lang="en-US" altLang="zh-CN" sz="1100" b="1">
                  <a:latin typeface="Calibri" pitchFamily="34" charset="0"/>
                </a:rPr>
                <a:t>ISI, Thomson Scientific </a:t>
              </a:r>
            </a:p>
            <a:p>
              <a:pPr>
                <a:spcBef>
                  <a:spcPct val="35000"/>
                </a:spcBef>
              </a:pPr>
              <a:r>
                <a:rPr lang="en-US" altLang="zh-CN" sz="1100" b="1">
                  <a:latin typeface="Calibri" pitchFamily="34" charset="0"/>
                </a:rPr>
                <a:t>“Our ultimate goal is to extend our retrospective coverage of the scientific literature back to the twentieth century.  The Century of Science initiative makes that dream come true.”</a:t>
              </a:r>
            </a:p>
          </p:txBody>
        </p:sp>
      </p:grpSp>
      <p:grpSp>
        <p:nvGrpSpPr>
          <p:cNvPr id="27654" name="组合 8"/>
          <p:cNvGrpSpPr>
            <a:grpSpLocks/>
          </p:cNvGrpSpPr>
          <p:nvPr/>
        </p:nvGrpSpPr>
        <p:grpSpPr bwMode="auto">
          <a:xfrm>
            <a:off x="515938" y="2797175"/>
            <a:ext cx="5783262" cy="3863975"/>
            <a:chOff x="990600" y="1600200"/>
            <a:chExt cx="7772400" cy="4516438"/>
          </a:xfrm>
        </p:grpSpPr>
        <p:sp>
          <p:nvSpPr>
            <p:cNvPr id="10" name="Rectangle 3"/>
            <p:cNvSpPr>
              <a:spLocks noChangeArrowheads="1"/>
            </p:cNvSpPr>
            <p:nvPr/>
          </p:nvSpPr>
          <p:spPr bwMode="auto">
            <a:xfrm>
              <a:off x="3200923" y="3199694"/>
              <a:ext cx="684858" cy="859126"/>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a:ea typeface="+mn-ea"/>
              </a:endParaRPr>
            </a:p>
            <a:p>
              <a:pPr algn="just" fontAlgn="auto">
                <a:spcBef>
                  <a:spcPts val="0"/>
                </a:spcBef>
                <a:spcAft>
                  <a:spcPts val="0"/>
                </a:spcAft>
                <a:defRPr/>
              </a:pPr>
              <a:r>
                <a:rPr lang="en-US" altLang="zh-CN" sz="500" baseline="30000">
                  <a:ea typeface="+mn-ea"/>
                </a:rPr>
                <a:t>Synthesis of Amino Acids</a:t>
              </a:r>
            </a:p>
            <a:p>
              <a:pPr algn="just" fontAlgn="auto">
                <a:spcBef>
                  <a:spcPts val="0"/>
                </a:spcBef>
                <a:spcAft>
                  <a:spcPts val="0"/>
                </a:spcAft>
                <a:defRPr/>
              </a:pPr>
              <a:endParaRPr lang="en-US" altLang="zh-CN" sz="800" baseline="30000">
                <a:ea typeface="+mn-ea"/>
              </a:endParaRPr>
            </a:p>
            <a:p>
              <a:pPr algn="just" fontAlgn="auto">
                <a:spcBef>
                  <a:spcPts val="0"/>
                </a:spcBef>
                <a:spcAft>
                  <a:spcPts val="0"/>
                </a:spcAft>
                <a:defRPr/>
              </a:pPr>
              <a:r>
                <a:rPr lang="en-US" altLang="zh-CN" sz="400" baseline="3000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p:txBody>
        </p:sp>
        <p:sp>
          <p:nvSpPr>
            <p:cNvPr id="11" name="Rectangle 4"/>
            <p:cNvSpPr>
              <a:spLocks noChangeArrowheads="1"/>
            </p:cNvSpPr>
            <p:nvPr/>
          </p:nvSpPr>
          <p:spPr bwMode="auto">
            <a:xfrm>
              <a:off x="1447173" y="1676279"/>
              <a:ext cx="686992" cy="859125"/>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a:ea typeface="+mn-ea"/>
              </a:endParaRPr>
            </a:p>
            <a:p>
              <a:pPr algn="just" fontAlgn="auto">
                <a:spcBef>
                  <a:spcPts val="0"/>
                </a:spcBef>
                <a:spcAft>
                  <a:spcPts val="0"/>
                </a:spcAft>
                <a:defRPr/>
              </a:pPr>
              <a:r>
                <a:rPr lang="en-US" altLang="zh-CN" sz="500" baseline="30000">
                  <a:ea typeface="+mn-ea"/>
                </a:rPr>
                <a:t>Synthesis of Amino Acids</a:t>
              </a:r>
            </a:p>
            <a:p>
              <a:pPr algn="just" fontAlgn="auto">
                <a:spcBef>
                  <a:spcPts val="0"/>
                </a:spcBef>
                <a:spcAft>
                  <a:spcPts val="0"/>
                </a:spcAft>
                <a:defRPr/>
              </a:pPr>
              <a:endParaRPr lang="en-US" altLang="zh-CN" sz="800" baseline="30000">
                <a:ea typeface="+mn-ea"/>
              </a:endParaRPr>
            </a:p>
            <a:p>
              <a:pPr algn="just" fontAlgn="auto">
                <a:spcBef>
                  <a:spcPts val="0"/>
                </a:spcBef>
                <a:spcAft>
                  <a:spcPts val="0"/>
                </a:spcAft>
                <a:defRPr/>
              </a:pPr>
              <a:r>
                <a:rPr lang="en-US" altLang="zh-CN" sz="400" baseline="3000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p:txBody>
        </p:sp>
        <p:sp>
          <p:nvSpPr>
            <p:cNvPr id="12" name="Rectangle 5"/>
            <p:cNvSpPr>
              <a:spLocks noChangeArrowheads="1"/>
            </p:cNvSpPr>
            <p:nvPr/>
          </p:nvSpPr>
          <p:spPr bwMode="auto">
            <a:xfrm>
              <a:off x="3275596" y="2210680"/>
              <a:ext cx="686992" cy="857270"/>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a:ea typeface="+mn-ea"/>
              </a:endParaRPr>
            </a:p>
            <a:p>
              <a:pPr algn="just" fontAlgn="auto">
                <a:spcBef>
                  <a:spcPts val="0"/>
                </a:spcBef>
                <a:spcAft>
                  <a:spcPts val="0"/>
                </a:spcAft>
                <a:defRPr/>
              </a:pPr>
              <a:r>
                <a:rPr lang="en-US" altLang="zh-CN" sz="500" baseline="30000">
                  <a:ea typeface="+mn-ea"/>
                </a:rPr>
                <a:t>Synthesis of Amino Acids</a:t>
              </a:r>
            </a:p>
            <a:p>
              <a:pPr algn="just" fontAlgn="auto">
                <a:spcBef>
                  <a:spcPts val="0"/>
                </a:spcBef>
                <a:spcAft>
                  <a:spcPts val="0"/>
                </a:spcAft>
                <a:defRPr/>
              </a:pPr>
              <a:endParaRPr lang="en-US" altLang="zh-CN" sz="800" baseline="30000">
                <a:ea typeface="+mn-ea"/>
              </a:endParaRPr>
            </a:p>
            <a:p>
              <a:pPr algn="just" fontAlgn="auto">
                <a:spcBef>
                  <a:spcPts val="0"/>
                </a:spcBef>
                <a:spcAft>
                  <a:spcPts val="0"/>
                </a:spcAft>
                <a:defRPr/>
              </a:pPr>
              <a:r>
                <a:rPr lang="en-US" altLang="zh-CN" sz="400" baseline="3000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p:txBody>
        </p:sp>
        <p:sp>
          <p:nvSpPr>
            <p:cNvPr id="13" name="Rectangle 6"/>
            <p:cNvSpPr>
              <a:spLocks noChangeArrowheads="1"/>
            </p:cNvSpPr>
            <p:nvPr/>
          </p:nvSpPr>
          <p:spPr bwMode="auto">
            <a:xfrm>
              <a:off x="2819023" y="1828435"/>
              <a:ext cx="686992" cy="859125"/>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a:ea typeface="+mn-ea"/>
              </a:endParaRPr>
            </a:p>
            <a:p>
              <a:pPr algn="just" fontAlgn="auto">
                <a:spcBef>
                  <a:spcPts val="0"/>
                </a:spcBef>
                <a:spcAft>
                  <a:spcPts val="0"/>
                </a:spcAft>
                <a:defRPr/>
              </a:pPr>
              <a:r>
                <a:rPr lang="en-US" altLang="zh-CN" sz="500" baseline="30000">
                  <a:ea typeface="+mn-ea"/>
                </a:rPr>
                <a:t>Synthesis of Amino Acids</a:t>
              </a:r>
            </a:p>
            <a:p>
              <a:pPr algn="just" fontAlgn="auto">
                <a:spcBef>
                  <a:spcPts val="0"/>
                </a:spcBef>
                <a:spcAft>
                  <a:spcPts val="0"/>
                </a:spcAft>
                <a:defRPr/>
              </a:pPr>
              <a:endParaRPr lang="en-US" altLang="zh-CN" sz="800" baseline="30000">
                <a:ea typeface="+mn-ea"/>
              </a:endParaRPr>
            </a:p>
            <a:p>
              <a:pPr algn="just" fontAlgn="auto">
                <a:spcBef>
                  <a:spcPts val="0"/>
                </a:spcBef>
                <a:spcAft>
                  <a:spcPts val="0"/>
                </a:spcAft>
                <a:defRPr/>
              </a:pPr>
              <a:r>
                <a:rPr lang="en-US" altLang="zh-CN" sz="400" baseline="3000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p:txBody>
        </p:sp>
        <p:sp>
          <p:nvSpPr>
            <p:cNvPr id="14" name="Rectangle 7"/>
            <p:cNvSpPr>
              <a:spLocks noChangeArrowheads="1"/>
            </p:cNvSpPr>
            <p:nvPr/>
          </p:nvSpPr>
          <p:spPr bwMode="auto">
            <a:xfrm>
              <a:off x="2134165" y="2667149"/>
              <a:ext cx="684858" cy="859125"/>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a:ea typeface="+mn-ea"/>
              </a:endParaRPr>
            </a:p>
            <a:p>
              <a:pPr algn="just" fontAlgn="auto">
                <a:spcBef>
                  <a:spcPts val="0"/>
                </a:spcBef>
                <a:spcAft>
                  <a:spcPts val="0"/>
                </a:spcAft>
                <a:defRPr/>
              </a:pPr>
              <a:r>
                <a:rPr lang="en-US" altLang="zh-CN" sz="500" baseline="30000">
                  <a:ea typeface="+mn-ea"/>
                </a:rPr>
                <a:t>Synthesis of Amino Acids</a:t>
              </a:r>
            </a:p>
            <a:p>
              <a:pPr algn="just" fontAlgn="auto">
                <a:spcBef>
                  <a:spcPts val="0"/>
                </a:spcBef>
                <a:spcAft>
                  <a:spcPts val="0"/>
                </a:spcAft>
                <a:defRPr/>
              </a:pPr>
              <a:endParaRPr lang="en-US" altLang="zh-CN" sz="800" baseline="30000">
                <a:ea typeface="+mn-ea"/>
              </a:endParaRPr>
            </a:p>
            <a:p>
              <a:pPr algn="just" fontAlgn="auto">
                <a:spcBef>
                  <a:spcPts val="0"/>
                </a:spcBef>
                <a:spcAft>
                  <a:spcPts val="0"/>
                </a:spcAft>
                <a:defRPr/>
              </a:pPr>
              <a:r>
                <a:rPr lang="en-US" altLang="zh-CN" sz="400" baseline="3000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p:txBody>
        </p:sp>
        <p:sp>
          <p:nvSpPr>
            <p:cNvPr id="15" name="Rectangle 8"/>
            <p:cNvSpPr>
              <a:spLocks noChangeArrowheads="1"/>
            </p:cNvSpPr>
            <p:nvPr/>
          </p:nvSpPr>
          <p:spPr bwMode="auto">
            <a:xfrm>
              <a:off x="2208837" y="1600200"/>
              <a:ext cx="686992" cy="859126"/>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a:ea typeface="+mn-ea"/>
              </a:endParaRPr>
            </a:p>
            <a:p>
              <a:pPr algn="just" fontAlgn="auto">
                <a:spcBef>
                  <a:spcPts val="0"/>
                </a:spcBef>
                <a:spcAft>
                  <a:spcPts val="0"/>
                </a:spcAft>
                <a:defRPr/>
              </a:pPr>
              <a:r>
                <a:rPr lang="en-US" altLang="zh-CN" sz="500" baseline="30000">
                  <a:ea typeface="+mn-ea"/>
                </a:rPr>
                <a:t>Synthesis of Amino Acids</a:t>
              </a:r>
            </a:p>
            <a:p>
              <a:pPr algn="just" fontAlgn="auto">
                <a:spcBef>
                  <a:spcPts val="0"/>
                </a:spcBef>
                <a:spcAft>
                  <a:spcPts val="0"/>
                </a:spcAft>
                <a:defRPr/>
              </a:pPr>
              <a:endParaRPr lang="en-US" altLang="zh-CN" sz="800" baseline="30000">
                <a:ea typeface="+mn-ea"/>
              </a:endParaRPr>
            </a:p>
            <a:p>
              <a:pPr algn="just" fontAlgn="auto">
                <a:spcBef>
                  <a:spcPts val="0"/>
                </a:spcBef>
                <a:spcAft>
                  <a:spcPts val="0"/>
                </a:spcAft>
                <a:defRPr/>
              </a:pPr>
              <a:r>
                <a:rPr lang="en-US" altLang="zh-CN" sz="400" baseline="3000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p:txBody>
        </p:sp>
        <p:sp>
          <p:nvSpPr>
            <p:cNvPr id="16" name="Rectangle 9"/>
            <p:cNvSpPr>
              <a:spLocks noChangeArrowheads="1"/>
            </p:cNvSpPr>
            <p:nvPr/>
          </p:nvSpPr>
          <p:spPr bwMode="auto">
            <a:xfrm>
              <a:off x="1295692" y="2591070"/>
              <a:ext cx="684859" cy="859126"/>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a:ea typeface="+mn-ea"/>
              </a:endParaRPr>
            </a:p>
            <a:p>
              <a:pPr algn="just" fontAlgn="auto">
                <a:spcBef>
                  <a:spcPts val="0"/>
                </a:spcBef>
                <a:spcAft>
                  <a:spcPts val="0"/>
                </a:spcAft>
                <a:defRPr/>
              </a:pPr>
              <a:r>
                <a:rPr lang="en-US" altLang="zh-CN" sz="500" baseline="30000">
                  <a:ea typeface="+mn-ea"/>
                </a:rPr>
                <a:t>Synthesis of Amino Acids</a:t>
              </a:r>
            </a:p>
            <a:p>
              <a:pPr algn="just" fontAlgn="auto">
                <a:spcBef>
                  <a:spcPts val="0"/>
                </a:spcBef>
                <a:spcAft>
                  <a:spcPts val="0"/>
                </a:spcAft>
                <a:defRPr/>
              </a:pPr>
              <a:endParaRPr lang="en-US" altLang="zh-CN" sz="800" baseline="30000">
                <a:ea typeface="+mn-ea"/>
              </a:endParaRPr>
            </a:p>
            <a:p>
              <a:pPr algn="just" fontAlgn="auto">
                <a:spcBef>
                  <a:spcPts val="0"/>
                </a:spcBef>
                <a:spcAft>
                  <a:spcPts val="0"/>
                </a:spcAft>
                <a:defRPr/>
              </a:pPr>
              <a:r>
                <a:rPr lang="en-US" altLang="zh-CN" sz="400" baseline="3000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p:txBody>
        </p:sp>
        <p:sp>
          <p:nvSpPr>
            <p:cNvPr id="17" name="Rectangle 10"/>
            <p:cNvSpPr>
              <a:spLocks noChangeArrowheads="1"/>
            </p:cNvSpPr>
            <p:nvPr/>
          </p:nvSpPr>
          <p:spPr bwMode="auto">
            <a:xfrm>
              <a:off x="2439257" y="3810175"/>
              <a:ext cx="684859" cy="859125"/>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a:ea typeface="+mn-ea"/>
              </a:endParaRPr>
            </a:p>
            <a:p>
              <a:pPr algn="just" fontAlgn="auto">
                <a:spcBef>
                  <a:spcPts val="0"/>
                </a:spcBef>
                <a:spcAft>
                  <a:spcPts val="0"/>
                </a:spcAft>
                <a:defRPr/>
              </a:pPr>
              <a:r>
                <a:rPr lang="en-US" altLang="zh-CN" sz="500" baseline="30000">
                  <a:ea typeface="+mn-ea"/>
                </a:rPr>
                <a:t>Synthesis of Amino Acids</a:t>
              </a:r>
            </a:p>
            <a:p>
              <a:pPr algn="just" fontAlgn="auto">
                <a:spcBef>
                  <a:spcPts val="0"/>
                </a:spcBef>
                <a:spcAft>
                  <a:spcPts val="0"/>
                </a:spcAft>
                <a:defRPr/>
              </a:pPr>
              <a:endParaRPr lang="en-US" altLang="zh-CN" sz="800" baseline="30000">
                <a:ea typeface="+mn-ea"/>
              </a:endParaRPr>
            </a:p>
            <a:p>
              <a:pPr algn="just" fontAlgn="auto">
                <a:spcBef>
                  <a:spcPts val="0"/>
                </a:spcBef>
                <a:spcAft>
                  <a:spcPts val="0"/>
                </a:spcAft>
                <a:defRPr/>
              </a:pPr>
              <a:r>
                <a:rPr lang="en-US" altLang="zh-CN" sz="400" baseline="3000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p:txBody>
        </p:sp>
        <p:sp>
          <p:nvSpPr>
            <p:cNvPr id="18" name="Rectangle 11"/>
            <p:cNvSpPr>
              <a:spLocks noChangeArrowheads="1"/>
            </p:cNvSpPr>
            <p:nvPr/>
          </p:nvSpPr>
          <p:spPr bwMode="auto">
            <a:xfrm>
              <a:off x="1600786" y="3810175"/>
              <a:ext cx="684858" cy="859125"/>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a:ea typeface="+mn-ea"/>
              </a:endParaRPr>
            </a:p>
            <a:p>
              <a:pPr algn="just" fontAlgn="auto">
                <a:spcBef>
                  <a:spcPts val="0"/>
                </a:spcBef>
                <a:spcAft>
                  <a:spcPts val="0"/>
                </a:spcAft>
                <a:defRPr/>
              </a:pPr>
              <a:r>
                <a:rPr lang="en-US" altLang="zh-CN" sz="500" baseline="30000">
                  <a:ea typeface="+mn-ea"/>
                </a:rPr>
                <a:t>Synthesis of Amino Acids</a:t>
              </a:r>
            </a:p>
            <a:p>
              <a:pPr algn="just" fontAlgn="auto">
                <a:spcBef>
                  <a:spcPts val="0"/>
                </a:spcBef>
                <a:spcAft>
                  <a:spcPts val="0"/>
                </a:spcAft>
                <a:defRPr/>
              </a:pPr>
              <a:endParaRPr lang="en-US" altLang="zh-CN" sz="800" baseline="30000">
                <a:ea typeface="+mn-ea"/>
              </a:endParaRPr>
            </a:p>
            <a:p>
              <a:pPr algn="just" fontAlgn="auto">
                <a:spcBef>
                  <a:spcPts val="0"/>
                </a:spcBef>
                <a:spcAft>
                  <a:spcPts val="0"/>
                </a:spcAft>
                <a:defRPr/>
              </a:pPr>
              <a:r>
                <a:rPr lang="en-US" altLang="zh-CN" sz="400" baseline="3000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p:txBody>
        </p:sp>
        <p:sp>
          <p:nvSpPr>
            <p:cNvPr id="19" name="Rectangle 12"/>
            <p:cNvSpPr>
              <a:spLocks noChangeArrowheads="1"/>
            </p:cNvSpPr>
            <p:nvPr/>
          </p:nvSpPr>
          <p:spPr bwMode="auto">
            <a:xfrm>
              <a:off x="990600" y="3505863"/>
              <a:ext cx="684858" cy="857270"/>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a:ea typeface="+mn-ea"/>
              </a:endParaRPr>
            </a:p>
            <a:p>
              <a:pPr algn="just" fontAlgn="auto">
                <a:spcBef>
                  <a:spcPts val="0"/>
                </a:spcBef>
                <a:spcAft>
                  <a:spcPts val="0"/>
                </a:spcAft>
                <a:defRPr/>
              </a:pPr>
              <a:r>
                <a:rPr lang="en-US" altLang="zh-CN" sz="500" baseline="30000">
                  <a:ea typeface="+mn-ea"/>
                </a:rPr>
                <a:t>Synthesis of Amino Acids</a:t>
              </a:r>
            </a:p>
            <a:p>
              <a:pPr algn="just" fontAlgn="auto">
                <a:spcBef>
                  <a:spcPts val="0"/>
                </a:spcBef>
                <a:spcAft>
                  <a:spcPts val="0"/>
                </a:spcAft>
                <a:defRPr/>
              </a:pPr>
              <a:endParaRPr lang="en-US" altLang="zh-CN" sz="800" baseline="30000">
                <a:ea typeface="+mn-ea"/>
              </a:endParaRPr>
            </a:p>
            <a:p>
              <a:pPr algn="just" fontAlgn="auto">
                <a:spcBef>
                  <a:spcPts val="0"/>
                </a:spcBef>
                <a:spcAft>
                  <a:spcPts val="0"/>
                </a:spcAft>
                <a:defRPr/>
              </a:pPr>
              <a:r>
                <a:rPr lang="en-US" altLang="zh-CN" sz="400" baseline="3000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p:txBody>
        </p:sp>
        <p:sp>
          <p:nvSpPr>
            <p:cNvPr id="20" name="Rectangle 13"/>
            <p:cNvSpPr>
              <a:spLocks noChangeArrowheads="1"/>
            </p:cNvSpPr>
            <p:nvPr/>
          </p:nvSpPr>
          <p:spPr bwMode="auto">
            <a:xfrm>
              <a:off x="1675458" y="5029279"/>
              <a:ext cx="686992" cy="859126"/>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a:ea typeface="+mn-ea"/>
              </a:endParaRPr>
            </a:p>
            <a:p>
              <a:pPr algn="just" fontAlgn="auto">
                <a:spcBef>
                  <a:spcPts val="0"/>
                </a:spcBef>
                <a:spcAft>
                  <a:spcPts val="0"/>
                </a:spcAft>
                <a:defRPr/>
              </a:pPr>
              <a:r>
                <a:rPr lang="en-US" altLang="zh-CN" sz="500" baseline="30000">
                  <a:ea typeface="+mn-ea"/>
                </a:rPr>
                <a:t>Synthesis of Amino Acids</a:t>
              </a:r>
            </a:p>
            <a:p>
              <a:pPr algn="just" fontAlgn="auto">
                <a:spcBef>
                  <a:spcPts val="0"/>
                </a:spcBef>
                <a:spcAft>
                  <a:spcPts val="0"/>
                </a:spcAft>
                <a:defRPr/>
              </a:pPr>
              <a:endParaRPr lang="en-US" altLang="zh-CN" sz="800" baseline="30000">
                <a:ea typeface="+mn-ea"/>
              </a:endParaRPr>
            </a:p>
            <a:p>
              <a:pPr algn="just" fontAlgn="auto">
                <a:spcBef>
                  <a:spcPts val="0"/>
                </a:spcBef>
                <a:spcAft>
                  <a:spcPts val="0"/>
                </a:spcAft>
                <a:defRPr/>
              </a:pPr>
              <a:r>
                <a:rPr lang="en-US" altLang="zh-CN" sz="400" baseline="3000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p:txBody>
        </p:sp>
        <p:sp>
          <p:nvSpPr>
            <p:cNvPr id="21" name="Rectangle 14"/>
            <p:cNvSpPr>
              <a:spLocks noChangeArrowheads="1"/>
            </p:cNvSpPr>
            <p:nvPr/>
          </p:nvSpPr>
          <p:spPr bwMode="auto">
            <a:xfrm>
              <a:off x="3580689" y="4266643"/>
              <a:ext cx="686992" cy="859125"/>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a:ea typeface="+mn-ea"/>
              </a:endParaRPr>
            </a:p>
            <a:p>
              <a:pPr algn="just" fontAlgn="auto">
                <a:spcBef>
                  <a:spcPts val="0"/>
                </a:spcBef>
                <a:spcAft>
                  <a:spcPts val="0"/>
                </a:spcAft>
                <a:defRPr/>
              </a:pPr>
              <a:r>
                <a:rPr lang="en-US" altLang="zh-CN" sz="500" baseline="30000">
                  <a:ea typeface="+mn-ea"/>
                </a:rPr>
                <a:t>Synthesis of Amino Acids</a:t>
              </a:r>
            </a:p>
            <a:p>
              <a:pPr algn="just" fontAlgn="auto">
                <a:spcBef>
                  <a:spcPts val="0"/>
                </a:spcBef>
                <a:spcAft>
                  <a:spcPts val="0"/>
                </a:spcAft>
                <a:defRPr/>
              </a:pPr>
              <a:endParaRPr lang="en-US" altLang="zh-CN" sz="800" baseline="30000">
                <a:ea typeface="+mn-ea"/>
              </a:endParaRPr>
            </a:p>
            <a:p>
              <a:pPr algn="just" fontAlgn="auto">
                <a:spcBef>
                  <a:spcPts val="0"/>
                </a:spcBef>
                <a:spcAft>
                  <a:spcPts val="0"/>
                </a:spcAft>
                <a:defRPr/>
              </a:pPr>
              <a:r>
                <a:rPr lang="en-US" altLang="zh-CN" sz="400" baseline="3000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p:txBody>
        </p:sp>
        <p:sp>
          <p:nvSpPr>
            <p:cNvPr id="22" name="Rectangle 15"/>
            <p:cNvSpPr>
              <a:spLocks noChangeArrowheads="1"/>
            </p:cNvSpPr>
            <p:nvPr/>
          </p:nvSpPr>
          <p:spPr bwMode="auto">
            <a:xfrm>
              <a:off x="2667544" y="4724966"/>
              <a:ext cx="684858" cy="859126"/>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a:ea typeface="+mn-ea"/>
              </a:endParaRPr>
            </a:p>
            <a:p>
              <a:pPr algn="just" fontAlgn="auto">
                <a:spcBef>
                  <a:spcPts val="0"/>
                </a:spcBef>
                <a:spcAft>
                  <a:spcPts val="0"/>
                </a:spcAft>
                <a:defRPr/>
              </a:pPr>
              <a:r>
                <a:rPr lang="en-US" altLang="zh-CN" sz="500" baseline="30000">
                  <a:ea typeface="+mn-ea"/>
                </a:rPr>
                <a:t>Synthesis of Amino Acids</a:t>
              </a:r>
            </a:p>
            <a:p>
              <a:pPr algn="just" fontAlgn="auto">
                <a:spcBef>
                  <a:spcPts val="0"/>
                </a:spcBef>
                <a:spcAft>
                  <a:spcPts val="0"/>
                </a:spcAft>
                <a:defRPr/>
              </a:pPr>
              <a:endParaRPr lang="en-US" altLang="zh-CN" sz="800" baseline="30000">
                <a:ea typeface="+mn-ea"/>
              </a:endParaRPr>
            </a:p>
            <a:p>
              <a:pPr algn="just" fontAlgn="auto">
                <a:spcBef>
                  <a:spcPts val="0"/>
                </a:spcBef>
                <a:spcAft>
                  <a:spcPts val="0"/>
                </a:spcAft>
                <a:defRPr/>
              </a:pPr>
              <a:r>
                <a:rPr lang="en-US" altLang="zh-CN" sz="400" baseline="3000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p:txBody>
        </p:sp>
        <p:sp>
          <p:nvSpPr>
            <p:cNvPr id="23" name="Rectangle 16"/>
            <p:cNvSpPr>
              <a:spLocks noChangeArrowheads="1"/>
            </p:cNvSpPr>
            <p:nvPr/>
          </p:nvSpPr>
          <p:spPr bwMode="auto">
            <a:xfrm>
              <a:off x="4572774" y="5257513"/>
              <a:ext cx="684859" cy="859125"/>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a:ea typeface="+mn-ea"/>
              </a:endParaRPr>
            </a:p>
            <a:p>
              <a:pPr algn="just" fontAlgn="auto">
                <a:spcBef>
                  <a:spcPts val="0"/>
                </a:spcBef>
                <a:spcAft>
                  <a:spcPts val="0"/>
                </a:spcAft>
                <a:defRPr/>
              </a:pPr>
              <a:r>
                <a:rPr lang="en-US" altLang="zh-CN" sz="500" baseline="30000">
                  <a:ea typeface="+mn-ea"/>
                </a:rPr>
                <a:t>Synthesis of Amino Acids</a:t>
              </a:r>
            </a:p>
            <a:p>
              <a:pPr algn="just" fontAlgn="auto">
                <a:spcBef>
                  <a:spcPts val="0"/>
                </a:spcBef>
                <a:spcAft>
                  <a:spcPts val="0"/>
                </a:spcAft>
                <a:defRPr/>
              </a:pPr>
              <a:endParaRPr lang="en-US" altLang="zh-CN" sz="800" baseline="30000">
                <a:ea typeface="+mn-ea"/>
              </a:endParaRPr>
            </a:p>
            <a:p>
              <a:pPr algn="just" fontAlgn="auto">
                <a:spcBef>
                  <a:spcPts val="0"/>
                </a:spcBef>
                <a:spcAft>
                  <a:spcPts val="0"/>
                </a:spcAft>
                <a:defRPr/>
              </a:pPr>
              <a:r>
                <a:rPr lang="en-US" altLang="zh-CN" sz="400" baseline="3000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p:txBody>
        </p:sp>
        <p:sp>
          <p:nvSpPr>
            <p:cNvPr id="24" name="Rectangle 17"/>
            <p:cNvSpPr>
              <a:spLocks noChangeArrowheads="1"/>
            </p:cNvSpPr>
            <p:nvPr/>
          </p:nvSpPr>
          <p:spPr bwMode="auto">
            <a:xfrm>
              <a:off x="4801060" y="3658019"/>
              <a:ext cx="684858" cy="859125"/>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a:ea typeface="+mn-ea"/>
              </a:endParaRPr>
            </a:p>
            <a:p>
              <a:pPr algn="just" fontAlgn="auto">
                <a:spcBef>
                  <a:spcPts val="0"/>
                </a:spcBef>
                <a:spcAft>
                  <a:spcPts val="0"/>
                </a:spcAft>
                <a:defRPr/>
              </a:pPr>
              <a:r>
                <a:rPr lang="en-US" altLang="zh-CN" sz="500" baseline="30000">
                  <a:ea typeface="+mn-ea"/>
                </a:rPr>
                <a:t>Synthesis of Amino Acids</a:t>
              </a:r>
            </a:p>
            <a:p>
              <a:pPr algn="just" fontAlgn="auto">
                <a:spcBef>
                  <a:spcPts val="0"/>
                </a:spcBef>
                <a:spcAft>
                  <a:spcPts val="0"/>
                </a:spcAft>
                <a:defRPr/>
              </a:pPr>
              <a:endParaRPr lang="en-US" altLang="zh-CN" sz="800" baseline="30000">
                <a:ea typeface="+mn-ea"/>
              </a:endParaRPr>
            </a:p>
            <a:p>
              <a:pPr algn="just" fontAlgn="auto">
                <a:spcBef>
                  <a:spcPts val="0"/>
                </a:spcBef>
                <a:spcAft>
                  <a:spcPts val="0"/>
                </a:spcAft>
                <a:defRPr/>
              </a:pPr>
              <a:r>
                <a:rPr lang="en-US" altLang="zh-CN" sz="400" baseline="3000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p:txBody>
        </p:sp>
        <p:sp>
          <p:nvSpPr>
            <p:cNvPr id="25" name="Rectangle 18"/>
            <p:cNvSpPr>
              <a:spLocks noChangeArrowheads="1"/>
            </p:cNvSpPr>
            <p:nvPr/>
          </p:nvSpPr>
          <p:spPr bwMode="auto">
            <a:xfrm>
              <a:off x="4114068" y="2056668"/>
              <a:ext cx="686992" cy="859126"/>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a:ea typeface="+mn-ea"/>
              </a:endParaRPr>
            </a:p>
            <a:p>
              <a:pPr algn="just" fontAlgn="auto">
                <a:spcBef>
                  <a:spcPts val="0"/>
                </a:spcBef>
                <a:spcAft>
                  <a:spcPts val="0"/>
                </a:spcAft>
                <a:defRPr/>
              </a:pPr>
              <a:r>
                <a:rPr lang="en-US" altLang="zh-CN" sz="500" baseline="30000">
                  <a:ea typeface="+mn-ea"/>
                </a:rPr>
                <a:t>Synthesis of Amino Acids</a:t>
              </a:r>
            </a:p>
            <a:p>
              <a:pPr algn="just" fontAlgn="auto">
                <a:spcBef>
                  <a:spcPts val="0"/>
                </a:spcBef>
                <a:spcAft>
                  <a:spcPts val="0"/>
                </a:spcAft>
                <a:defRPr/>
              </a:pPr>
              <a:endParaRPr lang="en-US" altLang="zh-CN" sz="800" baseline="30000">
                <a:ea typeface="+mn-ea"/>
              </a:endParaRPr>
            </a:p>
            <a:p>
              <a:pPr algn="just" fontAlgn="auto">
                <a:spcBef>
                  <a:spcPts val="0"/>
                </a:spcBef>
                <a:spcAft>
                  <a:spcPts val="0"/>
                </a:spcAft>
                <a:defRPr/>
              </a:pPr>
              <a:r>
                <a:rPr lang="en-US" altLang="zh-CN" sz="400" baseline="3000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p:txBody>
        </p:sp>
        <p:sp>
          <p:nvSpPr>
            <p:cNvPr id="26" name="Rectangle 19"/>
            <p:cNvSpPr>
              <a:spLocks noChangeArrowheads="1"/>
            </p:cNvSpPr>
            <p:nvPr/>
          </p:nvSpPr>
          <p:spPr bwMode="auto">
            <a:xfrm>
              <a:off x="5485919" y="1828435"/>
              <a:ext cx="686992" cy="859125"/>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dirty="0">
                <a:ea typeface="+mn-ea"/>
              </a:endParaRPr>
            </a:p>
            <a:p>
              <a:pPr algn="just" fontAlgn="auto">
                <a:spcBef>
                  <a:spcPts val="0"/>
                </a:spcBef>
                <a:spcAft>
                  <a:spcPts val="0"/>
                </a:spcAft>
                <a:defRPr/>
              </a:pPr>
              <a:r>
                <a:rPr lang="en-US" altLang="zh-CN" sz="500" baseline="30000" dirty="0">
                  <a:ea typeface="+mn-ea"/>
                </a:rPr>
                <a:t>Synthesis of Amino Acids</a:t>
              </a:r>
            </a:p>
            <a:p>
              <a:pPr algn="just" fontAlgn="auto">
                <a:spcBef>
                  <a:spcPts val="0"/>
                </a:spcBef>
                <a:spcAft>
                  <a:spcPts val="0"/>
                </a:spcAft>
                <a:defRPr/>
              </a:pPr>
              <a:endParaRPr lang="en-US" altLang="zh-CN" sz="800" baseline="30000" dirty="0">
                <a:ea typeface="+mn-ea"/>
              </a:endParaRPr>
            </a:p>
            <a:p>
              <a:pPr algn="just" fontAlgn="auto">
                <a:spcBef>
                  <a:spcPts val="0"/>
                </a:spcBef>
                <a:spcAft>
                  <a:spcPts val="0"/>
                </a:spcAft>
                <a:defRPr/>
              </a:pPr>
              <a:r>
                <a:rPr lang="en-US" altLang="zh-CN" sz="400" baseline="30000" dirty="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dirty="0">
                <a:ea typeface="+mn-ea"/>
              </a:endParaRPr>
            </a:p>
            <a:p>
              <a:pPr algn="just" fontAlgn="auto">
                <a:spcBef>
                  <a:spcPts val="0"/>
                </a:spcBef>
                <a:spcAft>
                  <a:spcPts val="0"/>
                </a:spcAft>
                <a:defRPr/>
              </a:pPr>
              <a:endParaRPr lang="en-US" altLang="zh-CN" sz="400" baseline="30000" dirty="0">
                <a:ea typeface="+mn-ea"/>
              </a:endParaRPr>
            </a:p>
            <a:p>
              <a:pPr algn="just" fontAlgn="auto">
                <a:spcBef>
                  <a:spcPts val="0"/>
                </a:spcBef>
                <a:spcAft>
                  <a:spcPts val="0"/>
                </a:spcAft>
                <a:defRPr/>
              </a:pPr>
              <a:endParaRPr lang="en-US" altLang="zh-CN" sz="400" baseline="30000" dirty="0">
                <a:ea typeface="+mn-ea"/>
              </a:endParaRPr>
            </a:p>
          </p:txBody>
        </p:sp>
        <p:sp>
          <p:nvSpPr>
            <p:cNvPr id="27" name="Rectangle 20"/>
            <p:cNvSpPr>
              <a:spLocks noChangeArrowheads="1"/>
            </p:cNvSpPr>
            <p:nvPr/>
          </p:nvSpPr>
          <p:spPr bwMode="auto">
            <a:xfrm>
              <a:off x="6019298" y="2591070"/>
              <a:ext cx="686992" cy="859126"/>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a:ea typeface="+mn-ea"/>
              </a:endParaRPr>
            </a:p>
            <a:p>
              <a:pPr algn="just" fontAlgn="auto">
                <a:spcBef>
                  <a:spcPts val="0"/>
                </a:spcBef>
                <a:spcAft>
                  <a:spcPts val="0"/>
                </a:spcAft>
                <a:defRPr/>
              </a:pPr>
              <a:r>
                <a:rPr lang="en-US" altLang="zh-CN" sz="500" baseline="30000">
                  <a:ea typeface="+mn-ea"/>
                </a:rPr>
                <a:t>Synthesis of Amino Acids</a:t>
              </a:r>
            </a:p>
            <a:p>
              <a:pPr algn="just" fontAlgn="auto">
                <a:spcBef>
                  <a:spcPts val="0"/>
                </a:spcBef>
                <a:spcAft>
                  <a:spcPts val="0"/>
                </a:spcAft>
                <a:defRPr/>
              </a:pPr>
              <a:endParaRPr lang="en-US" altLang="zh-CN" sz="800" baseline="30000">
                <a:ea typeface="+mn-ea"/>
              </a:endParaRPr>
            </a:p>
            <a:p>
              <a:pPr algn="just" fontAlgn="auto">
                <a:spcBef>
                  <a:spcPts val="0"/>
                </a:spcBef>
                <a:spcAft>
                  <a:spcPts val="0"/>
                </a:spcAft>
                <a:defRPr/>
              </a:pPr>
              <a:r>
                <a:rPr lang="en-US" altLang="zh-CN" sz="400" baseline="3000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p:txBody>
        </p:sp>
        <p:sp>
          <p:nvSpPr>
            <p:cNvPr id="28" name="Rectangle 21"/>
            <p:cNvSpPr>
              <a:spLocks noChangeArrowheads="1"/>
            </p:cNvSpPr>
            <p:nvPr/>
          </p:nvSpPr>
          <p:spPr bwMode="auto">
            <a:xfrm>
              <a:off x="5106153" y="2743226"/>
              <a:ext cx="684859" cy="859126"/>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a:ea typeface="+mn-ea"/>
              </a:endParaRPr>
            </a:p>
            <a:p>
              <a:pPr algn="just" fontAlgn="auto">
                <a:spcBef>
                  <a:spcPts val="0"/>
                </a:spcBef>
                <a:spcAft>
                  <a:spcPts val="0"/>
                </a:spcAft>
                <a:defRPr/>
              </a:pPr>
              <a:r>
                <a:rPr lang="en-US" altLang="zh-CN" sz="500" baseline="30000">
                  <a:ea typeface="+mn-ea"/>
                </a:rPr>
                <a:t>Synthesis of Amino Acids</a:t>
              </a:r>
            </a:p>
            <a:p>
              <a:pPr algn="just" fontAlgn="auto">
                <a:spcBef>
                  <a:spcPts val="0"/>
                </a:spcBef>
                <a:spcAft>
                  <a:spcPts val="0"/>
                </a:spcAft>
                <a:defRPr/>
              </a:pPr>
              <a:endParaRPr lang="en-US" altLang="zh-CN" sz="800" baseline="30000">
                <a:ea typeface="+mn-ea"/>
              </a:endParaRPr>
            </a:p>
            <a:p>
              <a:pPr algn="just" fontAlgn="auto">
                <a:spcBef>
                  <a:spcPts val="0"/>
                </a:spcBef>
                <a:spcAft>
                  <a:spcPts val="0"/>
                </a:spcAft>
                <a:defRPr/>
              </a:pPr>
              <a:r>
                <a:rPr lang="en-US" altLang="zh-CN" sz="400" baseline="3000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p:txBody>
        </p:sp>
        <p:sp>
          <p:nvSpPr>
            <p:cNvPr id="29" name="Rectangle 22"/>
            <p:cNvSpPr>
              <a:spLocks noChangeArrowheads="1"/>
            </p:cNvSpPr>
            <p:nvPr/>
          </p:nvSpPr>
          <p:spPr bwMode="auto">
            <a:xfrm>
              <a:off x="5944625" y="3734096"/>
              <a:ext cx="684858" cy="859126"/>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a:ea typeface="+mn-ea"/>
              </a:endParaRPr>
            </a:p>
            <a:p>
              <a:pPr algn="just" fontAlgn="auto">
                <a:spcBef>
                  <a:spcPts val="0"/>
                </a:spcBef>
                <a:spcAft>
                  <a:spcPts val="0"/>
                </a:spcAft>
                <a:defRPr/>
              </a:pPr>
              <a:r>
                <a:rPr lang="en-US" altLang="zh-CN" sz="500" baseline="30000">
                  <a:ea typeface="+mn-ea"/>
                </a:rPr>
                <a:t>Synthesis of Amino Acids</a:t>
              </a:r>
            </a:p>
            <a:p>
              <a:pPr algn="just" fontAlgn="auto">
                <a:spcBef>
                  <a:spcPts val="0"/>
                </a:spcBef>
                <a:spcAft>
                  <a:spcPts val="0"/>
                </a:spcAft>
                <a:defRPr/>
              </a:pPr>
              <a:endParaRPr lang="en-US" altLang="zh-CN" sz="800" baseline="30000">
                <a:ea typeface="+mn-ea"/>
              </a:endParaRPr>
            </a:p>
            <a:p>
              <a:pPr algn="just" fontAlgn="auto">
                <a:spcBef>
                  <a:spcPts val="0"/>
                </a:spcBef>
                <a:spcAft>
                  <a:spcPts val="0"/>
                </a:spcAft>
                <a:defRPr/>
              </a:pPr>
              <a:r>
                <a:rPr lang="en-US" altLang="zh-CN" sz="400" baseline="3000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p:txBody>
        </p:sp>
        <p:sp>
          <p:nvSpPr>
            <p:cNvPr id="30" name="Rectangle 23"/>
            <p:cNvSpPr>
              <a:spLocks noChangeArrowheads="1"/>
            </p:cNvSpPr>
            <p:nvPr/>
          </p:nvSpPr>
          <p:spPr bwMode="auto">
            <a:xfrm>
              <a:off x="4952540" y="4572810"/>
              <a:ext cx="686992" cy="857270"/>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a:ea typeface="+mn-ea"/>
              </a:endParaRPr>
            </a:p>
            <a:p>
              <a:pPr algn="just" fontAlgn="auto">
                <a:spcBef>
                  <a:spcPts val="0"/>
                </a:spcBef>
                <a:spcAft>
                  <a:spcPts val="0"/>
                </a:spcAft>
                <a:defRPr/>
              </a:pPr>
              <a:r>
                <a:rPr lang="en-US" altLang="zh-CN" sz="500" baseline="30000">
                  <a:ea typeface="+mn-ea"/>
                </a:rPr>
                <a:t>Synthesis of Amino Acids</a:t>
              </a:r>
            </a:p>
            <a:p>
              <a:pPr algn="just" fontAlgn="auto">
                <a:spcBef>
                  <a:spcPts val="0"/>
                </a:spcBef>
                <a:spcAft>
                  <a:spcPts val="0"/>
                </a:spcAft>
                <a:defRPr/>
              </a:pPr>
              <a:endParaRPr lang="en-US" altLang="zh-CN" sz="800" baseline="30000">
                <a:ea typeface="+mn-ea"/>
              </a:endParaRPr>
            </a:p>
            <a:p>
              <a:pPr algn="just" fontAlgn="auto">
                <a:spcBef>
                  <a:spcPts val="0"/>
                </a:spcBef>
                <a:spcAft>
                  <a:spcPts val="0"/>
                </a:spcAft>
                <a:defRPr/>
              </a:pPr>
              <a:r>
                <a:rPr lang="en-US" altLang="zh-CN" sz="400" baseline="3000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p:txBody>
        </p:sp>
        <p:sp>
          <p:nvSpPr>
            <p:cNvPr id="31" name="Rectangle 24"/>
            <p:cNvSpPr>
              <a:spLocks noChangeArrowheads="1"/>
            </p:cNvSpPr>
            <p:nvPr/>
          </p:nvSpPr>
          <p:spPr bwMode="auto">
            <a:xfrm>
              <a:off x="6019298" y="5105357"/>
              <a:ext cx="686992" cy="859125"/>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a:ea typeface="+mn-ea"/>
              </a:endParaRPr>
            </a:p>
            <a:p>
              <a:pPr algn="just" fontAlgn="auto">
                <a:spcBef>
                  <a:spcPts val="0"/>
                </a:spcBef>
                <a:spcAft>
                  <a:spcPts val="0"/>
                </a:spcAft>
                <a:defRPr/>
              </a:pPr>
              <a:r>
                <a:rPr lang="en-US" altLang="zh-CN" sz="500" baseline="30000">
                  <a:ea typeface="+mn-ea"/>
                </a:rPr>
                <a:t>Synthesis of Amino Acids</a:t>
              </a:r>
            </a:p>
            <a:p>
              <a:pPr algn="just" fontAlgn="auto">
                <a:spcBef>
                  <a:spcPts val="0"/>
                </a:spcBef>
                <a:spcAft>
                  <a:spcPts val="0"/>
                </a:spcAft>
                <a:defRPr/>
              </a:pPr>
              <a:endParaRPr lang="en-US" altLang="zh-CN" sz="800" baseline="30000">
                <a:ea typeface="+mn-ea"/>
              </a:endParaRPr>
            </a:p>
            <a:p>
              <a:pPr algn="just" fontAlgn="auto">
                <a:spcBef>
                  <a:spcPts val="0"/>
                </a:spcBef>
                <a:spcAft>
                  <a:spcPts val="0"/>
                </a:spcAft>
                <a:defRPr/>
              </a:pPr>
              <a:r>
                <a:rPr lang="en-US" altLang="zh-CN" sz="400" baseline="3000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p:txBody>
        </p:sp>
        <p:sp>
          <p:nvSpPr>
            <p:cNvPr id="32" name="Rectangle 25"/>
            <p:cNvSpPr>
              <a:spLocks noChangeArrowheads="1"/>
            </p:cNvSpPr>
            <p:nvPr/>
          </p:nvSpPr>
          <p:spPr bwMode="auto">
            <a:xfrm>
              <a:off x="4267681" y="3199694"/>
              <a:ext cx="684858" cy="859126"/>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a:ea typeface="+mn-ea"/>
              </a:endParaRPr>
            </a:p>
            <a:p>
              <a:pPr algn="just" fontAlgn="auto">
                <a:spcBef>
                  <a:spcPts val="0"/>
                </a:spcBef>
                <a:spcAft>
                  <a:spcPts val="0"/>
                </a:spcAft>
                <a:defRPr/>
              </a:pPr>
              <a:r>
                <a:rPr lang="en-US" altLang="zh-CN" sz="500" baseline="30000">
                  <a:ea typeface="+mn-ea"/>
                </a:rPr>
                <a:t>Synthesis of Amino Acids</a:t>
              </a:r>
            </a:p>
            <a:p>
              <a:pPr algn="just" fontAlgn="auto">
                <a:spcBef>
                  <a:spcPts val="0"/>
                </a:spcBef>
                <a:spcAft>
                  <a:spcPts val="0"/>
                </a:spcAft>
                <a:defRPr/>
              </a:pPr>
              <a:endParaRPr lang="en-US" altLang="zh-CN" sz="800" baseline="30000">
                <a:ea typeface="+mn-ea"/>
              </a:endParaRPr>
            </a:p>
            <a:p>
              <a:pPr algn="just" fontAlgn="auto">
                <a:spcBef>
                  <a:spcPts val="0"/>
                </a:spcBef>
                <a:spcAft>
                  <a:spcPts val="0"/>
                </a:spcAft>
                <a:defRPr/>
              </a:pPr>
              <a:r>
                <a:rPr lang="en-US" altLang="zh-CN" sz="400" baseline="3000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p:txBody>
        </p:sp>
        <p:sp>
          <p:nvSpPr>
            <p:cNvPr id="33" name="Rectangle 26"/>
            <p:cNvSpPr>
              <a:spLocks noChangeArrowheads="1"/>
            </p:cNvSpPr>
            <p:nvPr/>
          </p:nvSpPr>
          <p:spPr bwMode="auto">
            <a:xfrm>
              <a:off x="7162863" y="1980591"/>
              <a:ext cx="684859" cy="859125"/>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dirty="0">
                <a:ea typeface="+mn-ea"/>
              </a:endParaRPr>
            </a:p>
            <a:p>
              <a:pPr algn="just" fontAlgn="auto">
                <a:spcBef>
                  <a:spcPts val="0"/>
                </a:spcBef>
                <a:spcAft>
                  <a:spcPts val="0"/>
                </a:spcAft>
                <a:defRPr/>
              </a:pPr>
              <a:r>
                <a:rPr lang="en-US" altLang="zh-CN" sz="500" baseline="30000" dirty="0">
                  <a:ea typeface="+mn-ea"/>
                </a:rPr>
                <a:t>Synthesis of Amino Acids</a:t>
              </a:r>
            </a:p>
            <a:p>
              <a:pPr algn="just" fontAlgn="auto">
                <a:spcBef>
                  <a:spcPts val="0"/>
                </a:spcBef>
                <a:spcAft>
                  <a:spcPts val="0"/>
                </a:spcAft>
                <a:defRPr/>
              </a:pPr>
              <a:endParaRPr lang="en-US" altLang="zh-CN" sz="800" baseline="30000" dirty="0">
                <a:ea typeface="+mn-ea"/>
              </a:endParaRPr>
            </a:p>
            <a:p>
              <a:pPr algn="just" fontAlgn="auto">
                <a:spcBef>
                  <a:spcPts val="0"/>
                </a:spcBef>
                <a:spcAft>
                  <a:spcPts val="0"/>
                </a:spcAft>
                <a:defRPr/>
              </a:pPr>
              <a:r>
                <a:rPr lang="en-US" altLang="zh-CN" sz="400" baseline="30000" dirty="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dirty="0">
                <a:ea typeface="+mn-ea"/>
              </a:endParaRPr>
            </a:p>
            <a:p>
              <a:pPr algn="just" fontAlgn="auto">
                <a:spcBef>
                  <a:spcPts val="0"/>
                </a:spcBef>
                <a:spcAft>
                  <a:spcPts val="0"/>
                </a:spcAft>
                <a:defRPr/>
              </a:pPr>
              <a:endParaRPr lang="en-US" altLang="zh-CN" sz="400" baseline="30000" dirty="0">
                <a:ea typeface="+mn-ea"/>
              </a:endParaRPr>
            </a:p>
            <a:p>
              <a:pPr algn="just" fontAlgn="auto">
                <a:spcBef>
                  <a:spcPts val="0"/>
                </a:spcBef>
                <a:spcAft>
                  <a:spcPts val="0"/>
                </a:spcAft>
                <a:defRPr/>
              </a:pPr>
              <a:endParaRPr lang="en-US" altLang="zh-CN" sz="400" baseline="30000" dirty="0">
                <a:ea typeface="+mn-ea"/>
              </a:endParaRPr>
            </a:p>
          </p:txBody>
        </p:sp>
        <p:sp>
          <p:nvSpPr>
            <p:cNvPr id="34" name="Rectangle 27"/>
            <p:cNvSpPr>
              <a:spLocks noChangeArrowheads="1"/>
            </p:cNvSpPr>
            <p:nvPr/>
          </p:nvSpPr>
          <p:spPr bwMode="auto">
            <a:xfrm>
              <a:off x="6629483" y="2286758"/>
              <a:ext cx="684859" cy="857270"/>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a:ea typeface="+mn-ea"/>
              </a:endParaRPr>
            </a:p>
            <a:p>
              <a:pPr algn="just" fontAlgn="auto">
                <a:spcBef>
                  <a:spcPts val="0"/>
                </a:spcBef>
                <a:spcAft>
                  <a:spcPts val="0"/>
                </a:spcAft>
                <a:defRPr/>
              </a:pPr>
              <a:r>
                <a:rPr lang="en-US" altLang="zh-CN" sz="500" baseline="30000">
                  <a:ea typeface="+mn-ea"/>
                </a:rPr>
                <a:t>Synthesis of Amino Acids</a:t>
              </a:r>
            </a:p>
            <a:p>
              <a:pPr algn="just" fontAlgn="auto">
                <a:spcBef>
                  <a:spcPts val="0"/>
                </a:spcBef>
                <a:spcAft>
                  <a:spcPts val="0"/>
                </a:spcAft>
                <a:defRPr/>
              </a:pPr>
              <a:endParaRPr lang="en-US" altLang="zh-CN" sz="800" baseline="30000">
                <a:ea typeface="+mn-ea"/>
              </a:endParaRPr>
            </a:p>
            <a:p>
              <a:pPr algn="just" fontAlgn="auto">
                <a:spcBef>
                  <a:spcPts val="0"/>
                </a:spcBef>
                <a:spcAft>
                  <a:spcPts val="0"/>
                </a:spcAft>
                <a:defRPr/>
              </a:pPr>
              <a:r>
                <a:rPr lang="en-US" altLang="zh-CN" sz="400" baseline="3000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p:txBody>
        </p:sp>
        <p:sp>
          <p:nvSpPr>
            <p:cNvPr id="35" name="Rectangle 28"/>
            <p:cNvSpPr>
              <a:spLocks noChangeArrowheads="1"/>
            </p:cNvSpPr>
            <p:nvPr/>
          </p:nvSpPr>
          <p:spPr bwMode="auto">
            <a:xfrm>
              <a:off x="6934577" y="3962331"/>
              <a:ext cx="684858" cy="859125"/>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a:ea typeface="+mn-ea"/>
              </a:endParaRPr>
            </a:p>
            <a:p>
              <a:pPr algn="just" fontAlgn="auto">
                <a:spcBef>
                  <a:spcPts val="0"/>
                </a:spcBef>
                <a:spcAft>
                  <a:spcPts val="0"/>
                </a:spcAft>
                <a:defRPr/>
              </a:pPr>
              <a:r>
                <a:rPr lang="en-US" altLang="zh-CN" sz="500" baseline="30000">
                  <a:ea typeface="+mn-ea"/>
                </a:rPr>
                <a:t>Synthesis of Amino Acids</a:t>
              </a:r>
            </a:p>
            <a:p>
              <a:pPr algn="just" fontAlgn="auto">
                <a:spcBef>
                  <a:spcPts val="0"/>
                </a:spcBef>
                <a:spcAft>
                  <a:spcPts val="0"/>
                </a:spcAft>
                <a:defRPr/>
              </a:pPr>
              <a:endParaRPr lang="en-US" altLang="zh-CN" sz="800" baseline="30000">
                <a:ea typeface="+mn-ea"/>
              </a:endParaRPr>
            </a:p>
            <a:p>
              <a:pPr algn="just" fontAlgn="auto">
                <a:spcBef>
                  <a:spcPts val="0"/>
                </a:spcBef>
                <a:spcAft>
                  <a:spcPts val="0"/>
                </a:spcAft>
                <a:defRPr/>
              </a:pPr>
              <a:r>
                <a:rPr lang="en-US" altLang="zh-CN" sz="400" baseline="3000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p:txBody>
        </p:sp>
        <p:sp>
          <p:nvSpPr>
            <p:cNvPr id="36" name="Rectangle 29"/>
            <p:cNvSpPr>
              <a:spLocks noChangeArrowheads="1"/>
            </p:cNvSpPr>
            <p:nvPr/>
          </p:nvSpPr>
          <p:spPr bwMode="auto">
            <a:xfrm>
              <a:off x="6172911" y="4266643"/>
              <a:ext cx="684859" cy="859125"/>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a:ea typeface="+mn-ea"/>
              </a:endParaRPr>
            </a:p>
            <a:p>
              <a:pPr algn="just" fontAlgn="auto">
                <a:spcBef>
                  <a:spcPts val="0"/>
                </a:spcBef>
                <a:spcAft>
                  <a:spcPts val="0"/>
                </a:spcAft>
                <a:defRPr/>
              </a:pPr>
              <a:r>
                <a:rPr lang="en-US" altLang="zh-CN" sz="500" baseline="30000">
                  <a:ea typeface="+mn-ea"/>
                </a:rPr>
                <a:t>Synthesis of Amino Acids</a:t>
              </a:r>
            </a:p>
            <a:p>
              <a:pPr algn="just" fontAlgn="auto">
                <a:spcBef>
                  <a:spcPts val="0"/>
                </a:spcBef>
                <a:spcAft>
                  <a:spcPts val="0"/>
                </a:spcAft>
                <a:defRPr/>
              </a:pPr>
              <a:endParaRPr lang="en-US" altLang="zh-CN" sz="800" baseline="30000">
                <a:ea typeface="+mn-ea"/>
              </a:endParaRPr>
            </a:p>
            <a:p>
              <a:pPr algn="just" fontAlgn="auto">
                <a:spcBef>
                  <a:spcPts val="0"/>
                </a:spcBef>
                <a:spcAft>
                  <a:spcPts val="0"/>
                </a:spcAft>
                <a:defRPr/>
              </a:pPr>
              <a:r>
                <a:rPr lang="en-US" altLang="zh-CN" sz="400" baseline="3000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p:txBody>
        </p:sp>
        <p:sp>
          <p:nvSpPr>
            <p:cNvPr id="37" name="Rectangle 30"/>
            <p:cNvSpPr>
              <a:spLocks noChangeArrowheads="1"/>
            </p:cNvSpPr>
            <p:nvPr/>
          </p:nvSpPr>
          <p:spPr bwMode="auto">
            <a:xfrm>
              <a:off x="7467956" y="5181435"/>
              <a:ext cx="684858" cy="859126"/>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a:ea typeface="+mn-ea"/>
              </a:endParaRPr>
            </a:p>
            <a:p>
              <a:pPr algn="just" fontAlgn="auto">
                <a:spcBef>
                  <a:spcPts val="0"/>
                </a:spcBef>
                <a:spcAft>
                  <a:spcPts val="0"/>
                </a:spcAft>
                <a:defRPr/>
              </a:pPr>
              <a:r>
                <a:rPr lang="en-US" altLang="zh-CN" sz="500" baseline="30000">
                  <a:ea typeface="+mn-ea"/>
                </a:rPr>
                <a:t>Synthesis of Amino Acids</a:t>
              </a:r>
            </a:p>
            <a:p>
              <a:pPr algn="just" fontAlgn="auto">
                <a:spcBef>
                  <a:spcPts val="0"/>
                </a:spcBef>
                <a:spcAft>
                  <a:spcPts val="0"/>
                </a:spcAft>
                <a:defRPr/>
              </a:pPr>
              <a:endParaRPr lang="en-US" altLang="zh-CN" sz="800" baseline="30000">
                <a:ea typeface="+mn-ea"/>
              </a:endParaRPr>
            </a:p>
            <a:p>
              <a:pPr algn="just" fontAlgn="auto">
                <a:spcBef>
                  <a:spcPts val="0"/>
                </a:spcBef>
                <a:spcAft>
                  <a:spcPts val="0"/>
                </a:spcAft>
                <a:defRPr/>
              </a:pPr>
              <a:r>
                <a:rPr lang="en-US" altLang="zh-CN" sz="400" baseline="3000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p:txBody>
        </p:sp>
        <p:sp>
          <p:nvSpPr>
            <p:cNvPr id="38" name="Rectangle 31"/>
            <p:cNvSpPr>
              <a:spLocks noChangeArrowheads="1"/>
            </p:cNvSpPr>
            <p:nvPr/>
          </p:nvSpPr>
          <p:spPr bwMode="auto">
            <a:xfrm>
              <a:off x="8078142" y="3429784"/>
              <a:ext cx="684858" cy="857270"/>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fontAlgn="auto">
                <a:spcBef>
                  <a:spcPts val="0"/>
                </a:spcBef>
                <a:spcAft>
                  <a:spcPts val="0"/>
                </a:spcAft>
                <a:defRPr/>
              </a:pPr>
              <a:endParaRPr lang="en-US" altLang="zh-CN" sz="500" baseline="30000">
                <a:ea typeface="+mn-ea"/>
              </a:endParaRPr>
            </a:p>
            <a:p>
              <a:pPr algn="just" fontAlgn="auto">
                <a:spcBef>
                  <a:spcPts val="0"/>
                </a:spcBef>
                <a:spcAft>
                  <a:spcPts val="0"/>
                </a:spcAft>
                <a:defRPr/>
              </a:pPr>
              <a:r>
                <a:rPr lang="en-US" altLang="zh-CN" sz="500" baseline="30000">
                  <a:ea typeface="+mn-ea"/>
                </a:rPr>
                <a:t>Synthesis of Amino Acids</a:t>
              </a:r>
            </a:p>
            <a:p>
              <a:pPr algn="just" fontAlgn="auto">
                <a:spcBef>
                  <a:spcPts val="0"/>
                </a:spcBef>
                <a:spcAft>
                  <a:spcPts val="0"/>
                </a:spcAft>
                <a:defRPr/>
              </a:pPr>
              <a:endParaRPr lang="en-US" altLang="zh-CN" sz="800" baseline="30000">
                <a:ea typeface="+mn-ea"/>
              </a:endParaRPr>
            </a:p>
            <a:p>
              <a:pPr algn="just" fontAlgn="auto">
                <a:spcBef>
                  <a:spcPts val="0"/>
                </a:spcBef>
                <a:spcAft>
                  <a:spcPts val="0"/>
                </a:spcAft>
                <a:defRPr/>
              </a:pPr>
              <a:r>
                <a:rPr lang="en-US" altLang="zh-CN" sz="400" baseline="30000">
                  <a:ea typeface="+mn-ea"/>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a:p>
              <a:pPr algn="just" fontAlgn="auto">
                <a:spcBef>
                  <a:spcPts val="0"/>
                </a:spcBef>
                <a:spcAft>
                  <a:spcPts val="0"/>
                </a:spcAft>
                <a:defRPr/>
              </a:pPr>
              <a:endParaRPr lang="en-US" altLang="zh-CN" sz="400" baseline="30000">
                <a:ea typeface="+mn-ea"/>
              </a:endParaRPr>
            </a:p>
          </p:txBody>
        </p:sp>
        <p:sp>
          <p:nvSpPr>
            <p:cNvPr id="27684" name="Line 32"/>
            <p:cNvSpPr>
              <a:spLocks noChangeShapeType="1"/>
            </p:cNvSpPr>
            <p:nvPr/>
          </p:nvSpPr>
          <p:spPr bwMode="auto">
            <a:xfrm flipH="1" flipV="1">
              <a:off x="2971800" y="2438400"/>
              <a:ext cx="1295400" cy="914400"/>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27685" name="Line 33"/>
            <p:cNvSpPr>
              <a:spLocks noChangeShapeType="1"/>
            </p:cNvSpPr>
            <p:nvPr/>
          </p:nvSpPr>
          <p:spPr bwMode="auto">
            <a:xfrm flipH="1">
              <a:off x="2362200" y="3733800"/>
              <a:ext cx="1905000" cy="304800"/>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27686" name="Line 34"/>
            <p:cNvSpPr>
              <a:spLocks noChangeShapeType="1"/>
            </p:cNvSpPr>
            <p:nvPr/>
          </p:nvSpPr>
          <p:spPr bwMode="auto">
            <a:xfrm flipH="1">
              <a:off x="2438400" y="4038600"/>
              <a:ext cx="1828800" cy="1295400"/>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27687" name="Line 35"/>
            <p:cNvSpPr>
              <a:spLocks noChangeShapeType="1"/>
            </p:cNvSpPr>
            <p:nvPr/>
          </p:nvSpPr>
          <p:spPr bwMode="auto">
            <a:xfrm flipV="1">
              <a:off x="4953000" y="2590800"/>
              <a:ext cx="685800" cy="762000"/>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27688" name="Line 36"/>
            <p:cNvSpPr>
              <a:spLocks noChangeShapeType="1"/>
            </p:cNvSpPr>
            <p:nvPr/>
          </p:nvSpPr>
          <p:spPr bwMode="auto">
            <a:xfrm flipV="1">
              <a:off x="4953000" y="3048000"/>
              <a:ext cx="1676400" cy="304800"/>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27689" name="Line 37"/>
            <p:cNvSpPr>
              <a:spLocks noChangeShapeType="1"/>
            </p:cNvSpPr>
            <p:nvPr/>
          </p:nvSpPr>
          <p:spPr bwMode="auto">
            <a:xfrm>
              <a:off x="5029200" y="3581400"/>
              <a:ext cx="1143000" cy="762000"/>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27690" name="Line 38"/>
            <p:cNvSpPr>
              <a:spLocks noChangeShapeType="1"/>
            </p:cNvSpPr>
            <p:nvPr/>
          </p:nvSpPr>
          <p:spPr bwMode="auto">
            <a:xfrm>
              <a:off x="4953000" y="4114800"/>
              <a:ext cx="2514600" cy="1752600"/>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27691" name="Line 39"/>
            <p:cNvSpPr>
              <a:spLocks noChangeShapeType="1"/>
            </p:cNvSpPr>
            <p:nvPr/>
          </p:nvSpPr>
          <p:spPr bwMode="auto">
            <a:xfrm>
              <a:off x="6629400" y="3810000"/>
              <a:ext cx="304800" cy="152400"/>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27692" name="Line 40"/>
            <p:cNvSpPr>
              <a:spLocks noChangeShapeType="1"/>
            </p:cNvSpPr>
            <p:nvPr/>
          </p:nvSpPr>
          <p:spPr bwMode="auto">
            <a:xfrm flipH="1" flipV="1">
              <a:off x="1295400" y="4419600"/>
              <a:ext cx="381000" cy="685800"/>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27693" name="Line 41"/>
            <p:cNvSpPr>
              <a:spLocks noChangeShapeType="1"/>
            </p:cNvSpPr>
            <p:nvPr/>
          </p:nvSpPr>
          <p:spPr bwMode="auto">
            <a:xfrm flipH="1" flipV="1">
              <a:off x="3429000" y="5410200"/>
              <a:ext cx="1143000" cy="381000"/>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27694" name="Line 42"/>
            <p:cNvSpPr>
              <a:spLocks noChangeShapeType="1"/>
            </p:cNvSpPr>
            <p:nvPr/>
          </p:nvSpPr>
          <p:spPr bwMode="auto">
            <a:xfrm flipH="1" flipV="1">
              <a:off x="1905000" y="3581400"/>
              <a:ext cx="762000" cy="1371600"/>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27695" name="Line 43"/>
            <p:cNvSpPr>
              <a:spLocks noChangeShapeType="1"/>
            </p:cNvSpPr>
            <p:nvPr/>
          </p:nvSpPr>
          <p:spPr bwMode="auto">
            <a:xfrm flipH="1" flipV="1">
              <a:off x="2819400" y="2514600"/>
              <a:ext cx="381000" cy="762000"/>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27696" name="Line 44"/>
            <p:cNvSpPr>
              <a:spLocks noChangeShapeType="1"/>
            </p:cNvSpPr>
            <p:nvPr/>
          </p:nvSpPr>
          <p:spPr bwMode="auto">
            <a:xfrm flipV="1">
              <a:off x="6629400" y="3200400"/>
              <a:ext cx="457200" cy="533400"/>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35730566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512763" y="-3175"/>
            <a:ext cx="7620000" cy="836613"/>
          </a:xfrm>
        </p:spPr>
        <p:txBody>
          <a:bodyPr/>
          <a:lstStyle/>
          <a:p>
            <a:pPr>
              <a:defRPr/>
            </a:pPr>
            <a:r>
              <a:rPr lang="en-US" altLang="zh-CN" dirty="0" smtClean="0">
                <a:solidFill>
                  <a:srgbClr val="524B44"/>
                </a:solidFill>
                <a:effectLst>
                  <a:outerShdw blurRad="38100" dist="38100" dir="2700000" algn="tl">
                    <a:srgbClr val="C0C0C0"/>
                  </a:outerShdw>
                </a:effectLst>
                <a:latin typeface="黑体" pitchFamily="2" charset="-122"/>
                <a:ea typeface="黑体" pitchFamily="2" charset="-122"/>
              </a:rPr>
              <a:t/>
            </a:r>
            <a:br>
              <a:rPr lang="en-US" altLang="zh-CN" dirty="0" smtClean="0">
                <a:solidFill>
                  <a:srgbClr val="524B44"/>
                </a:solidFill>
                <a:effectLst>
                  <a:outerShdw blurRad="38100" dist="38100" dir="2700000" algn="tl">
                    <a:srgbClr val="C0C0C0"/>
                  </a:outerShdw>
                </a:effectLst>
                <a:latin typeface="黑体" pitchFamily="2" charset="-122"/>
                <a:ea typeface="黑体" pitchFamily="2" charset="-122"/>
              </a:rPr>
            </a:br>
            <a:r>
              <a:rPr lang="zh-CN" altLang="en-US" dirty="0" smtClean="0">
                <a:solidFill>
                  <a:srgbClr val="524B44"/>
                </a:solidFill>
                <a:effectLst>
                  <a:outerShdw blurRad="38100" dist="38100" dir="2700000" algn="tl">
                    <a:srgbClr val="C0C0C0"/>
                  </a:outerShdw>
                </a:effectLst>
                <a:latin typeface="黑体" pitchFamily="2" charset="-122"/>
                <a:ea typeface="黑体" pitchFamily="2" charset="-122"/>
              </a:rPr>
              <a:t>如何快速获取最有价值的科研参考信息</a:t>
            </a:r>
            <a:br>
              <a:rPr lang="zh-CN" altLang="en-US" dirty="0" smtClean="0">
                <a:solidFill>
                  <a:srgbClr val="524B44"/>
                </a:solidFill>
                <a:effectLst>
                  <a:outerShdw blurRad="38100" dist="38100" dir="2700000" algn="tl">
                    <a:srgbClr val="C0C0C0"/>
                  </a:outerShdw>
                </a:effectLst>
                <a:latin typeface="黑体" pitchFamily="2" charset="-122"/>
                <a:ea typeface="黑体" pitchFamily="2" charset="-122"/>
              </a:rPr>
            </a:br>
            <a:endParaRPr lang="zh-CN" altLang="en-US" dirty="0" smtClean="0">
              <a:latin typeface="Arial" pitchFamily="34" charset="0"/>
              <a:ea typeface="宋体" pitchFamily="2" charset="-122"/>
            </a:endParaRPr>
          </a:p>
        </p:txBody>
      </p:sp>
      <p:sp>
        <p:nvSpPr>
          <p:cNvPr id="18435" name="文本占位符 2"/>
          <p:cNvSpPr>
            <a:spLocks noGrp="1"/>
          </p:cNvSpPr>
          <p:nvPr>
            <p:ph type="body" idx="1"/>
          </p:nvPr>
        </p:nvSpPr>
        <p:spPr>
          <a:xfrm>
            <a:off x="341313" y="950913"/>
            <a:ext cx="6711950" cy="454025"/>
          </a:xfrm>
        </p:spPr>
        <p:txBody>
          <a:bodyPr/>
          <a:lstStyle/>
          <a:p>
            <a:pPr>
              <a:defRPr/>
            </a:pPr>
            <a:r>
              <a:rPr lang="zh-CN" altLang="en-US" sz="2800" dirty="0" smtClean="0">
                <a:solidFill>
                  <a:srgbClr val="FF0000"/>
                </a:solidFill>
                <a:effectLst>
                  <a:outerShdw blurRad="38100" dist="38100" dir="2700000" algn="tl">
                    <a:srgbClr val="000000">
                      <a:alpha val="43137"/>
                    </a:srgbClr>
                  </a:outerShdw>
                </a:effectLst>
                <a:latin typeface="黑体" pitchFamily="2" charset="-122"/>
                <a:ea typeface="黑体" pitchFamily="2" charset="-122"/>
              </a:rPr>
              <a:t>科学的检索方式：主题词检索</a:t>
            </a:r>
            <a:r>
              <a:rPr lang="en-US" altLang="zh-CN" sz="2800" dirty="0" smtClean="0">
                <a:solidFill>
                  <a:srgbClr val="FF0000"/>
                </a:solidFill>
                <a:effectLst>
                  <a:outerShdw blurRad="38100" dist="38100" dir="2700000" algn="tl">
                    <a:srgbClr val="000000">
                      <a:alpha val="43137"/>
                    </a:srgbClr>
                  </a:outerShdw>
                </a:effectLst>
                <a:latin typeface="黑体" pitchFamily="2" charset="-122"/>
                <a:ea typeface="黑体" pitchFamily="2" charset="-122"/>
              </a:rPr>
              <a:t>+</a:t>
            </a:r>
            <a:r>
              <a:rPr lang="zh-CN" altLang="en-US" sz="2800" dirty="0" smtClean="0">
                <a:solidFill>
                  <a:srgbClr val="FF0000"/>
                </a:solidFill>
                <a:effectLst>
                  <a:outerShdw blurRad="38100" dist="38100" dir="2700000" algn="tl">
                    <a:srgbClr val="000000">
                      <a:alpha val="43137"/>
                    </a:srgbClr>
                  </a:outerShdw>
                </a:effectLst>
                <a:latin typeface="黑体" pitchFamily="2" charset="-122"/>
                <a:ea typeface="黑体" pitchFamily="2" charset="-122"/>
              </a:rPr>
              <a:t>引文索引</a:t>
            </a:r>
          </a:p>
        </p:txBody>
      </p:sp>
      <p:sp>
        <p:nvSpPr>
          <p:cNvPr id="9" name="Rectangle 3"/>
          <p:cNvSpPr txBox="1">
            <a:spLocks noChangeArrowheads="1"/>
          </p:cNvSpPr>
          <p:nvPr/>
        </p:nvSpPr>
        <p:spPr bwMode="auto">
          <a:xfrm>
            <a:off x="495300" y="1711325"/>
            <a:ext cx="6610350" cy="1031875"/>
          </a:xfrm>
          <a:prstGeom prst="rect">
            <a:avLst/>
          </a:prstGeom>
          <a:noFill/>
          <a:ln w="9525">
            <a:noFill/>
            <a:miter lim="800000"/>
            <a:headEnd/>
            <a:tailEnd/>
          </a:ln>
        </p:spPr>
        <p:txBody>
          <a:bodyPr/>
          <a:lstStyle/>
          <a:p>
            <a:pPr marL="228600" indent="-228600" eaLnBrk="0" fontAlgn="auto" hangingPunct="0">
              <a:spcBef>
                <a:spcPct val="50000"/>
              </a:spcBef>
              <a:spcAft>
                <a:spcPts val="0"/>
              </a:spcAft>
              <a:buClr>
                <a:schemeClr val="tx2"/>
              </a:buClr>
              <a:defRPr/>
            </a:pPr>
            <a:r>
              <a:rPr lang="zh-CN" altLang="en-US" b="1" kern="0" dirty="0">
                <a:latin typeface="黑体" pitchFamily="2" charset="-122"/>
                <a:ea typeface="黑体" pitchFamily="2" charset="-122"/>
              </a:rPr>
              <a:t>案例：</a:t>
            </a:r>
            <a:r>
              <a:rPr lang="en-US" altLang="zh-CN" b="1" kern="0" dirty="0">
                <a:latin typeface="黑体" pitchFamily="2" charset="-122"/>
                <a:ea typeface="黑体" pitchFamily="2" charset="-122"/>
              </a:rPr>
              <a:t> </a:t>
            </a:r>
            <a:r>
              <a:rPr lang="zh-CN" altLang="en-US" kern="0" dirty="0">
                <a:latin typeface="黑体" pitchFamily="2" charset="-122"/>
                <a:ea typeface="黑体" pitchFamily="2" charset="-122"/>
              </a:rPr>
              <a:t>注意力缺失</a:t>
            </a:r>
            <a:r>
              <a:rPr lang="en-US" altLang="zh-CN" kern="0" dirty="0">
                <a:latin typeface="黑体" pitchFamily="2" charset="-122"/>
                <a:ea typeface="黑体" pitchFamily="2" charset="-122"/>
              </a:rPr>
              <a:t>/</a:t>
            </a:r>
            <a:r>
              <a:rPr lang="zh-CN" altLang="en-US" kern="0" dirty="0">
                <a:latin typeface="黑体" pitchFamily="2" charset="-122"/>
                <a:ea typeface="黑体" pitchFamily="2" charset="-122"/>
              </a:rPr>
              <a:t>多动症 </a:t>
            </a:r>
            <a:endParaRPr lang="en-US" altLang="zh-CN" kern="0" dirty="0">
              <a:latin typeface="黑体" pitchFamily="2" charset="-122"/>
              <a:ea typeface="黑体" pitchFamily="2" charset="-122"/>
            </a:endParaRPr>
          </a:p>
          <a:p>
            <a:pPr marL="228600" indent="-228600" eaLnBrk="0" fontAlgn="auto" hangingPunct="0">
              <a:spcBef>
                <a:spcPct val="50000"/>
              </a:spcBef>
              <a:spcAft>
                <a:spcPts val="0"/>
              </a:spcAft>
              <a:buClr>
                <a:schemeClr val="tx2"/>
              </a:buClr>
              <a:defRPr/>
            </a:pPr>
            <a:r>
              <a:rPr lang="en-US" altLang="zh-CN" sz="2000" b="1" u="sng" kern="0" dirty="0">
                <a:latin typeface="黑体" pitchFamily="2" charset="-122"/>
                <a:ea typeface="黑体" pitchFamily="2" charset="-122"/>
              </a:rPr>
              <a:t>(Attention Deficit Hyperactivity Disorder</a:t>
            </a:r>
            <a:r>
              <a:rPr lang="zh-CN" altLang="en-US" sz="2000" b="1" u="sng" kern="0" dirty="0">
                <a:latin typeface="黑体" pitchFamily="2" charset="-122"/>
                <a:ea typeface="黑体" pitchFamily="2" charset="-122"/>
              </a:rPr>
              <a:t>，</a:t>
            </a:r>
            <a:r>
              <a:rPr lang="en-US" altLang="zh-CN" sz="2000" b="1" u="sng" kern="0" dirty="0">
                <a:latin typeface="黑体" pitchFamily="2" charset="-122"/>
                <a:ea typeface="黑体" pitchFamily="2" charset="-122"/>
              </a:rPr>
              <a:t>ADHD)</a:t>
            </a:r>
            <a:endParaRPr lang="en-US" altLang="zh-CN" sz="2000" b="1" u="sng" kern="0" dirty="0">
              <a:latin typeface="隶书" pitchFamily="49" charset="-122"/>
              <a:ea typeface="隶书" pitchFamily="49" charset="-122"/>
            </a:endParaRPr>
          </a:p>
        </p:txBody>
      </p:sp>
      <p:pic>
        <p:nvPicPr>
          <p:cNvPr id="28677" name="Picture 3" descr="C:\Documents and Settings\larry.sha\Local Settings\Temporary Internet Files\Content.IE5\OTE7KXCJ\MC90034484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8513" y="977900"/>
            <a:ext cx="15367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descr="ADHD.jpg"/>
          <p:cNvPicPr>
            <a:picLocks noChangeAspect="1"/>
          </p:cNvPicPr>
          <p:nvPr/>
        </p:nvPicPr>
        <p:blipFill>
          <a:blip r:embed="rId3"/>
          <a:srcRect/>
          <a:stretch>
            <a:fillRect/>
          </a:stretch>
        </p:blipFill>
        <p:spPr bwMode="auto">
          <a:xfrm>
            <a:off x="39688" y="2795588"/>
            <a:ext cx="6048375" cy="3879850"/>
          </a:xfrm>
          <a:prstGeom prst="rect">
            <a:avLst/>
          </a:prstGeom>
          <a:effectLst>
            <a:outerShdw blurRad="292100" dist="139700" dir="2700000" algn="tl" rotWithShape="0">
              <a:srgbClr val="333333">
                <a:alpha val="65000"/>
              </a:srgbClr>
            </a:outerShdw>
          </a:effectLst>
        </p:spPr>
      </p:pic>
      <p:sp>
        <p:nvSpPr>
          <p:cNvPr id="16" name="TextBox 15"/>
          <p:cNvSpPr txBox="1"/>
          <p:nvPr/>
        </p:nvSpPr>
        <p:spPr>
          <a:xfrm>
            <a:off x="6153150" y="3200400"/>
            <a:ext cx="2833688" cy="923925"/>
          </a:xfrm>
          <a:prstGeom prst="rect">
            <a:avLst/>
          </a:prstGeom>
          <a:noFill/>
        </p:spPr>
        <p:txBody>
          <a:bodyPr>
            <a:spAutoFit/>
          </a:bodyPr>
          <a:lstStyle/>
          <a:p>
            <a:pPr fontAlgn="auto">
              <a:spcBef>
                <a:spcPts val="0"/>
              </a:spcBef>
              <a:spcAft>
                <a:spcPts val="0"/>
              </a:spcAft>
              <a:defRPr/>
            </a:pPr>
            <a:r>
              <a:rPr lang="zh-CN" altLang="en-US" kern="0" dirty="0">
                <a:latin typeface="黑体" pitchFamily="2" charset="-122"/>
                <a:ea typeface="黑体" pitchFamily="2" charset="-122"/>
              </a:rPr>
              <a:t>仅通过主题词</a:t>
            </a:r>
            <a:r>
              <a:rPr lang="en-US" altLang="zh-CN" kern="0" dirty="0">
                <a:latin typeface="黑体" pitchFamily="2" charset="-122"/>
                <a:ea typeface="黑体" pitchFamily="2" charset="-122"/>
              </a:rPr>
              <a:t>/</a:t>
            </a:r>
            <a:r>
              <a:rPr lang="zh-CN" altLang="en-US" kern="0" dirty="0">
                <a:latin typeface="黑体" pitchFamily="2" charset="-122"/>
                <a:ea typeface="黑体" pitchFamily="2" charset="-122"/>
              </a:rPr>
              <a:t>关键词检索，查到的参考文献最早为</a:t>
            </a:r>
            <a:r>
              <a:rPr lang="en-US" altLang="zh-CN" kern="0" dirty="0">
                <a:latin typeface="黑体" pitchFamily="2" charset="-122"/>
                <a:ea typeface="黑体" pitchFamily="2" charset="-122"/>
              </a:rPr>
              <a:t>20</a:t>
            </a:r>
            <a:r>
              <a:rPr lang="zh-CN" altLang="en-US" kern="0" dirty="0">
                <a:latin typeface="黑体" pitchFamily="2" charset="-122"/>
                <a:ea typeface="黑体" pitchFamily="2" charset="-122"/>
              </a:rPr>
              <a:t>世纪</a:t>
            </a:r>
            <a:r>
              <a:rPr lang="en-US" altLang="zh-CN" kern="0" dirty="0">
                <a:latin typeface="黑体" pitchFamily="2" charset="-122"/>
                <a:ea typeface="黑体" pitchFamily="2" charset="-122"/>
              </a:rPr>
              <a:t>80</a:t>
            </a:r>
            <a:r>
              <a:rPr lang="zh-CN" altLang="en-US" kern="0" dirty="0">
                <a:latin typeface="黑体" pitchFamily="2" charset="-122"/>
                <a:ea typeface="黑体" pitchFamily="2" charset="-122"/>
              </a:rPr>
              <a:t>年代初</a:t>
            </a:r>
            <a:endParaRPr lang="en-US" altLang="zh-CN" kern="0" dirty="0">
              <a:latin typeface="黑体" pitchFamily="2" charset="-122"/>
              <a:ea typeface="黑体" pitchFamily="2" charset="-122"/>
            </a:endParaRPr>
          </a:p>
        </p:txBody>
      </p:sp>
      <p:grpSp>
        <p:nvGrpSpPr>
          <p:cNvPr id="2" name="组合 19"/>
          <p:cNvGrpSpPr>
            <a:grpSpLocks/>
          </p:cNvGrpSpPr>
          <p:nvPr/>
        </p:nvGrpSpPr>
        <p:grpSpPr bwMode="auto">
          <a:xfrm>
            <a:off x="2076450" y="3802063"/>
            <a:ext cx="4141788" cy="2533650"/>
            <a:chOff x="2076994" y="3801291"/>
            <a:chExt cx="4140926" cy="2534194"/>
          </a:xfrm>
        </p:grpSpPr>
        <p:sp>
          <p:nvSpPr>
            <p:cNvPr id="28682" name="矩形 16"/>
            <p:cNvSpPr>
              <a:spLocks noChangeArrowheads="1"/>
            </p:cNvSpPr>
            <p:nvPr/>
          </p:nvSpPr>
          <p:spPr bwMode="auto">
            <a:xfrm>
              <a:off x="2076994" y="4859382"/>
              <a:ext cx="627017" cy="1476103"/>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a:latin typeface="Calibri" pitchFamily="34" charset="0"/>
              </a:endParaRPr>
            </a:p>
          </p:txBody>
        </p:sp>
        <p:cxnSp>
          <p:nvCxnSpPr>
            <p:cNvPr id="28683" name="直接箭头连接符 18"/>
            <p:cNvCxnSpPr>
              <a:cxnSpLocks noChangeShapeType="1"/>
              <a:stCxn id="28682" idx="3"/>
            </p:cNvCxnSpPr>
            <p:nvPr/>
          </p:nvCxnSpPr>
          <p:spPr bwMode="auto">
            <a:xfrm flipV="1">
              <a:off x="2704011" y="3801291"/>
              <a:ext cx="3513909" cy="1796143"/>
            </a:xfrm>
            <a:prstGeom prst="straightConnector1">
              <a:avLst/>
            </a:prstGeom>
            <a:noFill/>
            <a:ln w="12700" algn="ctr">
              <a:solidFill>
                <a:srgbClr val="FF0000"/>
              </a:solidFill>
              <a:round/>
              <a:headEnd/>
              <a:tailEnd type="arrow" w="med" len="med"/>
            </a:ln>
            <a:extLst>
              <a:ext uri="{909E8E84-426E-40DD-AFC4-6F175D3DCCD1}">
                <a14:hiddenFill xmlns:a14="http://schemas.microsoft.com/office/drawing/2010/main">
                  <a:noFill/>
                </a14:hiddenFill>
              </a:ext>
            </a:extLst>
          </p:spPr>
        </p:cxnSp>
      </p:grpSp>
      <p:sp>
        <p:nvSpPr>
          <p:cNvPr id="21" name="TextBox 20"/>
          <p:cNvSpPr txBox="1"/>
          <p:nvPr/>
        </p:nvSpPr>
        <p:spPr>
          <a:xfrm>
            <a:off x="6191250" y="4519613"/>
            <a:ext cx="2560638" cy="1846262"/>
          </a:xfrm>
          <a:prstGeom prst="rect">
            <a:avLst/>
          </a:prstGeom>
          <a:noFill/>
        </p:spPr>
        <p:txBody>
          <a:bodyPr>
            <a:spAutoFit/>
          </a:bodyPr>
          <a:lstStyle/>
          <a:p>
            <a:pPr fontAlgn="auto">
              <a:spcBef>
                <a:spcPts val="0"/>
              </a:spcBef>
              <a:spcAft>
                <a:spcPts val="0"/>
              </a:spcAft>
              <a:buFont typeface="Arial" pitchFamily="34" charset="0"/>
              <a:buChar char="•"/>
              <a:defRPr/>
            </a:pPr>
            <a:r>
              <a:rPr lang="zh-CN" altLang="en-US" kern="0" dirty="0">
                <a:solidFill>
                  <a:srgbClr val="FF0000"/>
                </a:solidFill>
                <a:latin typeface="黑体" pitchFamily="2" charset="-122"/>
                <a:ea typeface="黑体" pitchFamily="2" charset="-122"/>
              </a:rPr>
              <a:t>有关</a:t>
            </a:r>
            <a:r>
              <a:rPr lang="en-US" altLang="zh-CN" kern="0" dirty="0">
                <a:solidFill>
                  <a:srgbClr val="FF0000"/>
                </a:solidFill>
                <a:latin typeface="黑体" pitchFamily="2" charset="-122"/>
                <a:ea typeface="黑体" pitchFamily="2" charset="-122"/>
              </a:rPr>
              <a:t>ADHD</a:t>
            </a:r>
            <a:r>
              <a:rPr lang="zh-CN" altLang="en-US" kern="0" dirty="0">
                <a:solidFill>
                  <a:srgbClr val="FF0000"/>
                </a:solidFill>
                <a:latin typeface="黑体" pitchFamily="2" charset="-122"/>
                <a:ea typeface="黑体" pitchFamily="2" charset="-122"/>
              </a:rPr>
              <a:t>的最早研究是否开始于这段时间？</a:t>
            </a:r>
            <a:endParaRPr lang="en-US" altLang="zh-CN" kern="0" dirty="0">
              <a:solidFill>
                <a:srgbClr val="FF0000"/>
              </a:solidFill>
              <a:latin typeface="黑体" pitchFamily="2" charset="-122"/>
              <a:ea typeface="黑体" pitchFamily="2" charset="-122"/>
            </a:endParaRPr>
          </a:p>
          <a:p>
            <a:pPr fontAlgn="auto">
              <a:spcBef>
                <a:spcPts val="0"/>
              </a:spcBef>
              <a:spcAft>
                <a:spcPts val="0"/>
              </a:spcAft>
              <a:defRPr/>
            </a:pPr>
            <a:endParaRPr lang="en-US" altLang="zh-CN" kern="0" dirty="0">
              <a:solidFill>
                <a:srgbClr val="FF0000"/>
              </a:solidFill>
              <a:latin typeface="黑体" pitchFamily="2" charset="-122"/>
              <a:ea typeface="黑体" pitchFamily="2" charset="-122"/>
            </a:endParaRPr>
          </a:p>
          <a:p>
            <a:pPr fontAlgn="auto">
              <a:spcBef>
                <a:spcPts val="0"/>
              </a:spcBef>
              <a:spcAft>
                <a:spcPts val="0"/>
              </a:spcAft>
              <a:buFont typeface="Arial" pitchFamily="34" charset="0"/>
              <a:buChar char="•"/>
              <a:defRPr/>
            </a:pPr>
            <a:r>
              <a:rPr lang="zh-CN" altLang="en-US" kern="0" dirty="0">
                <a:solidFill>
                  <a:srgbClr val="FF0000"/>
                </a:solidFill>
                <a:latin typeface="黑体" pitchFamily="2" charset="-122"/>
                <a:ea typeface="黑体" pitchFamily="2" charset="-122"/>
              </a:rPr>
              <a:t>我们是否真正了解到这项研究的历程和发展？</a:t>
            </a:r>
            <a:endParaRPr lang="en-US" altLang="zh-CN" kern="0" dirty="0">
              <a:solidFill>
                <a:srgbClr val="FF0000"/>
              </a:solidFill>
              <a:latin typeface="黑体" pitchFamily="2" charset="-122"/>
              <a:ea typeface="黑体" pitchFamily="2" charset="-122"/>
            </a:endParaRPr>
          </a:p>
          <a:p>
            <a:pPr fontAlgn="auto">
              <a:spcBef>
                <a:spcPts val="0"/>
              </a:spcBef>
              <a:spcAft>
                <a:spcPts val="0"/>
              </a:spcAft>
              <a:defRPr/>
            </a:pPr>
            <a:endParaRPr lang="zh-CN" altLang="en-US" dirty="0">
              <a:solidFill>
                <a:srgbClr val="FF0000"/>
              </a:solidFill>
              <a:ea typeface="+mn-ea"/>
            </a:endParaRPr>
          </a:p>
        </p:txBody>
      </p:sp>
    </p:spTree>
    <p:extLst>
      <p:ext uri="{BB962C8B-B14F-4D97-AF65-F5344CB8AC3E}">
        <p14:creationId xmlns:p14="http://schemas.microsoft.com/office/powerpoint/2010/main" val="1099014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fade">
                                      <p:cBhvr>
                                        <p:cTn id="15" dur="2000"/>
                                        <p:tgtEl>
                                          <p:spTgt spid="16">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fade">
                                      <p:cBhvr>
                                        <p:cTn id="20" dur="2000"/>
                                        <p:tgtEl>
                                          <p:spTgt spid="21">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xEl>
                                              <p:pRg st="2" end="2"/>
                                            </p:txEl>
                                          </p:spTgt>
                                        </p:tgtEl>
                                        <p:attrNameLst>
                                          <p:attrName>style.visibility</p:attrName>
                                        </p:attrNameLst>
                                      </p:cBhvr>
                                      <p:to>
                                        <p:strVal val="visible"/>
                                      </p:to>
                                    </p:set>
                                    <p:animEffect transition="in" filter="fade">
                                      <p:cBhvr>
                                        <p:cTn id="25" dur="20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2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灯片编号占位符 3"/>
          <p:cNvSpPr txBox="1">
            <a:spLocks noGrp="1"/>
          </p:cNvSpPr>
          <p:nvPr/>
        </p:nvSpPr>
        <p:spPr bwMode="auto">
          <a:xfrm>
            <a:off x="3657600" y="6477000"/>
            <a:ext cx="21145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fld id="{7588C225-818D-4B4E-9162-2CE2957F7807}" type="slidenum">
              <a:rPr lang="en-US" altLang="en-US" sz="1400">
                <a:latin typeface="Times" pitchFamily="18" charset="0"/>
              </a:rPr>
              <a:pPr algn="ctr"/>
              <a:t>22</a:t>
            </a:fld>
            <a:endParaRPr lang="en-US" altLang="en-US" sz="1400">
              <a:latin typeface="Times" pitchFamily="18" charset="0"/>
            </a:endParaRPr>
          </a:p>
        </p:txBody>
      </p:sp>
      <p:pic>
        <p:nvPicPr>
          <p:cNvPr id="2969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36625"/>
            <a:ext cx="4591050" cy="847725"/>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pic>
      <p:pic>
        <p:nvPicPr>
          <p:cNvPr id="1640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3" y="2212975"/>
            <a:ext cx="600233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3" name="Text Box 19"/>
          <p:cNvSpPr txBox="1">
            <a:spLocks noChangeArrowheads="1"/>
          </p:cNvSpPr>
          <p:nvPr/>
        </p:nvSpPr>
        <p:spPr bwMode="auto">
          <a:xfrm>
            <a:off x="492125" y="1831975"/>
            <a:ext cx="6442075" cy="338138"/>
          </a:xfrm>
          <a:prstGeom prst="rect">
            <a:avLst/>
          </a:prstGeom>
          <a:solidFill>
            <a:srgbClr val="FFFFCC"/>
          </a:solidFill>
          <a:ln w="9525" algn="ctr">
            <a:solidFill>
              <a:srgbClr val="009900"/>
            </a:solidFill>
            <a:miter lim="800000"/>
            <a:headEnd/>
            <a:tailEnd/>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sz="1600">
                <a:solidFill>
                  <a:srgbClr val="008000"/>
                </a:solidFill>
                <a:latin typeface="Calibri" pitchFamily="34" charset="0"/>
                <a:ea typeface="黑体" pitchFamily="49" charset="-122"/>
              </a:rPr>
              <a:t>1966 </a:t>
            </a:r>
            <a:r>
              <a:rPr lang="zh-CN" altLang="en-US" sz="1600">
                <a:solidFill>
                  <a:srgbClr val="008000"/>
                </a:solidFill>
                <a:latin typeface="Calibri" pitchFamily="34" charset="0"/>
                <a:ea typeface="黑体" pitchFamily="49" charset="-122"/>
              </a:rPr>
              <a:t>儿童多动综合症 </a:t>
            </a:r>
            <a:r>
              <a:rPr lang="en-US" altLang="zh-CN" sz="1600">
                <a:solidFill>
                  <a:srgbClr val="008000"/>
                </a:solidFill>
                <a:latin typeface="Calibri" pitchFamily="34" charset="0"/>
                <a:ea typeface="黑体" pitchFamily="49" charset="-122"/>
              </a:rPr>
              <a:t>(Hyperactive child syndrome)</a:t>
            </a:r>
          </a:p>
        </p:txBody>
      </p:sp>
      <p:sp>
        <p:nvSpPr>
          <p:cNvPr id="16406" name="Text Box 22"/>
          <p:cNvSpPr txBox="1">
            <a:spLocks noChangeArrowheads="1"/>
          </p:cNvSpPr>
          <p:nvPr/>
        </p:nvSpPr>
        <p:spPr bwMode="auto">
          <a:xfrm>
            <a:off x="762000" y="2841625"/>
            <a:ext cx="7010400" cy="338138"/>
          </a:xfrm>
          <a:prstGeom prst="rect">
            <a:avLst/>
          </a:prstGeom>
          <a:solidFill>
            <a:srgbClr val="FFFFCC"/>
          </a:solidFill>
          <a:ln w="9525" algn="ctr">
            <a:solidFill>
              <a:srgbClr val="009900"/>
            </a:solidFill>
            <a:miter lim="800000"/>
            <a:headEnd/>
            <a:tailEnd/>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sz="1600">
                <a:solidFill>
                  <a:srgbClr val="008000"/>
                </a:solidFill>
                <a:latin typeface="Calibri" pitchFamily="34" charset="0"/>
                <a:ea typeface="黑体" pitchFamily="49" charset="-122"/>
              </a:rPr>
              <a:t>1978 </a:t>
            </a:r>
            <a:r>
              <a:rPr lang="zh-CN" altLang="en-US" sz="1600">
                <a:solidFill>
                  <a:srgbClr val="008000"/>
                </a:solidFill>
                <a:latin typeface="Calibri" pitchFamily="34" charset="0"/>
                <a:ea typeface="黑体" pitchFamily="49" charset="-122"/>
              </a:rPr>
              <a:t>多动症与轻微脑功能损伤 </a:t>
            </a:r>
            <a:r>
              <a:rPr lang="en-US" altLang="zh-CN" sz="1600">
                <a:solidFill>
                  <a:srgbClr val="008000"/>
                </a:solidFill>
                <a:latin typeface="Calibri" pitchFamily="34" charset="0"/>
                <a:ea typeface="黑体" pitchFamily="49" charset="-122"/>
              </a:rPr>
              <a:t>(Hyperkinetic Minimal Brain Dysfunction)</a:t>
            </a:r>
          </a:p>
        </p:txBody>
      </p:sp>
      <p:pic>
        <p:nvPicPr>
          <p:cNvPr id="16407"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513" y="5368925"/>
            <a:ext cx="67706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11" name="AutoShape 27"/>
          <p:cNvSpPr>
            <a:spLocks noChangeArrowheads="1"/>
          </p:cNvSpPr>
          <p:nvPr/>
        </p:nvSpPr>
        <p:spPr bwMode="auto">
          <a:xfrm rot="10618228">
            <a:off x="7031038" y="1027113"/>
            <a:ext cx="360362" cy="1079500"/>
          </a:xfrm>
          <a:prstGeom prst="curvedRightArrow">
            <a:avLst>
              <a:gd name="adj1" fmla="val 59912"/>
              <a:gd name="adj2" fmla="val 119824"/>
              <a:gd name="adj3" fmla="val 33333"/>
            </a:avLst>
          </a:prstGeom>
          <a:solidFill>
            <a:srgbClr val="FFFFCC"/>
          </a:solidFill>
          <a:ln w="9525">
            <a:solidFill>
              <a:srgbClr val="009900"/>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latin typeface="Calibri" pitchFamily="34" charset="0"/>
            </a:endParaRPr>
          </a:p>
        </p:txBody>
      </p:sp>
      <p:pic>
        <p:nvPicPr>
          <p:cNvPr id="16415"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241800"/>
            <a:ext cx="67532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12" name="AutoShape 28"/>
          <p:cNvSpPr>
            <a:spLocks noChangeArrowheads="1"/>
          </p:cNvSpPr>
          <p:nvPr/>
        </p:nvSpPr>
        <p:spPr bwMode="auto">
          <a:xfrm rot="10618228">
            <a:off x="7840663" y="1936750"/>
            <a:ext cx="360362" cy="1079500"/>
          </a:xfrm>
          <a:prstGeom prst="curvedRightArrow">
            <a:avLst>
              <a:gd name="adj1" fmla="val 59912"/>
              <a:gd name="adj2" fmla="val 119824"/>
              <a:gd name="adj3" fmla="val 33333"/>
            </a:avLst>
          </a:prstGeom>
          <a:solidFill>
            <a:srgbClr val="FFFFCC"/>
          </a:solidFill>
          <a:ln w="9525">
            <a:solidFill>
              <a:srgbClr val="009900"/>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latin typeface="Calibri" pitchFamily="34" charset="0"/>
            </a:endParaRPr>
          </a:p>
        </p:txBody>
      </p:sp>
      <p:sp>
        <p:nvSpPr>
          <p:cNvPr id="16413" name="AutoShape 29"/>
          <p:cNvSpPr>
            <a:spLocks noChangeArrowheads="1"/>
          </p:cNvSpPr>
          <p:nvPr/>
        </p:nvSpPr>
        <p:spPr bwMode="auto">
          <a:xfrm rot="10618228">
            <a:off x="8534400" y="4137025"/>
            <a:ext cx="360363" cy="1079500"/>
          </a:xfrm>
          <a:prstGeom prst="curvedRightArrow">
            <a:avLst>
              <a:gd name="adj1" fmla="val 59912"/>
              <a:gd name="adj2" fmla="val 119824"/>
              <a:gd name="adj3" fmla="val 33333"/>
            </a:avLst>
          </a:prstGeom>
          <a:solidFill>
            <a:srgbClr val="FFFFCC"/>
          </a:solidFill>
          <a:ln w="9525">
            <a:solidFill>
              <a:srgbClr val="009900"/>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latin typeface="Calibri" pitchFamily="34" charset="0"/>
            </a:endParaRPr>
          </a:p>
        </p:txBody>
      </p:sp>
      <p:pic>
        <p:nvPicPr>
          <p:cNvPr id="16414"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163" y="3251200"/>
            <a:ext cx="62198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16" name="Text Box 32"/>
          <p:cNvSpPr txBox="1">
            <a:spLocks noChangeArrowheads="1"/>
          </p:cNvSpPr>
          <p:nvPr/>
        </p:nvSpPr>
        <p:spPr bwMode="auto">
          <a:xfrm>
            <a:off x="1112838" y="3860800"/>
            <a:ext cx="6964362" cy="346075"/>
          </a:xfrm>
          <a:prstGeom prst="rect">
            <a:avLst/>
          </a:prstGeom>
          <a:solidFill>
            <a:srgbClr val="FFFFCC"/>
          </a:solidFill>
          <a:ln w="9525" algn="ctr">
            <a:solidFill>
              <a:srgbClr val="009900"/>
            </a:solidFill>
            <a:miter lim="800000"/>
            <a:headEnd/>
            <a:tailEnd/>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sz="1600">
                <a:solidFill>
                  <a:srgbClr val="008000"/>
                </a:solidFill>
                <a:latin typeface="Calibri" pitchFamily="34" charset="0"/>
                <a:ea typeface="黑体" pitchFamily="49" charset="-122"/>
              </a:rPr>
              <a:t>1984 </a:t>
            </a:r>
            <a:r>
              <a:rPr lang="zh-CN" altLang="en-US" sz="1600">
                <a:solidFill>
                  <a:srgbClr val="008000"/>
                </a:solidFill>
                <a:latin typeface="Calibri" pitchFamily="34" charset="0"/>
                <a:ea typeface="黑体" pitchFamily="49" charset="-122"/>
              </a:rPr>
              <a:t>注意力缺失 </a:t>
            </a:r>
            <a:r>
              <a:rPr lang="en-US" altLang="zh-CN" sz="1600">
                <a:solidFill>
                  <a:srgbClr val="008000"/>
                </a:solidFill>
                <a:latin typeface="Calibri" pitchFamily="34" charset="0"/>
                <a:ea typeface="黑体" pitchFamily="49" charset="-122"/>
              </a:rPr>
              <a:t>(Attention Deficit Disorder)</a:t>
            </a:r>
          </a:p>
        </p:txBody>
      </p:sp>
      <p:sp>
        <p:nvSpPr>
          <p:cNvPr id="16417" name="AutoShape 33"/>
          <p:cNvSpPr>
            <a:spLocks noChangeArrowheads="1"/>
          </p:cNvSpPr>
          <p:nvPr/>
        </p:nvSpPr>
        <p:spPr bwMode="auto">
          <a:xfrm rot="10618228">
            <a:off x="8153400" y="2994025"/>
            <a:ext cx="360363" cy="1079500"/>
          </a:xfrm>
          <a:prstGeom prst="curvedRightArrow">
            <a:avLst>
              <a:gd name="adj1" fmla="val 59912"/>
              <a:gd name="adj2" fmla="val 119824"/>
              <a:gd name="adj3" fmla="val 33333"/>
            </a:avLst>
          </a:prstGeom>
          <a:solidFill>
            <a:srgbClr val="FFFFCC"/>
          </a:solidFill>
          <a:ln w="9525">
            <a:solidFill>
              <a:srgbClr val="009900"/>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latin typeface="Calibri" pitchFamily="34" charset="0"/>
            </a:endParaRPr>
          </a:p>
        </p:txBody>
      </p:sp>
      <p:sp>
        <p:nvSpPr>
          <p:cNvPr id="16408" name="Text Box 24"/>
          <p:cNvSpPr txBox="1">
            <a:spLocks noChangeArrowheads="1"/>
          </p:cNvSpPr>
          <p:nvPr/>
        </p:nvSpPr>
        <p:spPr bwMode="auto">
          <a:xfrm>
            <a:off x="1371600" y="4987925"/>
            <a:ext cx="7086600" cy="346075"/>
          </a:xfrm>
          <a:prstGeom prst="rect">
            <a:avLst/>
          </a:prstGeom>
          <a:solidFill>
            <a:srgbClr val="FFFFCC"/>
          </a:solidFill>
          <a:ln w="9525" algn="ctr">
            <a:solidFill>
              <a:srgbClr val="009900"/>
            </a:solidFill>
            <a:miter lim="800000"/>
            <a:headEnd/>
            <a:tailEnd/>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sz="1600">
                <a:solidFill>
                  <a:srgbClr val="008000"/>
                </a:solidFill>
                <a:latin typeface="Calibri" pitchFamily="34" charset="0"/>
                <a:ea typeface="黑体" pitchFamily="49" charset="-122"/>
              </a:rPr>
              <a:t>2000 </a:t>
            </a:r>
            <a:r>
              <a:rPr lang="zh-CN" altLang="en-US" sz="1600">
                <a:solidFill>
                  <a:srgbClr val="008000"/>
                </a:solidFill>
                <a:latin typeface="Calibri" pitchFamily="34" charset="0"/>
                <a:ea typeface="黑体" pitchFamily="49" charset="-122"/>
              </a:rPr>
              <a:t>注意力缺失</a:t>
            </a:r>
            <a:r>
              <a:rPr lang="en-US" altLang="zh-CN" sz="1600">
                <a:solidFill>
                  <a:srgbClr val="008000"/>
                </a:solidFill>
                <a:latin typeface="Calibri" pitchFamily="34" charset="0"/>
                <a:ea typeface="黑体" pitchFamily="49" charset="-122"/>
              </a:rPr>
              <a:t>/</a:t>
            </a:r>
            <a:r>
              <a:rPr lang="zh-CN" altLang="en-US" sz="1600">
                <a:solidFill>
                  <a:srgbClr val="008000"/>
                </a:solidFill>
                <a:latin typeface="Calibri" pitchFamily="34" charset="0"/>
                <a:ea typeface="黑体" pitchFamily="49" charset="-122"/>
              </a:rPr>
              <a:t>多动症 </a:t>
            </a:r>
            <a:r>
              <a:rPr lang="en-US" altLang="zh-CN" sz="1600">
                <a:solidFill>
                  <a:srgbClr val="008000"/>
                </a:solidFill>
                <a:latin typeface="Calibri" pitchFamily="34" charset="0"/>
                <a:ea typeface="黑体" pitchFamily="49" charset="-122"/>
              </a:rPr>
              <a:t>(Attention Deficit Hyperactivity Disorder)</a:t>
            </a:r>
          </a:p>
        </p:txBody>
      </p:sp>
      <p:sp>
        <p:nvSpPr>
          <p:cNvPr id="29712" name="Text Box 16"/>
          <p:cNvSpPr txBox="1">
            <a:spLocks noChangeArrowheads="1"/>
          </p:cNvSpPr>
          <p:nvPr/>
        </p:nvSpPr>
        <p:spPr bwMode="auto">
          <a:xfrm>
            <a:off x="4016375" y="0"/>
            <a:ext cx="5105400" cy="1077913"/>
          </a:xfrm>
          <a:prstGeom prst="rect">
            <a:avLst/>
          </a:prstGeom>
          <a:solidFill>
            <a:srgbClr val="FFFFCC"/>
          </a:solidFill>
          <a:ln w="9525" algn="ctr">
            <a:solidFill>
              <a:srgbClr val="009900"/>
            </a:solidFill>
            <a:miter lim="800000"/>
            <a:headEnd/>
            <a:tailEnd/>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1600">
                <a:solidFill>
                  <a:srgbClr val="008000"/>
                </a:solidFill>
                <a:latin typeface="Calibri" pitchFamily="34" charset="0"/>
                <a:ea typeface="黑体" pitchFamily="49" charset="-122"/>
              </a:rPr>
              <a:t>从</a:t>
            </a:r>
            <a:r>
              <a:rPr lang="en-US" altLang="zh-CN" sz="1600">
                <a:solidFill>
                  <a:srgbClr val="008000"/>
                </a:solidFill>
                <a:latin typeface="Calibri" pitchFamily="34" charset="0"/>
                <a:ea typeface="黑体" pitchFamily="49" charset="-122"/>
              </a:rPr>
              <a:t>1902</a:t>
            </a:r>
            <a:r>
              <a:rPr lang="zh-CN" altLang="en-US" sz="1600">
                <a:solidFill>
                  <a:srgbClr val="008000"/>
                </a:solidFill>
                <a:latin typeface="Calibri" pitchFamily="34" charset="0"/>
                <a:ea typeface="黑体" pitchFamily="49" charset="-122"/>
              </a:rPr>
              <a:t>年</a:t>
            </a:r>
            <a:r>
              <a:rPr lang="en-US" altLang="zh-CN" sz="1600">
                <a:solidFill>
                  <a:srgbClr val="008000"/>
                </a:solidFill>
                <a:latin typeface="Calibri" pitchFamily="34" charset="0"/>
                <a:ea typeface="黑体" pitchFamily="49" charset="-122"/>
              </a:rPr>
              <a:t>Still</a:t>
            </a:r>
            <a:r>
              <a:rPr lang="zh-CN" altLang="en-US" sz="1600">
                <a:solidFill>
                  <a:srgbClr val="008000"/>
                </a:solidFill>
                <a:latin typeface="Calibri" pitchFamily="34" charset="0"/>
                <a:ea typeface="黑体" pitchFamily="49" charset="-122"/>
              </a:rPr>
              <a:t>的开创性研究以后，</a:t>
            </a:r>
            <a:r>
              <a:rPr lang="en-US" altLang="zh-CN" sz="1600">
                <a:solidFill>
                  <a:srgbClr val="008000"/>
                </a:solidFill>
                <a:latin typeface="Calibri" pitchFamily="34" charset="0"/>
                <a:ea typeface="黑体" pitchFamily="49" charset="-122"/>
              </a:rPr>
              <a:t>ADHD</a:t>
            </a:r>
            <a:r>
              <a:rPr lang="zh-CN" altLang="en-US" sz="1600">
                <a:solidFill>
                  <a:srgbClr val="008000"/>
                </a:solidFill>
                <a:latin typeface="Calibri" pitchFamily="34" charset="0"/>
                <a:ea typeface="黑体" pitchFamily="49" charset="-122"/>
              </a:rPr>
              <a:t>经历了很多术语名称的变化。通过</a:t>
            </a:r>
            <a:r>
              <a:rPr lang="en-US" altLang="zh-CN" sz="1600">
                <a:solidFill>
                  <a:srgbClr val="008000"/>
                </a:solidFill>
                <a:latin typeface="Calibri" pitchFamily="34" charset="0"/>
                <a:ea typeface="黑体" pitchFamily="49" charset="-122"/>
              </a:rPr>
              <a:t>WoS</a:t>
            </a:r>
            <a:r>
              <a:rPr lang="zh-CN" altLang="en-US" sz="1600">
                <a:solidFill>
                  <a:srgbClr val="008000"/>
                </a:solidFill>
                <a:latin typeface="Calibri" pitchFamily="34" charset="0"/>
                <a:ea typeface="黑体" pitchFamily="49" charset="-122"/>
              </a:rPr>
              <a:t>特有的引文索引，我们可以从不同年代追溯</a:t>
            </a:r>
            <a:r>
              <a:rPr lang="en-US" altLang="zh-CN" sz="1600">
                <a:solidFill>
                  <a:srgbClr val="008000"/>
                </a:solidFill>
                <a:latin typeface="Calibri" pitchFamily="34" charset="0"/>
                <a:ea typeface="黑体" pitchFamily="49" charset="-122"/>
              </a:rPr>
              <a:t>Still </a:t>
            </a:r>
            <a:r>
              <a:rPr lang="zh-CN" altLang="en-US" sz="1600">
                <a:solidFill>
                  <a:srgbClr val="008000"/>
                </a:solidFill>
                <a:latin typeface="Calibri" pitchFamily="34" charset="0"/>
                <a:ea typeface="黑体" pitchFamily="49" charset="-122"/>
              </a:rPr>
              <a:t>这篇文章的引文，从而了解有关行为障碍的研究领域的发展历程。</a:t>
            </a:r>
          </a:p>
        </p:txBody>
      </p:sp>
    </p:spTree>
    <p:extLst>
      <p:ext uri="{BB962C8B-B14F-4D97-AF65-F5344CB8AC3E}">
        <p14:creationId xmlns:p14="http://schemas.microsoft.com/office/powerpoint/2010/main" val="59087238"/>
      </p:ext>
    </p:extLst>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6401"/>
                                        </p:tgtEl>
                                        <p:attrNameLst>
                                          <p:attrName>style.visibility</p:attrName>
                                        </p:attrNameLst>
                                      </p:cBhvr>
                                      <p:to>
                                        <p:strVal val="visible"/>
                                      </p:to>
                                    </p:set>
                                    <p:animEffect transition="in" filter="wipe(left)">
                                      <p:cBhvr>
                                        <p:cTn id="7" dur="1000"/>
                                        <p:tgtEl>
                                          <p:spTgt spid="1640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403"/>
                                        </p:tgtEl>
                                        <p:attrNameLst>
                                          <p:attrName>style.visibility</p:attrName>
                                        </p:attrNameLst>
                                      </p:cBhvr>
                                      <p:to>
                                        <p:strVal val="visible"/>
                                      </p:to>
                                    </p:set>
                                    <p:animEffect transition="in" filter="wipe(left)">
                                      <p:cBhvr>
                                        <p:cTn id="10" dur="1000"/>
                                        <p:tgtEl>
                                          <p:spTgt spid="1640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411"/>
                                        </p:tgtEl>
                                        <p:attrNameLst>
                                          <p:attrName>style.visibility</p:attrName>
                                        </p:attrNameLst>
                                      </p:cBhvr>
                                      <p:to>
                                        <p:strVal val="visible"/>
                                      </p:to>
                                    </p:set>
                                    <p:animEffect transition="in" filter="wipe(down)">
                                      <p:cBhvr>
                                        <p:cTn id="13" dur="1000"/>
                                        <p:tgtEl>
                                          <p:spTgt spid="16411"/>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16414"/>
                                        </p:tgtEl>
                                        <p:attrNameLst>
                                          <p:attrName>style.visibility</p:attrName>
                                        </p:attrNameLst>
                                      </p:cBhvr>
                                      <p:to>
                                        <p:strVal val="visible"/>
                                      </p:to>
                                    </p:set>
                                    <p:animEffect transition="in" filter="wipe(left)">
                                      <p:cBhvr>
                                        <p:cTn id="17" dur="1000"/>
                                        <p:tgtEl>
                                          <p:spTgt spid="1641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6406"/>
                                        </p:tgtEl>
                                        <p:attrNameLst>
                                          <p:attrName>style.visibility</p:attrName>
                                        </p:attrNameLst>
                                      </p:cBhvr>
                                      <p:to>
                                        <p:strVal val="visible"/>
                                      </p:to>
                                    </p:set>
                                    <p:animEffect transition="in" filter="wipe(left)">
                                      <p:cBhvr>
                                        <p:cTn id="20" dur="1000"/>
                                        <p:tgtEl>
                                          <p:spTgt spid="1640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412"/>
                                        </p:tgtEl>
                                        <p:attrNameLst>
                                          <p:attrName>style.visibility</p:attrName>
                                        </p:attrNameLst>
                                      </p:cBhvr>
                                      <p:to>
                                        <p:strVal val="visible"/>
                                      </p:to>
                                    </p:set>
                                    <p:animEffect transition="in" filter="wipe(down)">
                                      <p:cBhvr>
                                        <p:cTn id="23" dur="1000"/>
                                        <p:tgtEl>
                                          <p:spTgt spid="16412"/>
                                        </p:tgtEl>
                                      </p:cBhvr>
                                    </p:animEffect>
                                  </p:childTnLst>
                                </p:cTn>
                              </p:par>
                            </p:childTnLst>
                          </p:cTn>
                        </p:par>
                        <p:par>
                          <p:cTn id="24" fill="hold" nodeType="afterGroup">
                            <p:stCondLst>
                              <p:cond delay="2000"/>
                            </p:stCondLst>
                            <p:childTnLst>
                              <p:par>
                                <p:cTn id="25" presetID="22" presetClass="entr" presetSubtype="8" fill="hold" nodeType="afterEffect">
                                  <p:stCondLst>
                                    <p:cond delay="0"/>
                                  </p:stCondLst>
                                  <p:childTnLst>
                                    <p:set>
                                      <p:cBhvr>
                                        <p:cTn id="26" dur="1" fill="hold">
                                          <p:stCondLst>
                                            <p:cond delay="0"/>
                                          </p:stCondLst>
                                        </p:cTn>
                                        <p:tgtEl>
                                          <p:spTgt spid="16415"/>
                                        </p:tgtEl>
                                        <p:attrNameLst>
                                          <p:attrName>style.visibility</p:attrName>
                                        </p:attrNameLst>
                                      </p:cBhvr>
                                      <p:to>
                                        <p:strVal val="visible"/>
                                      </p:to>
                                    </p:set>
                                    <p:animEffect transition="in" filter="wipe(left)">
                                      <p:cBhvr>
                                        <p:cTn id="27" dur="1000"/>
                                        <p:tgtEl>
                                          <p:spTgt spid="16415"/>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6416"/>
                                        </p:tgtEl>
                                        <p:attrNameLst>
                                          <p:attrName>style.visibility</p:attrName>
                                        </p:attrNameLst>
                                      </p:cBhvr>
                                      <p:to>
                                        <p:strVal val="visible"/>
                                      </p:to>
                                    </p:set>
                                    <p:animEffect transition="in" filter="wipe(left)">
                                      <p:cBhvr>
                                        <p:cTn id="30" dur="1000"/>
                                        <p:tgtEl>
                                          <p:spTgt spid="1641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6417"/>
                                        </p:tgtEl>
                                        <p:attrNameLst>
                                          <p:attrName>style.visibility</p:attrName>
                                        </p:attrNameLst>
                                      </p:cBhvr>
                                      <p:to>
                                        <p:strVal val="visible"/>
                                      </p:to>
                                    </p:set>
                                    <p:animEffect transition="in" filter="wipe(down)">
                                      <p:cBhvr>
                                        <p:cTn id="33" dur="1000"/>
                                        <p:tgtEl>
                                          <p:spTgt spid="16417"/>
                                        </p:tgtEl>
                                      </p:cBhvr>
                                    </p:animEffect>
                                  </p:childTnLst>
                                </p:cTn>
                              </p:par>
                            </p:childTnLst>
                          </p:cTn>
                        </p:par>
                        <p:par>
                          <p:cTn id="34" fill="hold" nodeType="afterGroup">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16408"/>
                                        </p:tgtEl>
                                        <p:attrNameLst>
                                          <p:attrName>style.visibility</p:attrName>
                                        </p:attrNameLst>
                                      </p:cBhvr>
                                      <p:to>
                                        <p:strVal val="visible"/>
                                      </p:to>
                                    </p:set>
                                    <p:animEffect transition="in" filter="wipe(left)">
                                      <p:cBhvr>
                                        <p:cTn id="37" dur="1000"/>
                                        <p:tgtEl>
                                          <p:spTgt spid="16408"/>
                                        </p:tgtEl>
                                      </p:cBhvr>
                                    </p:animEffect>
                                  </p:childTnLst>
                                </p:cTn>
                              </p:par>
                              <p:par>
                                <p:cTn id="38" presetID="22" presetClass="entr" presetSubtype="8" fill="hold" nodeType="withEffect">
                                  <p:stCondLst>
                                    <p:cond delay="0"/>
                                  </p:stCondLst>
                                  <p:childTnLst>
                                    <p:set>
                                      <p:cBhvr>
                                        <p:cTn id="39" dur="1" fill="hold">
                                          <p:stCondLst>
                                            <p:cond delay="0"/>
                                          </p:stCondLst>
                                        </p:cTn>
                                        <p:tgtEl>
                                          <p:spTgt spid="16407"/>
                                        </p:tgtEl>
                                        <p:attrNameLst>
                                          <p:attrName>style.visibility</p:attrName>
                                        </p:attrNameLst>
                                      </p:cBhvr>
                                      <p:to>
                                        <p:strVal val="visible"/>
                                      </p:to>
                                    </p:set>
                                    <p:animEffect transition="in" filter="wipe(left)">
                                      <p:cBhvr>
                                        <p:cTn id="40" dur="1000"/>
                                        <p:tgtEl>
                                          <p:spTgt spid="1640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6413"/>
                                        </p:tgtEl>
                                        <p:attrNameLst>
                                          <p:attrName>style.visibility</p:attrName>
                                        </p:attrNameLst>
                                      </p:cBhvr>
                                      <p:to>
                                        <p:strVal val="visible"/>
                                      </p:to>
                                    </p:set>
                                    <p:animEffect transition="in" filter="wipe(down)">
                                      <p:cBhvr>
                                        <p:cTn id="43" dur="1000"/>
                                        <p:tgtEl>
                                          <p:spTgt spid="16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3" grpId="0" animBg="1"/>
      <p:bldP spid="16406" grpId="0" animBg="1"/>
      <p:bldP spid="16411" grpId="0" animBg="1"/>
      <p:bldP spid="16412" grpId="0" animBg="1"/>
      <p:bldP spid="16413" grpId="0" animBg="1"/>
      <p:bldP spid="16416" grpId="0" animBg="1"/>
      <p:bldP spid="16417" grpId="0" animBg="1"/>
      <p:bldP spid="1640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917575" y="506413"/>
            <a:ext cx="7369175" cy="636587"/>
          </a:xfrm>
        </p:spPr>
        <p:txBody>
          <a:bodyPr/>
          <a:lstStyle/>
          <a:p>
            <a:r>
              <a:rPr lang="en-US" altLang="zh-CN" smtClean="0">
                <a:ea typeface="宋体" pitchFamily="2" charset="-122"/>
              </a:rPr>
              <a:t>Web of Science</a:t>
            </a:r>
            <a:r>
              <a:rPr lang="zh-CN" altLang="en-US" smtClean="0">
                <a:ea typeface="宋体" pitchFamily="2" charset="-122"/>
              </a:rPr>
              <a:t>平台新界面</a:t>
            </a:r>
            <a:endParaRPr lang="en-US" altLang="en-US" smtClean="0"/>
          </a:p>
        </p:txBody>
      </p:sp>
      <p:pic>
        <p:nvPicPr>
          <p:cNvPr id="32771" name="Picture 8" descr="新平台界面.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4588"/>
            <a:ext cx="9144000"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p:nvPr/>
        </p:nvSpPr>
        <p:spPr bwMode="auto">
          <a:xfrm>
            <a:off x="755650" y="2060575"/>
            <a:ext cx="936625" cy="288925"/>
          </a:xfrm>
          <a:prstGeom prst="roundRect">
            <a:avLst/>
          </a:prstGeom>
          <a:noFill/>
          <a:ln w="25400" cap="flat" cmpd="sng" algn="ctr">
            <a:solidFill>
              <a:schemeClr val="accent3"/>
            </a:solidFill>
            <a:prstDash val="solid"/>
            <a:round/>
            <a:headEnd type="none" w="med" len="med"/>
            <a:tailEnd type="none" w="med" len="med"/>
          </a:ln>
          <a:effectLst/>
        </p:spPr>
        <p:txBody>
          <a:bodyPr lIns="0" tIns="0" rIns="182880" bIns="0"/>
          <a:lstStyle/>
          <a:p>
            <a:pPr>
              <a:spcBef>
                <a:spcPct val="50000"/>
              </a:spcBef>
              <a:defRPr/>
            </a:pPr>
            <a:endParaRPr lang="en-US" sz="2400"/>
          </a:p>
        </p:txBody>
      </p:sp>
    </p:spTree>
    <p:extLst>
      <p:ext uri="{BB962C8B-B14F-4D97-AF65-F5344CB8AC3E}">
        <p14:creationId xmlns:p14="http://schemas.microsoft.com/office/powerpoint/2010/main" val="4114425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WOS C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583613" cy="807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3429000" y="228600"/>
            <a:ext cx="2819400" cy="331788"/>
          </a:xfrm>
          <a:prstGeom prst="rect">
            <a:avLst/>
          </a:prstGeom>
          <a:noFill/>
          <a:ln w="9525">
            <a:noFill/>
            <a:miter lim="800000"/>
            <a:headEnd/>
            <a:tailEnd/>
          </a:ln>
        </p:spPr>
        <p:txBody>
          <a:bodyPr lIns="0" tIns="0" rIns="0" bIns="0" anchor="b"/>
          <a:lstStyle/>
          <a:p>
            <a:pPr eaLnBrk="0" hangingPunct="0">
              <a:lnSpc>
                <a:spcPct val="90000"/>
              </a:lnSpc>
              <a:defRPr/>
            </a:pPr>
            <a:r>
              <a:rPr lang="en-US" altLang="zh-CN" b="1" kern="0" dirty="0">
                <a:solidFill>
                  <a:schemeClr val="bg1"/>
                </a:solidFill>
                <a:latin typeface="+mj-lt"/>
                <a:ea typeface="+mj-ea"/>
                <a:cs typeface="+mj-cs"/>
              </a:rPr>
              <a:t>Web of Science</a:t>
            </a:r>
            <a:r>
              <a:rPr lang="zh-CN" altLang="en-US" b="1" kern="0" dirty="0">
                <a:solidFill>
                  <a:schemeClr val="bg1"/>
                </a:solidFill>
                <a:latin typeface="+mj-lt"/>
                <a:ea typeface="+mj-ea"/>
                <a:cs typeface="+mj-cs"/>
              </a:rPr>
              <a:t>核心合集</a:t>
            </a:r>
            <a:endParaRPr lang="en-US" b="1" kern="0" dirty="0">
              <a:solidFill>
                <a:schemeClr val="bg1"/>
              </a:solidFill>
              <a:latin typeface="+mj-lt"/>
              <a:ea typeface="+mj-ea"/>
              <a:cs typeface="+mj-cs"/>
            </a:endParaRPr>
          </a:p>
        </p:txBody>
      </p:sp>
      <p:sp>
        <p:nvSpPr>
          <p:cNvPr id="10" name="Rounded Rectangle 9"/>
          <p:cNvSpPr/>
          <p:nvPr/>
        </p:nvSpPr>
        <p:spPr>
          <a:xfrm>
            <a:off x="381000" y="3429000"/>
            <a:ext cx="4343400" cy="3429000"/>
          </a:xfrm>
          <a:prstGeom prst="roundRect">
            <a:avLst>
              <a:gd name="adj" fmla="val 7374"/>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10" descr="检索下拉条.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295400"/>
            <a:ext cx="2019300" cy="14001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914400" y="762000"/>
            <a:ext cx="1981200" cy="304800"/>
          </a:xfrm>
          <a:prstGeom prst="roundRect">
            <a:avLst>
              <a:gd name="adj" fmla="val 737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ounded Rectangle 12"/>
          <p:cNvSpPr/>
          <p:nvPr/>
        </p:nvSpPr>
        <p:spPr>
          <a:xfrm>
            <a:off x="3581400" y="1828800"/>
            <a:ext cx="1295400" cy="228600"/>
          </a:xfrm>
          <a:prstGeom prst="roundRect">
            <a:avLst>
              <a:gd name="adj" fmla="val 7374"/>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Arrow 7"/>
          <p:cNvSpPr/>
          <p:nvPr/>
        </p:nvSpPr>
        <p:spPr>
          <a:xfrm rot="10800000">
            <a:off x="3276600" y="2438400"/>
            <a:ext cx="552450" cy="157163"/>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
          <p:cNvSpPr txBox="1">
            <a:spLocks/>
          </p:cNvSpPr>
          <p:nvPr/>
        </p:nvSpPr>
        <p:spPr bwMode="auto">
          <a:xfrm>
            <a:off x="3962400" y="2335213"/>
            <a:ext cx="2819400" cy="331787"/>
          </a:xfrm>
          <a:prstGeom prst="rect">
            <a:avLst/>
          </a:prstGeom>
          <a:noFill/>
          <a:ln w="9525">
            <a:noFill/>
            <a:miter lim="800000"/>
            <a:headEnd/>
            <a:tailEnd/>
          </a:ln>
        </p:spPr>
        <p:txBody>
          <a:bodyPr lIns="0" tIns="0" rIns="0" bIns="0" anchor="b"/>
          <a:lstStyle/>
          <a:p>
            <a:pPr eaLnBrk="0" hangingPunct="0">
              <a:lnSpc>
                <a:spcPct val="90000"/>
              </a:lnSpc>
              <a:defRPr/>
            </a:pPr>
            <a:r>
              <a:rPr lang="zh-CN" altLang="en-US" b="1" kern="0" dirty="0">
                <a:solidFill>
                  <a:schemeClr val="tx2"/>
                </a:solidFill>
                <a:latin typeface="+mj-lt"/>
                <a:ea typeface="+mj-ea"/>
                <a:cs typeface="+mj-cs"/>
              </a:rPr>
              <a:t>检索方式下拉列表</a:t>
            </a:r>
            <a:endParaRPr lang="en-US" b="1" kern="0" dirty="0">
              <a:solidFill>
                <a:schemeClr val="tx2"/>
              </a:solidFill>
              <a:latin typeface="+mj-lt"/>
              <a:ea typeface="+mj-ea"/>
              <a:cs typeface="+mj-cs"/>
            </a:endParaRPr>
          </a:p>
        </p:txBody>
      </p:sp>
      <p:pic>
        <p:nvPicPr>
          <p:cNvPr id="15" name="Picture 14" descr="数据库下拉菜单.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62250" y="838200"/>
            <a:ext cx="280035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ight Arrow 15"/>
          <p:cNvSpPr/>
          <p:nvPr/>
        </p:nvSpPr>
        <p:spPr>
          <a:xfrm rot="10800000">
            <a:off x="5010150" y="1214438"/>
            <a:ext cx="552450" cy="157162"/>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85044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Horizontal)">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xit" presetSubtype="10" fill="hold" grpId="1" nodeType="clickEffect">
                                  <p:stCondLst>
                                    <p:cond delay="0"/>
                                  </p:stCondLst>
                                  <p:childTnLst>
                                    <p:animEffect transition="out" filter="blinds(horizontal)">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10" fill="hold" nodeType="clickEffect">
                                  <p:stCondLst>
                                    <p:cond delay="0"/>
                                  </p:stCondLst>
                                  <p:childTnLst>
                                    <p:animEffect transition="out" filter="blinds(horizontal)">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linds(horizontal)">
                                      <p:cBhvr>
                                        <p:cTn id="36" dur="500"/>
                                        <p:tgtEl>
                                          <p:spTgt spid="1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6" presetClass="entr" presetSubtype="16"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ircle(in)">
                                      <p:cBhvr>
                                        <p:cTn id="41" dur="500"/>
                                        <p:tgtEl>
                                          <p:spTgt spid="1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linds(horizontal)">
                                      <p:cBhvr>
                                        <p:cTn id="50" dur="500"/>
                                        <p:tgtEl>
                                          <p:spTgt spid="1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linds(horizontal)">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animBg="1"/>
      <p:bldP spid="13" grpId="0" animBg="1"/>
      <p:bldP spid="8" grpId="0" animBg="1"/>
      <p:bldP spid="14" grpId="0"/>
      <p:bldP spid="16" grpId="0" animBg="1"/>
      <p:bldP spid="1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标题 3"/>
          <p:cNvSpPr>
            <a:spLocks noGrp="1"/>
          </p:cNvSpPr>
          <p:nvPr>
            <p:ph type="title"/>
          </p:nvPr>
        </p:nvSpPr>
        <p:spPr>
          <a:xfrm>
            <a:off x="1000125" y="2857500"/>
            <a:ext cx="7369175" cy="836613"/>
          </a:xfrm>
        </p:spPr>
        <p:txBody>
          <a:bodyPr/>
          <a:lstStyle/>
          <a:p>
            <a:r>
              <a:rPr lang="zh-CN" altLang="en-US" smtClean="0">
                <a:latin typeface="Arial" pitchFamily="34" charset="0"/>
                <a:ea typeface="宋体" pitchFamily="2" charset="-122"/>
              </a:rPr>
              <a:t>如何利用</a:t>
            </a:r>
            <a:r>
              <a:rPr lang="en-US" altLang="zh-CN" smtClean="0">
                <a:latin typeface="Arial" pitchFamily="34" charset="0"/>
                <a:ea typeface="宋体" pitchFamily="2" charset="-122"/>
              </a:rPr>
              <a:t>SCI</a:t>
            </a:r>
            <a:r>
              <a:rPr lang="zh-CN" altLang="en-US" smtClean="0">
                <a:latin typeface="Arial" pitchFamily="34" charset="0"/>
                <a:ea typeface="宋体" pitchFamily="2" charset="-122"/>
              </a:rPr>
              <a:t>进行课题的选题和创新研究 </a:t>
            </a:r>
          </a:p>
        </p:txBody>
      </p:sp>
    </p:spTree>
    <p:extLst>
      <p:ext uri="{BB962C8B-B14F-4D97-AF65-F5344CB8AC3E}">
        <p14:creationId xmlns:p14="http://schemas.microsoft.com/office/powerpoint/2010/main" val="2000027176"/>
      </p:ext>
    </p:extLst>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body" sz="half" idx="1"/>
          </p:nvPr>
        </p:nvSpPr>
        <p:spPr>
          <a:xfrm>
            <a:off x="279400" y="2420938"/>
            <a:ext cx="8229600" cy="3235325"/>
          </a:xfrm>
        </p:spPr>
        <p:txBody>
          <a:bodyPr/>
          <a:lstStyle/>
          <a:p>
            <a:r>
              <a:rPr lang="zh-CN" altLang="en-US" smtClean="0">
                <a:solidFill>
                  <a:schemeClr val="accent2"/>
                </a:solidFill>
                <a:latin typeface="Arial" pitchFamily="34" charset="0"/>
                <a:ea typeface="楷体_GB2312" pitchFamily="49" charset="-122"/>
              </a:rPr>
              <a:t>某一方面的研究以前都有什么人用什么方法做过？</a:t>
            </a:r>
          </a:p>
          <a:p>
            <a:r>
              <a:rPr lang="zh-CN" altLang="en-US" smtClean="0">
                <a:solidFill>
                  <a:schemeClr val="accent2"/>
                </a:solidFill>
                <a:latin typeface="Arial" pitchFamily="34" charset="0"/>
                <a:ea typeface="楷体_GB2312" pitchFamily="49" charset="-122"/>
              </a:rPr>
              <a:t>现在人们对这方面的研究有什么最新进展和认识？</a:t>
            </a:r>
          </a:p>
          <a:p>
            <a:r>
              <a:rPr lang="zh-CN" altLang="en-US" smtClean="0">
                <a:solidFill>
                  <a:schemeClr val="accent2"/>
                </a:solidFill>
                <a:latin typeface="Arial" pitchFamily="34" charset="0"/>
                <a:ea typeface="楷体_GB2312" pitchFamily="49" charset="-122"/>
              </a:rPr>
              <a:t>目前同一研究领域，不同的实验室是否用了不同的方法展开研究，哪种方法更合理？</a:t>
            </a:r>
          </a:p>
          <a:p>
            <a:endParaRPr lang="zh-CN" altLang="en-US" smtClean="0">
              <a:solidFill>
                <a:schemeClr val="accent2"/>
              </a:solidFill>
              <a:latin typeface="Arial" pitchFamily="34" charset="0"/>
              <a:ea typeface="楷体_GB2312" pitchFamily="49" charset="-122"/>
            </a:endParaRPr>
          </a:p>
          <a:p>
            <a:r>
              <a:rPr lang="zh-CN" altLang="en-US" smtClean="0">
                <a:latin typeface="Arial" pitchFamily="34" charset="0"/>
                <a:ea typeface="宋体" pitchFamily="2" charset="-122"/>
              </a:rPr>
              <a:t>通常只有回答了这三个问题，才能说对课题有了一定的了解。</a:t>
            </a:r>
            <a:endParaRPr lang="zh-CN" altLang="en-US" sz="1800" smtClean="0">
              <a:latin typeface="Arial" pitchFamily="34" charset="0"/>
              <a:ea typeface="宋体" pitchFamily="2" charset="-122"/>
            </a:endParaRPr>
          </a:p>
          <a:p>
            <a:pPr>
              <a:buFontTx/>
              <a:buNone/>
            </a:pPr>
            <a:endParaRPr lang="en-US" altLang="zh-CN" sz="1800" smtClean="0">
              <a:latin typeface="Arial" pitchFamily="34" charset="0"/>
              <a:ea typeface="宋体" pitchFamily="2" charset="-122"/>
            </a:endParaRPr>
          </a:p>
        </p:txBody>
      </p:sp>
      <p:sp>
        <p:nvSpPr>
          <p:cNvPr id="412675" name="Text Box 3"/>
          <p:cNvSpPr txBox="1">
            <a:spLocks noChangeArrowheads="1"/>
          </p:cNvSpPr>
          <p:nvPr/>
        </p:nvSpPr>
        <p:spPr bwMode="auto">
          <a:xfrm>
            <a:off x="304800" y="990600"/>
            <a:ext cx="8459788" cy="884238"/>
          </a:xfrm>
          <a:prstGeom prst="rect">
            <a:avLst/>
          </a:prstGeom>
          <a:noFill/>
          <a:ln w="9525" algn="ctr">
            <a:noFill/>
            <a:miter lim="800000"/>
            <a:headEnd/>
            <a:tailEnd/>
          </a:ln>
          <a:effectLst/>
        </p:spPr>
        <p:txBody>
          <a:bodyPr>
            <a:spAutoFit/>
          </a:bodyPr>
          <a:lstStyle/>
          <a:p>
            <a:pPr eaLnBrk="0" hangingPunct="0">
              <a:spcBef>
                <a:spcPct val="50000"/>
              </a:spcBef>
              <a:defRPr/>
            </a:pPr>
            <a:r>
              <a:rPr kumimoji="1" lang="zh-CN" altLang="en-US" sz="2400" dirty="0">
                <a:solidFill>
                  <a:srgbClr val="FF0000"/>
                </a:solidFill>
                <a:latin typeface="Times New Roman" pitchFamily="18" charset="0"/>
              </a:rPr>
              <a:t>当我们对学术领域中的某个课题产生兴趣的时候</a:t>
            </a:r>
            <a:r>
              <a:rPr kumimoji="1" lang="en-US" altLang="zh-CN" sz="2400" dirty="0">
                <a:solidFill>
                  <a:srgbClr val="FF0000"/>
                </a:solidFill>
                <a:latin typeface="Times New Roman" pitchFamily="18" charset="0"/>
              </a:rPr>
              <a:t>,</a:t>
            </a:r>
            <a:r>
              <a:rPr kumimoji="1" lang="zh-CN" altLang="en-US" sz="2400" dirty="0">
                <a:solidFill>
                  <a:srgbClr val="FF0000"/>
                </a:solidFill>
                <a:latin typeface="Times New Roman" pitchFamily="18" charset="0"/>
              </a:rPr>
              <a:t>可以利用</a:t>
            </a:r>
            <a:r>
              <a:rPr kumimoji="1" lang="en-US" altLang="zh-CN" sz="2400" dirty="0">
                <a:solidFill>
                  <a:srgbClr val="FF0000"/>
                </a:solidFill>
                <a:latin typeface="Times New Roman" pitchFamily="18" charset="0"/>
              </a:rPr>
              <a:t>SCI</a:t>
            </a:r>
            <a:r>
              <a:rPr kumimoji="1" lang="zh-CN" altLang="en-US" sz="2400" dirty="0">
                <a:solidFill>
                  <a:srgbClr val="FF0000"/>
                </a:solidFill>
                <a:latin typeface="Times New Roman" pitchFamily="18" charset="0"/>
              </a:rPr>
              <a:t>来了解</a:t>
            </a:r>
            <a:r>
              <a:rPr lang="zh-CN" altLang="en-US" sz="2800" b="1" i="1" dirty="0">
                <a:solidFill>
                  <a:srgbClr val="00CC99"/>
                </a:solidFill>
                <a:effectLst>
                  <a:outerShdw blurRad="38100" dist="38100" dir="2700000" algn="tl">
                    <a:srgbClr val="C0C0C0"/>
                  </a:outerShdw>
                </a:effectLst>
              </a:rPr>
              <a:t>这样三个问题</a:t>
            </a:r>
            <a:r>
              <a:rPr lang="en-US" altLang="zh-CN" sz="2800" b="1" i="1" dirty="0">
                <a:solidFill>
                  <a:srgbClr val="00CC99"/>
                </a:solidFill>
                <a:effectLst>
                  <a:outerShdw blurRad="38100" dist="38100" dir="2700000" algn="tl">
                    <a:srgbClr val="C0C0C0"/>
                  </a:outerShdw>
                </a:effectLst>
              </a:rPr>
              <a:t>……</a:t>
            </a:r>
          </a:p>
        </p:txBody>
      </p:sp>
    </p:spTree>
    <p:extLst>
      <p:ext uri="{BB962C8B-B14F-4D97-AF65-F5344CB8AC3E}">
        <p14:creationId xmlns:p14="http://schemas.microsoft.com/office/powerpoint/2010/main" val="346928717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标题 1"/>
          <p:cNvSpPr>
            <a:spLocks noGrp="1"/>
          </p:cNvSpPr>
          <p:nvPr>
            <p:ph type="title"/>
          </p:nvPr>
        </p:nvSpPr>
        <p:spPr/>
        <p:txBody>
          <a:bodyPr/>
          <a:lstStyle/>
          <a:p>
            <a:endParaRPr lang="zh-CN" altLang="en-US" dirty="0" smtClean="0">
              <a:latin typeface="Arial" pitchFamily="34" charset="0"/>
              <a:ea typeface="宋体" pitchFamily="2" charset="-122"/>
            </a:endParaRPr>
          </a:p>
        </p:txBody>
      </p:sp>
      <p:pic>
        <p:nvPicPr>
          <p:cNvPr id="54274" name="Picture 2" descr="http://pic4.nipic.com/20091217/2177138_212144967261_2.jpg"/>
          <p:cNvPicPr>
            <a:picLocks noChangeAspect="1" noChangeArrowheads="1"/>
          </p:cNvPicPr>
          <p:nvPr/>
        </p:nvPicPr>
        <p:blipFill>
          <a:blip r:embed="rId2"/>
          <a:srcRect/>
          <a:stretch>
            <a:fillRect/>
          </a:stretch>
        </p:blipFill>
        <p:spPr bwMode="auto">
          <a:xfrm>
            <a:off x="207092" y="304800"/>
            <a:ext cx="3443287" cy="2462213"/>
          </a:xfrm>
          <a:prstGeom prst="rect">
            <a:avLst/>
          </a:prstGeom>
          <a:ln>
            <a:noFill/>
          </a:ln>
          <a:effectLst>
            <a:outerShdw blurRad="292100" dist="139700" dir="2700000" algn="tl" rotWithShape="0">
              <a:srgbClr val="333333">
                <a:alpha val="65000"/>
              </a:srgbClr>
            </a:outerShdw>
          </a:effectLst>
        </p:spPr>
      </p:pic>
      <p:pic>
        <p:nvPicPr>
          <p:cNvPr id="54275" name="Picture 3"/>
          <p:cNvPicPr>
            <a:picLocks noChangeAspect="1" noChangeArrowheads="1"/>
          </p:cNvPicPr>
          <p:nvPr/>
        </p:nvPicPr>
        <p:blipFill>
          <a:blip r:embed="rId3"/>
          <a:srcRect/>
          <a:stretch>
            <a:fillRect/>
          </a:stretch>
        </p:blipFill>
        <p:spPr bwMode="auto">
          <a:xfrm>
            <a:off x="214019" y="2971800"/>
            <a:ext cx="4429125" cy="186690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385738" y="4953000"/>
            <a:ext cx="3286148" cy="830997"/>
          </a:xfrm>
          <a:prstGeom prst="rect">
            <a:avLst/>
          </a:prstGeom>
          <a:noFill/>
        </p:spPr>
        <p:txBody>
          <a:bodyPr>
            <a:spAutoFit/>
          </a:bodyPr>
          <a:lstStyle/>
          <a:p>
            <a:pPr fontAlgn="auto">
              <a:spcBef>
                <a:spcPts val="0"/>
              </a:spcBef>
              <a:spcAft>
                <a:spcPts val="0"/>
              </a:spcAft>
              <a:defRPr/>
            </a:pPr>
            <a:r>
              <a:rPr lang="zh-CN" altLang="en-US"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rPr>
              <a:t>紫杉醇</a:t>
            </a:r>
          </a:p>
        </p:txBody>
      </p:sp>
      <p:sp>
        <p:nvSpPr>
          <p:cNvPr id="9" name="TextBox 8"/>
          <p:cNvSpPr txBox="1">
            <a:spLocks noChangeArrowheads="1"/>
          </p:cNvSpPr>
          <p:nvPr/>
        </p:nvSpPr>
        <p:spPr bwMode="auto">
          <a:xfrm>
            <a:off x="385738" y="5957315"/>
            <a:ext cx="3730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dirty="0">
                <a:solidFill>
                  <a:srgbClr val="FF0000"/>
                </a:solidFill>
                <a:latin typeface="Calibri" pitchFamily="34" charset="0"/>
              </a:rPr>
              <a:t>3000</a:t>
            </a:r>
            <a:r>
              <a:rPr lang="zh-CN" altLang="en-US" dirty="0">
                <a:solidFill>
                  <a:srgbClr val="FF0000"/>
                </a:solidFill>
                <a:latin typeface="Calibri" pitchFamily="34" charset="0"/>
              </a:rPr>
              <a:t>棵树</a:t>
            </a:r>
            <a:r>
              <a:rPr lang="en-US" altLang="zh-CN" dirty="0">
                <a:solidFill>
                  <a:srgbClr val="FF0000"/>
                </a:solidFill>
                <a:latin typeface="Calibri" pitchFamily="34" charset="0"/>
              </a:rPr>
              <a:t>=10</a:t>
            </a:r>
            <a:r>
              <a:rPr lang="zh-CN" altLang="en-US" dirty="0">
                <a:solidFill>
                  <a:srgbClr val="FF0000"/>
                </a:solidFill>
                <a:latin typeface="Calibri" pitchFamily="34" charset="0"/>
              </a:rPr>
              <a:t>吨树皮</a:t>
            </a:r>
            <a:r>
              <a:rPr lang="en-US" altLang="zh-CN" dirty="0">
                <a:solidFill>
                  <a:srgbClr val="FF0000"/>
                </a:solidFill>
                <a:latin typeface="Calibri" pitchFamily="34" charset="0"/>
              </a:rPr>
              <a:t>=1kg=500</a:t>
            </a:r>
            <a:r>
              <a:rPr lang="zh-CN" altLang="en-US" dirty="0">
                <a:solidFill>
                  <a:srgbClr val="FF0000"/>
                </a:solidFill>
                <a:latin typeface="Calibri" pitchFamily="34" charset="0"/>
              </a:rPr>
              <a:t>病人</a:t>
            </a:r>
          </a:p>
        </p:txBody>
      </p:sp>
      <p:sp>
        <p:nvSpPr>
          <p:cNvPr id="10" name="TextBox 13"/>
          <p:cNvSpPr txBox="1">
            <a:spLocks noChangeArrowheads="1"/>
          </p:cNvSpPr>
          <p:nvPr/>
        </p:nvSpPr>
        <p:spPr bwMode="auto">
          <a:xfrm>
            <a:off x="4724400" y="882655"/>
            <a:ext cx="4214813" cy="5542543"/>
          </a:xfrm>
          <a:prstGeom prst="rect">
            <a:avLst/>
          </a:prstGeom>
          <a:solidFill>
            <a:schemeClr val="tx2">
              <a:lumMod val="40000"/>
              <a:lumOff val="60000"/>
            </a:schemeClr>
          </a:solidFill>
          <a:ln>
            <a:noFill/>
          </a:ln>
        </p:spPr>
        <p:style>
          <a:lnRef idx="0">
            <a:schemeClr val="accent5"/>
          </a:lnRef>
          <a:fillRef idx="3">
            <a:schemeClr val="accent5"/>
          </a:fillRef>
          <a:effectRef idx="3">
            <a:schemeClr val="accent5"/>
          </a:effectRef>
          <a:fontRef idx="minor">
            <a:schemeClr val="lt1"/>
          </a:fontRef>
        </p:style>
        <p:txBody>
          <a:bodyPr>
            <a:spAutoFit/>
          </a:bodyPr>
          <a:lstStyle/>
          <a:p>
            <a:pPr eaLnBrk="0" hangingPunct="0">
              <a:lnSpc>
                <a:spcPts val="2500"/>
              </a:lnSpc>
              <a:defRPr/>
            </a:pPr>
            <a:r>
              <a:rPr lang="zh-CN" altLang="en-US" sz="2000" b="1" dirty="0">
                <a:solidFill>
                  <a:schemeClr val="tx1"/>
                </a:solidFill>
                <a:latin typeface="华文仿宋" pitchFamily="2" charset="-122"/>
                <a:ea typeface="华文仿宋" pitchFamily="2" charset="-122"/>
              </a:rPr>
              <a:t>紫杉醇</a:t>
            </a:r>
            <a:r>
              <a:rPr lang="zh-CN" altLang="en-US" sz="2000" dirty="0">
                <a:solidFill>
                  <a:schemeClr val="tx1"/>
                </a:solidFill>
                <a:latin typeface="华文仿宋" pitchFamily="2" charset="-122"/>
                <a:ea typeface="华文仿宋" pitchFamily="2" charset="-122"/>
              </a:rPr>
              <a:t>：紫杉醇是美国北卡罗莱纳州三角研究所的</a:t>
            </a:r>
            <a:r>
              <a:rPr lang="en-US" altLang="zh-CN" sz="2000" dirty="0">
                <a:solidFill>
                  <a:schemeClr val="tx1"/>
                </a:solidFill>
                <a:latin typeface="华文仿宋" pitchFamily="2" charset="-122"/>
                <a:ea typeface="华文仿宋" pitchFamily="2" charset="-122"/>
              </a:rPr>
              <a:t>Wall</a:t>
            </a:r>
            <a:r>
              <a:rPr lang="zh-CN" altLang="en-US" sz="2000" dirty="0">
                <a:solidFill>
                  <a:schemeClr val="tx1"/>
                </a:solidFill>
                <a:latin typeface="华文仿宋" pitchFamily="2" charset="-122"/>
                <a:ea typeface="华文仿宋" pitchFamily="2" charset="-122"/>
              </a:rPr>
              <a:t>博士和</a:t>
            </a:r>
            <a:r>
              <a:rPr lang="en-US" altLang="zh-CN" sz="2000" dirty="0" err="1">
                <a:solidFill>
                  <a:schemeClr val="tx1"/>
                </a:solidFill>
                <a:latin typeface="华文仿宋" pitchFamily="2" charset="-122"/>
                <a:ea typeface="华文仿宋" pitchFamily="2" charset="-122"/>
              </a:rPr>
              <a:t>Wani</a:t>
            </a:r>
            <a:r>
              <a:rPr lang="zh-CN" altLang="en-US" sz="2000" dirty="0">
                <a:solidFill>
                  <a:schemeClr val="tx1"/>
                </a:solidFill>
                <a:latin typeface="华文仿宋" pitchFamily="2" charset="-122"/>
                <a:ea typeface="华文仿宋" pitchFamily="2" charset="-122"/>
              </a:rPr>
              <a:t>博士于</a:t>
            </a:r>
            <a:r>
              <a:rPr lang="en-US" altLang="zh-CN" sz="2000" dirty="0">
                <a:solidFill>
                  <a:schemeClr val="tx1"/>
                </a:solidFill>
                <a:latin typeface="华文仿宋" pitchFamily="2" charset="-122"/>
                <a:ea typeface="华文仿宋" pitchFamily="2" charset="-122"/>
              </a:rPr>
              <a:t>1967</a:t>
            </a:r>
            <a:r>
              <a:rPr lang="zh-CN" altLang="en-US" sz="2000" dirty="0">
                <a:solidFill>
                  <a:schemeClr val="tx1"/>
                </a:solidFill>
                <a:latin typeface="华文仿宋" pitchFamily="2" charset="-122"/>
                <a:ea typeface="华文仿宋" pitchFamily="2" charset="-122"/>
              </a:rPr>
              <a:t>年发现</a:t>
            </a:r>
            <a:r>
              <a:rPr lang="zh-CN" altLang="en-US" sz="2000" dirty="0" smtClean="0">
                <a:solidFill>
                  <a:schemeClr val="tx1"/>
                </a:solidFill>
                <a:latin typeface="华文仿宋" pitchFamily="2" charset="-122"/>
                <a:ea typeface="华文仿宋" pitchFamily="2" charset="-122"/>
              </a:rPr>
              <a:t>的，并</a:t>
            </a:r>
            <a:r>
              <a:rPr lang="zh-CN" altLang="en-US" sz="2000" dirty="0">
                <a:solidFill>
                  <a:schemeClr val="tx1"/>
                </a:solidFill>
                <a:latin typeface="华文仿宋" pitchFamily="2" charset="-122"/>
                <a:ea typeface="华文仿宋" pitchFamily="2" charset="-122"/>
              </a:rPr>
              <a:t>在</a:t>
            </a:r>
            <a:r>
              <a:rPr lang="en-US" altLang="zh-CN" sz="2000" dirty="0">
                <a:solidFill>
                  <a:schemeClr val="tx1"/>
                </a:solidFill>
                <a:latin typeface="华文仿宋" pitchFamily="2" charset="-122"/>
                <a:ea typeface="华文仿宋" pitchFamily="2" charset="-122"/>
              </a:rPr>
              <a:t>1971</a:t>
            </a:r>
            <a:r>
              <a:rPr lang="zh-CN" altLang="en-US" sz="2000" dirty="0">
                <a:solidFill>
                  <a:schemeClr val="tx1"/>
                </a:solidFill>
                <a:latin typeface="华文仿宋" pitchFamily="2" charset="-122"/>
                <a:ea typeface="华文仿宋" pitchFamily="2" charset="-122"/>
              </a:rPr>
              <a:t>年发表了这一研究成果</a:t>
            </a:r>
            <a:r>
              <a:rPr lang="zh-CN" altLang="en-US" sz="2000" dirty="0" smtClean="0">
                <a:solidFill>
                  <a:schemeClr val="tx1"/>
                </a:solidFill>
                <a:latin typeface="华文仿宋" pitchFamily="2" charset="-122"/>
                <a:ea typeface="华文仿宋" pitchFamily="2" charset="-122"/>
              </a:rPr>
              <a:t>。紫</a:t>
            </a:r>
            <a:r>
              <a:rPr lang="zh-CN" altLang="en-US" sz="2000" dirty="0">
                <a:solidFill>
                  <a:schemeClr val="tx1"/>
                </a:solidFill>
                <a:latin typeface="华文仿宋" pitchFamily="2" charset="-122"/>
                <a:ea typeface="华文仿宋" pitchFamily="2" charset="-122"/>
              </a:rPr>
              <a:t>杉</a:t>
            </a:r>
            <a:r>
              <a:rPr lang="zh-CN" altLang="en-US" sz="2000" dirty="0" smtClean="0">
                <a:solidFill>
                  <a:schemeClr val="tx1"/>
                </a:solidFill>
                <a:latin typeface="华文仿宋" pitchFamily="2" charset="-122"/>
                <a:ea typeface="华文仿宋" pitchFamily="2" charset="-122"/>
              </a:rPr>
              <a:t>醇是</a:t>
            </a:r>
            <a:r>
              <a:rPr lang="zh-CN" altLang="en-US" sz="2000" dirty="0">
                <a:solidFill>
                  <a:schemeClr val="tx1"/>
                </a:solidFill>
                <a:latin typeface="华文仿宋" pitchFamily="2" charset="-122"/>
                <a:ea typeface="华文仿宋" pitchFamily="2" charset="-122"/>
              </a:rPr>
              <a:t>目前所了解的惟一一种可以促进微管聚合和稳定已聚合微管的药物。同位素示踪表明， 紫杉醇只结合到聚合的微管上， 不与未聚合的微管蛋白二聚体反应。细胞接触紫杉醇后会在细胞内积累大量的微管，这些微管的积累干扰了细胞的各种功能，特别是使细胞分裂停止于有丝分裂期，阻断了细胞的正常分裂。 </a:t>
            </a:r>
            <a:r>
              <a:rPr lang="zh-CN" altLang="en-US" sz="2000" dirty="0" smtClean="0">
                <a:solidFill>
                  <a:schemeClr val="tx1"/>
                </a:solidFill>
                <a:latin typeface="华文仿宋" pitchFamily="2" charset="-122"/>
                <a:ea typeface="华文仿宋" pitchFamily="2" charset="-122"/>
              </a:rPr>
              <a:t>紫</a:t>
            </a:r>
            <a:r>
              <a:rPr lang="zh-CN" altLang="en-US" sz="2000" dirty="0">
                <a:solidFill>
                  <a:schemeClr val="tx1"/>
                </a:solidFill>
                <a:latin typeface="华文仿宋" pitchFamily="2" charset="-122"/>
                <a:ea typeface="华文仿宋" pitchFamily="2" charset="-122"/>
              </a:rPr>
              <a:t>杉醇主要适用于卵巢癌和乳腺癌，对肺癌、大肠癌、黑色素瘤、头颈部癌、淋巴瘤、脑瘤也都有一定疗效。</a:t>
            </a:r>
          </a:p>
        </p:txBody>
      </p:sp>
    </p:spTree>
    <p:extLst>
      <p:ext uri="{BB962C8B-B14F-4D97-AF65-F5344CB8AC3E}">
        <p14:creationId xmlns:p14="http://schemas.microsoft.com/office/powerpoint/2010/main" val="3426404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 calcmode="lin" valueType="num">
                                      <p:cBhvr additive="base">
                                        <p:cTn id="7" dur="500" fill="hold"/>
                                        <p:tgtEl>
                                          <p:spTgt spid="54274"/>
                                        </p:tgtEl>
                                        <p:attrNameLst>
                                          <p:attrName>ppt_x</p:attrName>
                                        </p:attrNameLst>
                                      </p:cBhvr>
                                      <p:tavLst>
                                        <p:tav tm="0">
                                          <p:val>
                                            <p:strVal val="#ppt_x"/>
                                          </p:val>
                                        </p:tav>
                                        <p:tav tm="100000">
                                          <p:val>
                                            <p:strVal val="#ppt_x"/>
                                          </p:val>
                                        </p:tav>
                                      </p:tavLst>
                                    </p:anim>
                                    <p:anim calcmode="lin" valueType="num">
                                      <p:cBhvr additive="base">
                                        <p:cTn id="8" dur="500" fill="hold"/>
                                        <p:tgtEl>
                                          <p:spTgt spid="5427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4275"/>
                                        </p:tgtEl>
                                        <p:attrNameLst>
                                          <p:attrName>style.visibility</p:attrName>
                                        </p:attrNameLst>
                                      </p:cBhvr>
                                      <p:to>
                                        <p:strVal val="visible"/>
                                      </p:to>
                                    </p:set>
                                    <p:anim calcmode="lin" valueType="num">
                                      <p:cBhvr additive="base">
                                        <p:cTn id="13" dur="500" fill="hold"/>
                                        <p:tgtEl>
                                          <p:spTgt spid="54275"/>
                                        </p:tgtEl>
                                        <p:attrNameLst>
                                          <p:attrName>ppt_x</p:attrName>
                                        </p:attrNameLst>
                                      </p:cBhvr>
                                      <p:tavLst>
                                        <p:tav tm="0">
                                          <p:val>
                                            <p:strVal val="#ppt_x"/>
                                          </p:val>
                                        </p:tav>
                                        <p:tav tm="100000">
                                          <p:val>
                                            <p:strVal val="#ppt_x"/>
                                          </p:val>
                                        </p:tav>
                                      </p:tavLst>
                                    </p:anim>
                                    <p:anim calcmode="lin" valueType="num">
                                      <p:cBhvr additive="base">
                                        <p:cTn id="14" dur="500" fill="hold"/>
                                        <p:tgtEl>
                                          <p:spTgt spid="5427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ea typeface="黑体" pitchFamily="49" charset="-122"/>
              </a:rPr>
              <a:t>案例：抗癌药物 </a:t>
            </a:r>
            <a:r>
              <a:rPr lang="en-US" altLang="zh-CN" dirty="0" smtClean="0">
                <a:ea typeface="黑体" pitchFamily="49" charset="-122"/>
              </a:rPr>
              <a:t>——— </a:t>
            </a:r>
            <a:r>
              <a:rPr lang="zh-CN" altLang="en-US" dirty="0" smtClean="0">
                <a:ea typeface="黑体" pitchFamily="49" charset="-122"/>
              </a:rPr>
              <a:t>紫杉醇</a:t>
            </a:r>
            <a:endParaRPr lang="en-US" dirty="0"/>
          </a:p>
        </p:txBody>
      </p:sp>
      <p:sp>
        <p:nvSpPr>
          <p:cNvPr id="3" name="Text Placeholder 2"/>
          <p:cNvSpPr>
            <a:spLocks noGrp="1"/>
          </p:cNvSpPr>
          <p:nvPr>
            <p:ph type="body"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227340" cy="4938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7"/>
          <p:cNvSpPr>
            <a:spLocks noChangeArrowheads="1"/>
          </p:cNvSpPr>
          <p:nvPr/>
        </p:nvSpPr>
        <p:spPr bwMode="auto">
          <a:xfrm>
            <a:off x="152400" y="2667000"/>
            <a:ext cx="4343399" cy="357188"/>
          </a:xfrm>
          <a:prstGeom prst="rect">
            <a:avLst/>
          </a:prstGeom>
          <a:noFill/>
          <a:ln w="38100" algn="ctr">
            <a:solidFill>
              <a:schemeClr val="tx2"/>
            </a:solidFill>
            <a:round/>
            <a:headEnd/>
            <a:tailEnd/>
          </a:ln>
          <a:effectLst>
            <a:outerShdw dist="35921" dir="2700000" algn="ctr" rotWithShape="0">
              <a:srgbClr val="C0C0C0">
                <a:alpha val="79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zh-CN" altLang="en-US"/>
          </a:p>
        </p:txBody>
      </p:sp>
      <p:sp>
        <p:nvSpPr>
          <p:cNvPr id="6" name="矩形 8"/>
          <p:cNvSpPr>
            <a:spLocks noChangeArrowheads="1"/>
          </p:cNvSpPr>
          <p:nvPr/>
        </p:nvSpPr>
        <p:spPr bwMode="auto">
          <a:xfrm>
            <a:off x="2154238" y="3581400"/>
            <a:ext cx="4475162" cy="1222375"/>
          </a:xfrm>
          <a:prstGeom prst="rect">
            <a:avLst/>
          </a:prstGeom>
          <a:solidFill>
            <a:schemeClr val="bg1"/>
          </a:solidFill>
          <a:ln w="28575" algn="ctr">
            <a:solidFill>
              <a:schemeClr val="tx2"/>
            </a:solidFill>
            <a:round/>
            <a:headEnd/>
            <a:tailEnd/>
          </a:ln>
          <a:effectLst>
            <a:outerShdw dist="35921" dir="2700000" algn="ctr" rotWithShape="0">
              <a:srgbClr val="C0C0C0">
                <a:alpha val="79999"/>
              </a:srgbClr>
            </a:outerShdw>
          </a:effectLst>
        </p:spPr>
        <p:txBody>
          <a:bodyPr anchor="ctr"/>
          <a:lstStyle/>
          <a:p>
            <a:pPr eaLnBrk="0" hangingPunct="0">
              <a:defRPr/>
            </a:pPr>
            <a:r>
              <a:rPr lang="zh-CN" altLang="en-US" sz="2400" dirty="0">
                <a:latin typeface="Microsoft YaHei" pitchFamily="34" charset="-122"/>
                <a:ea typeface="Microsoft YaHei" pitchFamily="34" charset="-122"/>
              </a:rPr>
              <a:t>检索</a:t>
            </a:r>
            <a:r>
              <a:rPr lang="zh-CN" altLang="en-US" sz="2400" dirty="0" smtClean="0">
                <a:latin typeface="Microsoft YaHei" pitchFamily="34" charset="-122"/>
                <a:ea typeface="Microsoft YaHei" pitchFamily="34" charset="-122"/>
              </a:rPr>
              <a:t>词</a:t>
            </a:r>
            <a:r>
              <a:rPr lang="zh-CN" altLang="en-US" sz="2400" dirty="0">
                <a:latin typeface="Microsoft YaHei" pitchFamily="34" charset="-122"/>
                <a:ea typeface="Microsoft YaHei" pitchFamily="34" charset="-122"/>
              </a:rPr>
              <a:t>：</a:t>
            </a:r>
            <a:r>
              <a:rPr lang="en-US" altLang="zh-CN" sz="2400" dirty="0">
                <a:latin typeface="Microsoft YaHei" pitchFamily="34" charset="-122"/>
                <a:ea typeface="Microsoft YaHei" pitchFamily="34" charset="-122"/>
              </a:rPr>
              <a:t> Paclitaxel OR </a:t>
            </a:r>
            <a:r>
              <a:rPr lang="en-US" altLang="zh-CN" sz="2400" dirty="0" err="1">
                <a:latin typeface="Microsoft YaHei" pitchFamily="34" charset="-122"/>
                <a:ea typeface="Microsoft YaHei" pitchFamily="34" charset="-122"/>
              </a:rPr>
              <a:t>taxol</a:t>
            </a:r>
            <a:endParaRPr lang="en-US" altLang="zh-CN" sz="2400" dirty="0">
              <a:latin typeface="Microsoft YaHei" pitchFamily="34" charset="-122"/>
              <a:ea typeface="Microsoft YaHei" pitchFamily="34" charset="-122"/>
            </a:endParaRPr>
          </a:p>
          <a:p>
            <a:pPr eaLnBrk="0" hangingPunct="0">
              <a:defRPr/>
            </a:pPr>
            <a:r>
              <a:rPr lang="zh-CN" altLang="en-US" sz="2400" dirty="0">
                <a:latin typeface="Microsoft YaHei" pitchFamily="34" charset="-122"/>
                <a:ea typeface="Microsoft YaHei" pitchFamily="34" charset="-122"/>
              </a:rPr>
              <a:t>检索字段：主题</a:t>
            </a:r>
            <a:endParaRPr lang="en-US" altLang="zh-CN" sz="2400" dirty="0">
              <a:latin typeface="Microsoft YaHei" pitchFamily="34" charset="-122"/>
              <a:ea typeface="Microsoft YaHei" pitchFamily="34" charset="-122"/>
            </a:endParaRPr>
          </a:p>
          <a:p>
            <a:pPr eaLnBrk="0" hangingPunct="0">
              <a:defRPr/>
            </a:pPr>
            <a:r>
              <a:rPr lang="zh-CN" altLang="en-US" sz="2400" dirty="0">
                <a:latin typeface="Microsoft YaHei" pitchFamily="34" charset="-122"/>
                <a:ea typeface="Microsoft YaHei" pitchFamily="34" charset="-122"/>
              </a:rPr>
              <a:t>检索数据库：</a:t>
            </a:r>
            <a:r>
              <a:rPr lang="en-US" altLang="zh-CN" sz="2400" dirty="0">
                <a:latin typeface="Microsoft YaHei" pitchFamily="34" charset="-122"/>
                <a:ea typeface="Microsoft YaHei" pitchFamily="34" charset="-122"/>
              </a:rPr>
              <a:t>SCI</a:t>
            </a:r>
          </a:p>
        </p:txBody>
      </p:sp>
      <p:sp>
        <p:nvSpPr>
          <p:cNvPr id="7" name="Line 9"/>
          <p:cNvSpPr>
            <a:spLocks noChangeShapeType="1"/>
          </p:cNvSpPr>
          <p:nvPr/>
        </p:nvSpPr>
        <p:spPr bwMode="auto">
          <a:xfrm>
            <a:off x="2217739" y="3014663"/>
            <a:ext cx="677862" cy="566737"/>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矩形 7"/>
          <p:cNvSpPr>
            <a:spLocks noChangeArrowheads="1"/>
          </p:cNvSpPr>
          <p:nvPr/>
        </p:nvSpPr>
        <p:spPr bwMode="auto">
          <a:xfrm>
            <a:off x="152400" y="5105400"/>
            <a:ext cx="3962400" cy="533400"/>
          </a:xfrm>
          <a:prstGeom prst="rect">
            <a:avLst/>
          </a:prstGeom>
          <a:noFill/>
          <a:ln w="38100" algn="ctr">
            <a:solidFill>
              <a:schemeClr val="tx2"/>
            </a:solidFill>
            <a:round/>
            <a:headEnd/>
            <a:tailEnd/>
          </a:ln>
          <a:effectLst>
            <a:outerShdw dist="35921" dir="2700000" algn="ctr" rotWithShape="0">
              <a:srgbClr val="C0C0C0">
                <a:alpha val="79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zh-CN" altLang="en-US"/>
          </a:p>
        </p:txBody>
      </p:sp>
    </p:spTree>
    <p:extLst>
      <p:ext uri="{BB962C8B-B14F-4D97-AF65-F5344CB8AC3E}">
        <p14:creationId xmlns:p14="http://schemas.microsoft.com/office/powerpoint/2010/main" val="104618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ea typeface="黑体" pitchFamily="49" charset="-122"/>
              </a:rPr>
              <a:t>案例：抗癌药物 </a:t>
            </a:r>
            <a:r>
              <a:rPr lang="en-US" altLang="zh-CN" dirty="0" smtClean="0">
                <a:ea typeface="黑体" pitchFamily="49" charset="-122"/>
              </a:rPr>
              <a:t>——— </a:t>
            </a:r>
            <a:r>
              <a:rPr lang="zh-CN" altLang="en-US" dirty="0" smtClean="0">
                <a:ea typeface="黑体" pitchFamily="49" charset="-122"/>
              </a:rPr>
              <a:t>紫杉醇</a:t>
            </a:r>
            <a:endParaRPr lang="en-US" dirty="0"/>
          </a:p>
        </p:txBody>
      </p:sp>
      <p:sp>
        <p:nvSpPr>
          <p:cNvPr id="3" name="Text Placeholder 2"/>
          <p:cNvSpPr>
            <a:spLocks noGrp="1"/>
          </p:cNvSpPr>
          <p:nvPr>
            <p:ph type="body"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226417" cy="5230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7"/>
          <p:cNvSpPr>
            <a:spLocks noChangeArrowheads="1"/>
          </p:cNvSpPr>
          <p:nvPr/>
        </p:nvSpPr>
        <p:spPr bwMode="auto">
          <a:xfrm>
            <a:off x="13855" y="2821782"/>
            <a:ext cx="1967345" cy="357188"/>
          </a:xfrm>
          <a:prstGeom prst="rect">
            <a:avLst/>
          </a:prstGeom>
          <a:noFill/>
          <a:ln w="38100" algn="ctr">
            <a:solidFill>
              <a:schemeClr val="tx2"/>
            </a:solidFill>
            <a:round/>
            <a:headEnd/>
            <a:tailEnd/>
          </a:ln>
          <a:effectLst>
            <a:outerShdw dist="35921" dir="2700000" algn="ctr" rotWithShape="0">
              <a:srgbClr val="C0C0C0">
                <a:alpha val="79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zh-CN" altLang="en-US"/>
          </a:p>
        </p:txBody>
      </p:sp>
    </p:spTree>
    <p:extLst>
      <p:ext uri="{BB962C8B-B14F-4D97-AF65-F5344CB8AC3E}">
        <p14:creationId xmlns:p14="http://schemas.microsoft.com/office/powerpoint/2010/main" val="337591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3" descr="subjec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275" y="230188"/>
            <a:ext cx="8553450"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4240213" y="3716338"/>
            <a:ext cx="2303462" cy="22701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extLst>
      <p:ext uri="{BB962C8B-B14F-4D97-AF65-F5344CB8AC3E}">
        <p14:creationId xmlns:p14="http://schemas.microsoft.com/office/powerpoint/2010/main" val="3759339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标题 6"/>
          <p:cNvSpPr>
            <a:spLocks noGrp="1"/>
          </p:cNvSpPr>
          <p:nvPr>
            <p:ph type="title"/>
          </p:nvPr>
        </p:nvSpPr>
        <p:spPr/>
        <p:txBody>
          <a:bodyPr/>
          <a:lstStyle/>
          <a:p>
            <a:r>
              <a:rPr lang="zh-CN" altLang="en-US" smtClean="0">
                <a:solidFill>
                  <a:srgbClr val="582E94"/>
                </a:solidFill>
                <a:ea typeface="黑体" pitchFamily="49" charset="-122"/>
              </a:rPr>
              <a:t>科技文献的获取途径</a:t>
            </a:r>
          </a:p>
        </p:txBody>
      </p:sp>
      <p:pic>
        <p:nvPicPr>
          <p:cNvPr id="53251" name="Picture 5" descr="C:\Documents and Settings\IISC\My Documents\My Pictures\Microsoft Clip Organizer\j03993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780107"/>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标题 1"/>
          <p:cNvSpPr>
            <a:spLocks noGrp="1"/>
          </p:cNvSpPr>
          <p:nvPr>
            <p:ph type="title"/>
          </p:nvPr>
        </p:nvSpPr>
        <p:spPr>
          <a:xfrm>
            <a:off x="323850" y="1196975"/>
            <a:ext cx="8464550" cy="836613"/>
          </a:xfrm>
        </p:spPr>
        <p:txBody>
          <a:bodyPr/>
          <a:lstStyle/>
          <a:p>
            <a:r>
              <a:rPr lang="zh-CN" altLang="en-US" smtClean="0">
                <a:latin typeface="Arial" pitchFamily="34" charset="0"/>
                <a:ea typeface="宋体" pitchFamily="2" charset="-122"/>
              </a:rPr>
              <a:t>对检索结果文献进行分析</a:t>
            </a:r>
          </a:p>
        </p:txBody>
      </p:sp>
      <p:pic>
        <p:nvPicPr>
          <p:cNvPr id="100354" name="Picture 2" descr="http://pic1a.nipic.com/2008-10-27/2008102711162965_2.jpg"/>
          <p:cNvPicPr>
            <a:picLocks noChangeAspect="1" noChangeArrowheads="1"/>
          </p:cNvPicPr>
          <p:nvPr/>
        </p:nvPicPr>
        <p:blipFill>
          <a:blip r:embed="rId2" cstate="print"/>
          <a:srcRect/>
          <a:stretch>
            <a:fillRect/>
          </a:stretch>
        </p:blipFill>
        <p:spPr bwMode="auto">
          <a:xfrm>
            <a:off x="3851920" y="2636912"/>
            <a:ext cx="4873999" cy="3236640"/>
          </a:xfrm>
          <a:prstGeom prst="rect">
            <a:avLst/>
          </a:prstGeom>
          <a:ln>
            <a:noFill/>
          </a:ln>
          <a:effectLst>
            <a:softEdge rad="317500"/>
          </a:effectLst>
        </p:spPr>
      </p:pic>
      <p:sp>
        <p:nvSpPr>
          <p:cNvPr id="43012" name="TextBox 4"/>
          <p:cNvSpPr txBox="1">
            <a:spLocks noChangeArrowheads="1"/>
          </p:cNvSpPr>
          <p:nvPr/>
        </p:nvSpPr>
        <p:spPr bwMode="auto">
          <a:xfrm>
            <a:off x="971550" y="2205038"/>
            <a:ext cx="252095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Font typeface="Arial" pitchFamily="34" charset="0"/>
              <a:buChar char="•"/>
            </a:pPr>
            <a:r>
              <a:rPr lang="zh-CN" altLang="en-US" sz="2000">
                <a:latin typeface="Calibri" pitchFamily="34" charset="0"/>
              </a:rPr>
              <a:t>相关课题前景</a:t>
            </a:r>
            <a:endParaRPr lang="en-US" altLang="zh-CN" sz="2000">
              <a:latin typeface="Calibri" pitchFamily="34" charset="0"/>
            </a:endParaRPr>
          </a:p>
          <a:p>
            <a:pPr eaLnBrk="1" hangingPunct="1">
              <a:buFont typeface="Arial" pitchFamily="34" charset="0"/>
              <a:buChar char="•"/>
            </a:pPr>
            <a:endParaRPr lang="en-US" altLang="zh-CN" sz="2000">
              <a:latin typeface="Calibri" pitchFamily="34" charset="0"/>
            </a:endParaRPr>
          </a:p>
          <a:p>
            <a:pPr eaLnBrk="1" hangingPunct="1">
              <a:buFont typeface="Arial" pitchFamily="34" charset="0"/>
              <a:buChar char="•"/>
            </a:pPr>
            <a:r>
              <a:rPr lang="zh-CN" altLang="en-US" sz="2000">
                <a:latin typeface="Calibri" pitchFamily="34" charset="0"/>
              </a:rPr>
              <a:t>重点参考文献</a:t>
            </a:r>
            <a:endParaRPr lang="en-US" altLang="zh-CN" sz="2000">
              <a:latin typeface="Calibri" pitchFamily="34" charset="0"/>
            </a:endParaRPr>
          </a:p>
          <a:p>
            <a:pPr eaLnBrk="1" hangingPunct="1">
              <a:buFont typeface="Arial" pitchFamily="34" charset="0"/>
              <a:buChar char="•"/>
            </a:pPr>
            <a:endParaRPr lang="en-US" altLang="zh-CN" sz="2000">
              <a:latin typeface="Calibri" pitchFamily="34" charset="0"/>
            </a:endParaRPr>
          </a:p>
          <a:p>
            <a:pPr eaLnBrk="1" hangingPunct="1">
              <a:buFont typeface="Arial" pitchFamily="34" charset="0"/>
              <a:buChar char="•"/>
            </a:pPr>
            <a:r>
              <a:rPr lang="zh-CN" altLang="en-US" sz="2000">
                <a:latin typeface="Calibri" pitchFamily="34" charset="0"/>
              </a:rPr>
              <a:t>课题发展历史</a:t>
            </a:r>
            <a:endParaRPr lang="en-US" altLang="zh-CN" sz="2000">
              <a:latin typeface="Calibri" pitchFamily="34" charset="0"/>
            </a:endParaRPr>
          </a:p>
          <a:p>
            <a:pPr eaLnBrk="1" hangingPunct="1">
              <a:buFont typeface="Arial" pitchFamily="34" charset="0"/>
              <a:buChar char="•"/>
            </a:pPr>
            <a:endParaRPr lang="en-US" altLang="zh-CN" sz="2000">
              <a:latin typeface="Calibri" pitchFamily="34" charset="0"/>
            </a:endParaRPr>
          </a:p>
          <a:p>
            <a:pPr eaLnBrk="1" hangingPunct="1">
              <a:buFont typeface="Arial" pitchFamily="34" charset="0"/>
              <a:buChar char="•"/>
            </a:pPr>
            <a:r>
              <a:rPr lang="zh-CN" altLang="en-US" sz="2000">
                <a:latin typeface="Calibri" pitchFamily="34" charset="0"/>
              </a:rPr>
              <a:t>课题研究前沿</a:t>
            </a:r>
            <a:endParaRPr lang="en-US" altLang="zh-CN" sz="2000">
              <a:latin typeface="Calibri" pitchFamily="34" charset="0"/>
            </a:endParaRPr>
          </a:p>
          <a:p>
            <a:pPr eaLnBrk="1" hangingPunct="1">
              <a:buFont typeface="Arial" pitchFamily="34" charset="0"/>
              <a:buChar char="•"/>
            </a:pPr>
            <a:endParaRPr lang="en-US" altLang="zh-CN" sz="2000">
              <a:latin typeface="Calibri" pitchFamily="34" charset="0"/>
            </a:endParaRPr>
          </a:p>
          <a:p>
            <a:pPr eaLnBrk="1" hangingPunct="1">
              <a:buFont typeface="Arial" pitchFamily="34" charset="0"/>
              <a:buChar char="•"/>
            </a:pPr>
            <a:r>
              <a:rPr lang="zh-CN" altLang="en-US" sz="2000">
                <a:latin typeface="Calibri" pitchFamily="34" charset="0"/>
              </a:rPr>
              <a:t>课题重点研究机构</a:t>
            </a:r>
            <a:endParaRPr lang="en-US" altLang="zh-CN" sz="2000">
              <a:latin typeface="Calibri" pitchFamily="34" charset="0"/>
            </a:endParaRPr>
          </a:p>
          <a:p>
            <a:pPr eaLnBrk="1" hangingPunct="1">
              <a:buFont typeface="Arial" pitchFamily="34" charset="0"/>
              <a:buChar char="•"/>
            </a:pPr>
            <a:endParaRPr lang="en-US" altLang="zh-CN" sz="2000">
              <a:latin typeface="Calibri" pitchFamily="34" charset="0"/>
            </a:endParaRPr>
          </a:p>
          <a:p>
            <a:pPr eaLnBrk="1" hangingPunct="1">
              <a:buFont typeface="Arial" pitchFamily="34" charset="0"/>
              <a:buChar char="•"/>
            </a:pPr>
            <a:r>
              <a:rPr lang="en-US" altLang="zh-CN" sz="2000">
                <a:latin typeface="Calibri" pitchFamily="34" charset="0"/>
              </a:rPr>
              <a:t>…</a:t>
            </a:r>
            <a:endParaRPr lang="zh-CN" altLang="en-US" sz="2000">
              <a:latin typeface="Calibri" pitchFamily="34" charset="0"/>
            </a:endParaRPr>
          </a:p>
        </p:txBody>
      </p:sp>
    </p:spTree>
    <p:extLst>
      <p:ext uri="{BB962C8B-B14F-4D97-AF65-F5344CB8AC3E}">
        <p14:creationId xmlns:p14="http://schemas.microsoft.com/office/powerpoint/2010/main" val="11748210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8650"/>
            <a:ext cx="9915525" cy="560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圆角矩形 14"/>
          <p:cNvSpPr>
            <a:spLocks noChangeArrowheads="1"/>
          </p:cNvSpPr>
          <p:nvPr/>
        </p:nvSpPr>
        <p:spPr bwMode="auto">
          <a:xfrm>
            <a:off x="2057399" y="1828800"/>
            <a:ext cx="7858125" cy="4495800"/>
          </a:xfrm>
          <a:prstGeom prst="roundRect">
            <a:avLst>
              <a:gd name="adj" fmla="val 16667"/>
            </a:avLst>
          </a:prstGeom>
          <a:noFill/>
          <a:ln w="2540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p>
            <a:pPr>
              <a:spcBef>
                <a:spcPct val="50000"/>
              </a:spcBef>
            </a:pPr>
            <a:endParaRPr lang="zh-CN" altLang="en-US" sz="2400"/>
          </a:p>
        </p:txBody>
      </p:sp>
      <p:sp>
        <p:nvSpPr>
          <p:cNvPr id="18" name="圆角矩形 17"/>
          <p:cNvSpPr>
            <a:spLocks noChangeArrowheads="1"/>
          </p:cNvSpPr>
          <p:nvPr/>
        </p:nvSpPr>
        <p:spPr bwMode="auto">
          <a:xfrm>
            <a:off x="2071255" y="990600"/>
            <a:ext cx="1752600" cy="304800"/>
          </a:xfrm>
          <a:prstGeom prst="roundRect">
            <a:avLst>
              <a:gd name="adj" fmla="val 16667"/>
            </a:avLst>
          </a:prstGeom>
          <a:noFill/>
          <a:ln w="2540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p>
            <a:pPr>
              <a:spcBef>
                <a:spcPct val="50000"/>
              </a:spcBef>
            </a:pPr>
            <a:endParaRPr lang="zh-CN" altLang="en-US" sz="2400"/>
          </a:p>
        </p:txBody>
      </p:sp>
      <p:sp>
        <p:nvSpPr>
          <p:cNvPr id="54278" name="Rectangle 2"/>
          <p:cNvSpPr txBox="1">
            <a:spLocks noChangeArrowheads="1"/>
          </p:cNvSpPr>
          <p:nvPr/>
        </p:nvSpPr>
        <p:spPr bwMode="auto">
          <a:xfrm>
            <a:off x="784225" y="228600"/>
            <a:ext cx="7369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90000"/>
              </a:lnSpc>
            </a:pPr>
            <a:r>
              <a:rPr lang="zh-CN" altLang="en-US" sz="3200" b="1" dirty="0">
                <a:solidFill>
                  <a:schemeClr val="tx2"/>
                </a:solidFill>
                <a:latin typeface="微软雅黑" pitchFamily="34" charset="-122"/>
                <a:ea typeface="微软雅黑" pitchFamily="34" charset="-122"/>
              </a:rPr>
              <a:t>如何快速锁定高影响力的论文？</a:t>
            </a:r>
          </a:p>
        </p:txBody>
      </p:sp>
      <p:sp>
        <p:nvSpPr>
          <p:cNvPr id="3" name="Right Arrow 2"/>
          <p:cNvSpPr/>
          <p:nvPr/>
        </p:nvSpPr>
        <p:spPr>
          <a:xfrm>
            <a:off x="755073" y="2026227"/>
            <a:ext cx="1295400" cy="685800"/>
          </a:xfrm>
          <a:prstGeom prst="righ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73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219" y="1309255"/>
            <a:ext cx="1726078" cy="21197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5063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7394"/>
                                        </p:tgtEl>
                                        <p:attrNameLst>
                                          <p:attrName>style.visibility</p:attrName>
                                        </p:attrNameLst>
                                      </p:cBhvr>
                                      <p:to>
                                        <p:strVal val="visible"/>
                                      </p:to>
                                    </p:set>
                                    <p:animEffect transition="in" filter="wipe(up)">
                                      <p:cBhvr>
                                        <p:cTn id="12" dur="500"/>
                                        <p:tgtEl>
                                          <p:spTgt spid="18739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25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187394"/>
                                        </p:tgtEl>
                                        <p:attrNameLst>
                                          <p:attrName>ppt_x</p:attrName>
                                        </p:attrNameLst>
                                      </p:cBhvr>
                                      <p:tavLst>
                                        <p:tav tm="0">
                                          <p:val>
                                            <p:strVal val="ppt_x"/>
                                          </p:val>
                                        </p:tav>
                                        <p:tav tm="100000">
                                          <p:val>
                                            <p:strVal val="ppt_x"/>
                                          </p:val>
                                        </p:tav>
                                      </p:tavLst>
                                    </p:anim>
                                    <p:anim calcmode="lin" valueType="num">
                                      <p:cBhvr additive="base">
                                        <p:cTn id="22" dur="500"/>
                                        <p:tgtEl>
                                          <p:spTgt spid="187394"/>
                                        </p:tgtEl>
                                        <p:attrNameLst>
                                          <p:attrName>ppt_y</p:attrName>
                                        </p:attrNameLst>
                                      </p:cBhvr>
                                      <p:tavLst>
                                        <p:tav tm="0">
                                          <p:val>
                                            <p:strVal val="ppt_y"/>
                                          </p:val>
                                        </p:tav>
                                        <p:tav tm="100000">
                                          <p:val>
                                            <p:strVal val="1+ppt_h/2"/>
                                          </p:val>
                                        </p:tav>
                                      </p:tavLst>
                                    </p:anim>
                                    <p:set>
                                      <p:cBhvr>
                                        <p:cTn id="23" dur="1" fill="hold">
                                          <p:stCondLst>
                                            <p:cond delay="499"/>
                                          </p:stCondLst>
                                        </p:cTn>
                                        <p:tgtEl>
                                          <p:spTgt spid="187394"/>
                                        </p:tgtEl>
                                        <p:attrNameLst>
                                          <p:attrName>style.visibility</p:attrName>
                                        </p:attrNameLst>
                                      </p:cBhvr>
                                      <p:to>
                                        <p:strVal val="hidden"/>
                                      </p:to>
                                    </p:set>
                                  </p:childTnLst>
                                </p:cTn>
                              </p:par>
                              <p:par>
                                <p:cTn id="24" presetID="2" presetClass="exit" presetSubtype="4" fill="hold" grpId="1" nodeType="withEffect">
                                  <p:stCondLst>
                                    <p:cond delay="0"/>
                                  </p:stCondLst>
                                  <p:childTnLst>
                                    <p:anim calcmode="lin" valueType="num">
                                      <p:cBhvr additive="base">
                                        <p:cTn id="25" dur="500"/>
                                        <p:tgtEl>
                                          <p:spTgt spid="3"/>
                                        </p:tgtEl>
                                        <p:attrNameLst>
                                          <p:attrName>ppt_x</p:attrName>
                                        </p:attrNameLst>
                                      </p:cBhvr>
                                      <p:tavLst>
                                        <p:tav tm="0">
                                          <p:val>
                                            <p:strVal val="ppt_x"/>
                                          </p:val>
                                        </p:tav>
                                        <p:tav tm="100000">
                                          <p:val>
                                            <p:strVal val="ppt_x"/>
                                          </p:val>
                                        </p:tav>
                                      </p:tavLst>
                                    </p:anim>
                                    <p:anim calcmode="lin" valueType="num">
                                      <p:cBhvr additive="base">
                                        <p:cTn id="26" dur="500"/>
                                        <p:tgtEl>
                                          <p:spTgt spid="3"/>
                                        </p:tgtEl>
                                        <p:attrNameLst>
                                          <p:attrName>ppt_y</p:attrName>
                                        </p:attrNameLst>
                                      </p:cBhvr>
                                      <p:tavLst>
                                        <p:tav tm="0">
                                          <p:val>
                                            <p:strVal val="ppt_y"/>
                                          </p:val>
                                        </p:tav>
                                        <p:tav tm="100000">
                                          <p:val>
                                            <p:strVal val="1+ppt_h/2"/>
                                          </p:val>
                                        </p:tav>
                                      </p:tavLst>
                                    </p:anim>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amond(in)">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3" grpId="0" animBg="1"/>
      <p:bldP spid="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8650"/>
            <a:ext cx="9915525" cy="560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标注 26"/>
          <p:cNvSpPr/>
          <p:nvPr/>
        </p:nvSpPr>
        <p:spPr bwMode="auto">
          <a:xfrm>
            <a:off x="1524000" y="304800"/>
            <a:ext cx="6660382" cy="3046988"/>
          </a:xfrm>
          <a:prstGeom prst="wedgeRectCallout">
            <a:avLst>
              <a:gd name="adj1" fmla="val -1604"/>
              <a:gd name="adj2" fmla="val 78361"/>
            </a:avLst>
          </a:prstGeom>
          <a:solidFill>
            <a:schemeClr val="bg1"/>
          </a:solidFill>
          <a:ln>
            <a:solidFill>
              <a:schemeClr val="tx2"/>
            </a:solidFill>
          </a:ln>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altLang="zh-CN" sz="2400" dirty="0">
                <a:solidFill>
                  <a:srgbClr val="003300"/>
                </a:solidFill>
                <a:latin typeface="微软雅黑" panose="020B0503020204020204" pitchFamily="34" charset="-122"/>
                <a:ea typeface="微软雅黑" panose="020B0503020204020204" pitchFamily="34" charset="-122"/>
              </a:rPr>
              <a:t>1979 </a:t>
            </a:r>
            <a:r>
              <a:rPr lang="zh-CN" altLang="en-US" sz="2400" dirty="0">
                <a:solidFill>
                  <a:srgbClr val="003300"/>
                </a:solidFill>
                <a:latin typeface="微软雅黑" panose="020B0503020204020204" pitchFamily="34" charset="-122"/>
                <a:ea typeface="微软雅黑" panose="020B0503020204020204" pitchFamily="34" charset="-122"/>
              </a:rPr>
              <a:t>年，美国爱因斯坦医学院（</a:t>
            </a:r>
            <a:r>
              <a:rPr lang="en-US" altLang="zh-CN" sz="2400" dirty="0">
                <a:solidFill>
                  <a:srgbClr val="003300"/>
                </a:solidFill>
                <a:latin typeface="微软雅黑" panose="020B0503020204020204" pitchFamily="34" charset="-122"/>
                <a:ea typeface="微软雅黑" panose="020B0503020204020204" pitchFamily="34" charset="-122"/>
              </a:rPr>
              <a:t>Albert Einstein College of Medicine</a:t>
            </a:r>
            <a:r>
              <a:rPr lang="zh-CN" altLang="en-US" sz="2400" dirty="0">
                <a:solidFill>
                  <a:srgbClr val="003300"/>
                </a:solidFill>
                <a:latin typeface="微软雅黑" panose="020B0503020204020204" pitchFamily="34" charset="-122"/>
                <a:ea typeface="微软雅黑" panose="020B0503020204020204" pitchFamily="34" charset="-122"/>
              </a:rPr>
              <a:t>）的分子药理学家</a:t>
            </a:r>
            <a:r>
              <a:rPr lang="en-US" altLang="zh-CN" sz="2400" dirty="0">
                <a:solidFill>
                  <a:srgbClr val="003300"/>
                </a:solidFill>
                <a:latin typeface="微软雅黑" panose="020B0503020204020204" pitchFamily="34" charset="-122"/>
                <a:ea typeface="微软雅黑" panose="020B0503020204020204" pitchFamily="34" charset="-122"/>
              </a:rPr>
              <a:t>Susan B. </a:t>
            </a:r>
            <a:r>
              <a:rPr lang="en-US" altLang="zh-CN" sz="2400" dirty="0" err="1">
                <a:solidFill>
                  <a:srgbClr val="003300"/>
                </a:solidFill>
                <a:latin typeface="微软雅黑" panose="020B0503020204020204" pitchFamily="34" charset="-122"/>
                <a:ea typeface="微软雅黑" panose="020B0503020204020204" pitchFamily="34" charset="-122"/>
              </a:rPr>
              <a:t>Horwitz</a:t>
            </a:r>
            <a:r>
              <a:rPr lang="en-US" altLang="zh-CN" sz="2400" dirty="0">
                <a:solidFill>
                  <a:srgbClr val="003300"/>
                </a:solidFill>
                <a:latin typeface="微软雅黑" panose="020B0503020204020204" pitchFamily="34" charset="-122"/>
                <a:ea typeface="微软雅黑" panose="020B0503020204020204" pitchFamily="34" charset="-122"/>
              </a:rPr>
              <a:t> </a:t>
            </a:r>
            <a:r>
              <a:rPr lang="zh-CN" altLang="en-US" sz="2400" dirty="0">
                <a:solidFill>
                  <a:srgbClr val="003300"/>
                </a:solidFill>
                <a:latin typeface="微软雅黑" panose="020B0503020204020204" pitchFamily="34" charset="-122"/>
                <a:ea typeface="微软雅黑" panose="020B0503020204020204" pitchFamily="34" charset="-122"/>
              </a:rPr>
              <a:t>博士阐明了紫杉醇独特的抗肿瘤作用机制：紫杉醇可使微管蛋白和组成微管的微管蛋白二聚体失去动态平衡，诱导与促进微管蛋白聚合、微管装配、防止解聚，从而使微管稳定并抑制癌细胞的有丝分裂和防止诱导细胞凋亡，进而有效阻止癌细胞的增殖起到抗癌作用。</a:t>
            </a:r>
            <a:endParaRPr lang="en-US" altLang="zh-CN" sz="2400" dirty="0">
              <a:solidFill>
                <a:srgbClr val="003300"/>
              </a:solidFill>
              <a:latin typeface="微软雅黑" panose="020B0503020204020204" pitchFamily="34" charset="-122"/>
              <a:ea typeface="微软雅黑" panose="020B0503020204020204" pitchFamily="34" charset="-122"/>
            </a:endParaRPr>
          </a:p>
        </p:txBody>
      </p:sp>
      <p:sp>
        <p:nvSpPr>
          <p:cNvPr id="4" name="圆角矩形 14"/>
          <p:cNvSpPr>
            <a:spLocks noChangeArrowheads="1"/>
          </p:cNvSpPr>
          <p:nvPr/>
        </p:nvSpPr>
        <p:spPr bwMode="auto">
          <a:xfrm>
            <a:off x="2209800" y="4648200"/>
            <a:ext cx="7391400" cy="762000"/>
          </a:xfrm>
          <a:prstGeom prst="roundRect">
            <a:avLst>
              <a:gd name="adj" fmla="val 16667"/>
            </a:avLst>
          </a:prstGeom>
          <a:noFill/>
          <a:ln w="2540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p>
            <a:pPr>
              <a:spcBef>
                <a:spcPct val="50000"/>
              </a:spcBef>
            </a:pPr>
            <a:endParaRPr lang="zh-CN" altLang="en-US" sz="2400"/>
          </a:p>
        </p:txBody>
      </p:sp>
      <p:sp>
        <p:nvSpPr>
          <p:cNvPr id="5" name="Left Arrow 4"/>
          <p:cNvSpPr/>
          <p:nvPr/>
        </p:nvSpPr>
        <p:spPr>
          <a:xfrm>
            <a:off x="6172199" y="4495800"/>
            <a:ext cx="1380811" cy="685800"/>
          </a:xfrm>
          <a:prstGeom prst="lef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418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63" y="457200"/>
            <a:ext cx="9112537" cy="5534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圆角矩形 8"/>
          <p:cNvSpPr>
            <a:spLocks noChangeArrowheads="1"/>
          </p:cNvSpPr>
          <p:nvPr/>
        </p:nvSpPr>
        <p:spPr bwMode="auto">
          <a:xfrm>
            <a:off x="7162800" y="1905000"/>
            <a:ext cx="1143000" cy="1319212"/>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algn="ctr"/>
            <a:endParaRPr lang="zh-CN" altLang="en-US"/>
          </a:p>
        </p:txBody>
      </p:sp>
    </p:spTree>
    <p:extLst>
      <p:ext uri="{BB962C8B-B14F-4D97-AF65-F5344CB8AC3E}">
        <p14:creationId xmlns:p14="http://schemas.microsoft.com/office/powerpoint/2010/main" val="408263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4" y="609600"/>
            <a:ext cx="9261067" cy="5181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圆角矩形 8"/>
          <p:cNvSpPr>
            <a:spLocks noChangeArrowheads="1"/>
          </p:cNvSpPr>
          <p:nvPr/>
        </p:nvSpPr>
        <p:spPr bwMode="auto">
          <a:xfrm>
            <a:off x="2286000" y="1981200"/>
            <a:ext cx="6324600" cy="990600"/>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algn="ctr"/>
            <a:endParaRPr lang="zh-CN" altLang="en-US"/>
          </a:p>
        </p:txBody>
      </p:sp>
      <p:sp>
        <p:nvSpPr>
          <p:cNvPr id="4" name="Left Arrow 3"/>
          <p:cNvSpPr/>
          <p:nvPr/>
        </p:nvSpPr>
        <p:spPr>
          <a:xfrm>
            <a:off x="3581400" y="838200"/>
            <a:ext cx="1295400" cy="685800"/>
          </a:xfrm>
          <a:prstGeom prst="lef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矩形 8"/>
          <p:cNvSpPr>
            <a:spLocks noChangeArrowheads="1"/>
          </p:cNvSpPr>
          <p:nvPr/>
        </p:nvSpPr>
        <p:spPr bwMode="auto">
          <a:xfrm>
            <a:off x="3962400" y="3352800"/>
            <a:ext cx="4114800" cy="1600200"/>
          </a:xfrm>
          <a:prstGeom prst="rect">
            <a:avLst/>
          </a:prstGeom>
          <a:solidFill>
            <a:schemeClr val="bg1"/>
          </a:solidFill>
          <a:ln w="28575" algn="ctr">
            <a:solidFill>
              <a:schemeClr val="tx2"/>
            </a:solidFill>
            <a:round/>
            <a:headEnd/>
            <a:tailEnd/>
          </a:ln>
          <a:effectLst>
            <a:outerShdw dist="35921" dir="2700000" algn="ctr" rotWithShape="0">
              <a:srgbClr val="C0C0C0">
                <a:alpha val="79999"/>
              </a:srgbClr>
            </a:outerShdw>
          </a:effectLst>
        </p:spPr>
        <p:txBody>
          <a:bodyPr anchor="ctr"/>
          <a:lstStyle/>
          <a:p>
            <a:pPr algn="ctr"/>
            <a:r>
              <a:rPr lang="zh-CN" altLang="en-US" sz="3600" dirty="0" smtClean="0">
                <a:latin typeface="Microsoft YaHei" pitchFamily="34" charset="-122"/>
                <a:ea typeface="Microsoft YaHei" pitchFamily="34" charset="-122"/>
              </a:rPr>
              <a:t>紫杉醇稳</a:t>
            </a:r>
            <a:r>
              <a:rPr lang="zh-CN" altLang="en-US" sz="3600" dirty="0">
                <a:latin typeface="Microsoft YaHei" pitchFamily="34" charset="-122"/>
                <a:ea typeface="Microsoft YaHei" pitchFamily="34" charset="-122"/>
              </a:rPr>
              <a:t>定老</a:t>
            </a:r>
            <a:r>
              <a:rPr lang="zh-CN" altLang="en-US" sz="3600" dirty="0" smtClean="0">
                <a:latin typeface="Microsoft YaHei" pitchFamily="34" charset="-122"/>
                <a:ea typeface="Microsoft YaHei" pitchFamily="34" charset="-122"/>
              </a:rPr>
              <a:t>鼠纤维细胞中的微管</a:t>
            </a:r>
            <a:endParaRPr lang="en-US" altLang="zh-CN" sz="3600" dirty="0">
              <a:latin typeface="Microsoft YaHei" pitchFamily="34" charset="-122"/>
              <a:ea typeface="Microsoft YaHei" pitchFamily="34" charset="-122"/>
            </a:endParaRPr>
          </a:p>
        </p:txBody>
      </p:sp>
    </p:spTree>
    <p:extLst>
      <p:ext uri="{BB962C8B-B14F-4D97-AF65-F5344CB8AC3E}">
        <p14:creationId xmlns:p14="http://schemas.microsoft.com/office/powerpoint/2010/main" val="109810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63" y="457200"/>
            <a:ext cx="9112537" cy="5534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圆角矩形 8"/>
          <p:cNvSpPr>
            <a:spLocks noChangeArrowheads="1"/>
          </p:cNvSpPr>
          <p:nvPr/>
        </p:nvSpPr>
        <p:spPr bwMode="auto">
          <a:xfrm>
            <a:off x="7162800" y="2667000"/>
            <a:ext cx="1143000" cy="304800"/>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algn="ctr"/>
            <a:endParaRPr lang="zh-CN" altLang="en-US"/>
          </a:p>
        </p:txBody>
      </p:sp>
    </p:spTree>
    <p:extLst>
      <p:ext uri="{BB962C8B-B14F-4D97-AF65-F5344CB8AC3E}">
        <p14:creationId xmlns:p14="http://schemas.microsoft.com/office/powerpoint/2010/main" val="113797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noGrp="1"/>
          </p:cNvSpPr>
          <p:nvPr>
            <p:ph idx="1"/>
          </p:nvPr>
        </p:nvSpPr>
        <p:spPr/>
        <p:txBody>
          <a:bodyPr/>
          <a:lstStyle/>
          <a:p>
            <a:endParaRPr lang="zh-CN" altLang="en-US" smtClean="0">
              <a:ea typeface="宋体" pitchFamily="2" charset="-122"/>
            </a:endParaRPr>
          </a:p>
        </p:txBody>
      </p:sp>
      <p:pic>
        <p:nvPicPr>
          <p:cNvPr id="624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1606550"/>
            <a:ext cx="9231313"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Box 4"/>
          <p:cNvSpPr txBox="1">
            <a:spLocks noChangeArrowheads="1"/>
          </p:cNvSpPr>
          <p:nvPr/>
        </p:nvSpPr>
        <p:spPr bwMode="auto">
          <a:xfrm>
            <a:off x="184150" y="587375"/>
            <a:ext cx="6278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800" b="1">
                <a:solidFill>
                  <a:schemeClr val="tx2"/>
                </a:solidFill>
                <a:latin typeface="微软雅黑" pitchFamily="34" charset="-122"/>
                <a:ea typeface="微软雅黑" pitchFamily="34" charset="-122"/>
              </a:rPr>
              <a:t>和施引文献的关系：追踪后续进展</a:t>
            </a:r>
          </a:p>
        </p:txBody>
      </p:sp>
      <p:sp>
        <p:nvSpPr>
          <p:cNvPr id="6" name="TextBox 5"/>
          <p:cNvSpPr txBox="1"/>
          <p:nvPr/>
        </p:nvSpPr>
        <p:spPr>
          <a:xfrm>
            <a:off x="5024438" y="1177925"/>
            <a:ext cx="3263900" cy="400050"/>
          </a:xfrm>
          <a:prstGeom prst="rect">
            <a:avLst/>
          </a:prstGeom>
          <a:solidFill>
            <a:schemeClr val="accent2">
              <a:lumMod val="60000"/>
              <a:lumOff val="40000"/>
            </a:schemeClr>
          </a:solidFill>
          <a:ln>
            <a:noFill/>
          </a:ln>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defRPr/>
            </a:pPr>
            <a:r>
              <a:rPr lang="zh-CN" altLang="en-US" sz="2000" b="1" smtClean="0">
                <a:solidFill>
                  <a:srgbClr val="FFFF00"/>
                </a:solidFill>
                <a:latin typeface="微软雅黑" pitchFamily="34" charset="-122"/>
                <a:ea typeface="微软雅黑" pitchFamily="34" charset="-122"/>
              </a:rPr>
              <a:t>通过活跃节点捕捉后续进展</a:t>
            </a:r>
          </a:p>
        </p:txBody>
      </p:sp>
      <p:sp>
        <p:nvSpPr>
          <p:cNvPr id="7" name="饼形 7"/>
          <p:cNvSpPr/>
          <p:nvPr/>
        </p:nvSpPr>
        <p:spPr>
          <a:xfrm rot="18223716">
            <a:off x="1467644" y="3474244"/>
            <a:ext cx="3551237" cy="2600325"/>
          </a:xfrm>
          <a:prstGeom prst="pie">
            <a:avLst>
              <a:gd name="adj1" fmla="val 6527007"/>
              <a:gd name="adj2" fmla="val 13579547"/>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Tree>
    <p:extLst>
      <p:ext uri="{BB962C8B-B14F-4D97-AF65-F5344CB8AC3E}">
        <p14:creationId xmlns:p14="http://schemas.microsoft.com/office/powerpoint/2010/main" val="588946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63" y="457200"/>
            <a:ext cx="9112537" cy="5534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圆角矩形 8"/>
          <p:cNvSpPr>
            <a:spLocks noChangeArrowheads="1"/>
          </p:cNvSpPr>
          <p:nvPr/>
        </p:nvSpPr>
        <p:spPr bwMode="auto">
          <a:xfrm>
            <a:off x="7162800" y="2209800"/>
            <a:ext cx="1143000" cy="228600"/>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algn="ctr"/>
            <a:endParaRPr lang="zh-CN" altLang="en-US"/>
          </a:p>
        </p:txBody>
      </p:sp>
    </p:spTree>
    <p:extLst>
      <p:ext uri="{BB962C8B-B14F-4D97-AF65-F5344CB8AC3E}">
        <p14:creationId xmlns:p14="http://schemas.microsoft.com/office/powerpoint/2010/main" val="416117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0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72575" cy="5838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圆角矩形 14"/>
          <p:cNvSpPr>
            <a:spLocks noChangeArrowheads="1"/>
          </p:cNvSpPr>
          <p:nvPr/>
        </p:nvSpPr>
        <p:spPr bwMode="auto">
          <a:xfrm>
            <a:off x="76200" y="1295400"/>
            <a:ext cx="4267200" cy="762000"/>
          </a:xfrm>
          <a:prstGeom prst="roundRect">
            <a:avLst>
              <a:gd name="adj" fmla="val 16667"/>
            </a:avLst>
          </a:prstGeom>
          <a:noFill/>
          <a:ln w="2540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p>
            <a:pPr>
              <a:spcBef>
                <a:spcPct val="50000"/>
              </a:spcBef>
            </a:pPr>
            <a:endParaRPr lang="zh-CN" altLang="en-US" sz="2400"/>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38400"/>
            <a:ext cx="8686800" cy="9083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矩形 8"/>
          <p:cNvSpPr>
            <a:spLocks noChangeArrowheads="1"/>
          </p:cNvSpPr>
          <p:nvPr/>
        </p:nvSpPr>
        <p:spPr bwMode="auto">
          <a:xfrm>
            <a:off x="3962400" y="4038600"/>
            <a:ext cx="4114800" cy="1600200"/>
          </a:xfrm>
          <a:prstGeom prst="rect">
            <a:avLst/>
          </a:prstGeom>
          <a:solidFill>
            <a:schemeClr val="bg1"/>
          </a:solidFill>
          <a:ln w="28575" algn="ctr">
            <a:solidFill>
              <a:schemeClr val="tx2"/>
            </a:solidFill>
            <a:round/>
            <a:headEnd/>
            <a:tailEnd/>
          </a:ln>
          <a:effectLst>
            <a:outerShdw dist="35921" dir="2700000" algn="ctr" rotWithShape="0">
              <a:srgbClr val="C0C0C0">
                <a:alpha val="79999"/>
              </a:srgbClr>
            </a:outerShdw>
          </a:effectLst>
        </p:spPr>
        <p:txBody>
          <a:bodyPr anchor="ctr"/>
          <a:lstStyle/>
          <a:p>
            <a:pPr algn="ctr"/>
            <a:r>
              <a:rPr lang="zh-CN" altLang="en-US" sz="3600" dirty="0" smtClean="0">
                <a:latin typeface="Microsoft YaHei" pitchFamily="34" charset="-122"/>
                <a:ea typeface="Microsoft YaHei" pitchFamily="34" charset="-122"/>
              </a:rPr>
              <a:t>紫杉醇的发现来源</a:t>
            </a:r>
            <a:endParaRPr lang="en-US" altLang="zh-CN" sz="3600" dirty="0">
              <a:latin typeface="Microsoft YaHei" pitchFamily="34" charset="-122"/>
              <a:ea typeface="Microsoft YaHei" pitchFamily="34" charset="-122"/>
            </a:endParaRPr>
          </a:p>
        </p:txBody>
      </p:sp>
    </p:spTree>
    <p:extLst>
      <p:ext uri="{BB962C8B-B14F-4D97-AF65-F5344CB8AC3E}">
        <p14:creationId xmlns:p14="http://schemas.microsoft.com/office/powerpoint/2010/main" val="263812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363"/>
                                        </p:tgtEl>
                                        <p:attrNameLst>
                                          <p:attrName>style.visibility</p:attrName>
                                        </p:attrNameLst>
                                      </p:cBhvr>
                                      <p:to>
                                        <p:strVal val="visible"/>
                                      </p:to>
                                    </p:set>
                                    <p:anim calcmode="lin" valueType="num">
                                      <p:cBhvr additive="base">
                                        <p:cTn id="12" dur="500" fill="hold"/>
                                        <p:tgtEl>
                                          <p:spTgt spid="15363"/>
                                        </p:tgtEl>
                                        <p:attrNameLst>
                                          <p:attrName>ppt_x</p:attrName>
                                        </p:attrNameLst>
                                      </p:cBhvr>
                                      <p:tavLst>
                                        <p:tav tm="0">
                                          <p:val>
                                            <p:strVal val="#ppt_x"/>
                                          </p:val>
                                        </p:tav>
                                        <p:tav tm="100000">
                                          <p:val>
                                            <p:strVal val="#ppt_x"/>
                                          </p:val>
                                        </p:tav>
                                      </p:tavLst>
                                    </p:anim>
                                    <p:anim calcmode="lin" valueType="num">
                                      <p:cBhvr additive="base">
                                        <p:cTn id="13" dur="500" fill="hold"/>
                                        <p:tgtEl>
                                          <p:spTgt spid="1536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81" y="1052736"/>
            <a:ext cx="8924106" cy="5343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2" name="标题 1"/>
          <p:cNvSpPr>
            <a:spLocks noGrp="1"/>
          </p:cNvSpPr>
          <p:nvPr>
            <p:ph type="title"/>
          </p:nvPr>
        </p:nvSpPr>
        <p:spPr/>
        <p:txBody>
          <a:bodyPr/>
          <a:lstStyle/>
          <a:p>
            <a:r>
              <a:rPr lang="zh-CN" altLang="en-US" smtClean="0">
                <a:latin typeface="Arial" pitchFamily="34" charset="0"/>
                <a:ea typeface="宋体" pitchFamily="2" charset="-122"/>
              </a:rPr>
              <a:t>厦门大学论文情况</a:t>
            </a:r>
          </a:p>
        </p:txBody>
      </p:sp>
      <p:sp>
        <p:nvSpPr>
          <p:cNvPr id="10245" name="矩形 5"/>
          <p:cNvSpPr>
            <a:spLocks noChangeArrowheads="1"/>
          </p:cNvSpPr>
          <p:nvPr/>
        </p:nvSpPr>
        <p:spPr bwMode="auto">
          <a:xfrm>
            <a:off x="130081" y="3053756"/>
            <a:ext cx="6890191" cy="134184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spcBef>
                <a:spcPct val="50000"/>
              </a:spcBef>
              <a:buClr>
                <a:schemeClr val="tx2"/>
              </a:buClr>
              <a:buChar char="•"/>
              <a:defRPr sz="2400" b="1">
                <a:solidFill>
                  <a:srgbClr val="000000"/>
                </a:solidFill>
                <a:latin typeface="Arial" pitchFamily="34" charset="0"/>
              </a:defRPr>
            </a:lvl1pPr>
            <a:lvl2pPr marL="742950" indent="-285750" eaLnBrk="0" hangingPunct="0">
              <a:spcBef>
                <a:spcPct val="30000"/>
              </a:spcBef>
              <a:buClr>
                <a:schemeClr val="tx2"/>
              </a:buClr>
              <a:buFont typeface="Arial" pitchFamily="34" charset="0"/>
              <a:buChar char="–"/>
              <a:defRPr sz="2000" b="1">
                <a:solidFill>
                  <a:srgbClr val="000000"/>
                </a:solidFill>
                <a:latin typeface="Arial" pitchFamily="34" charset="0"/>
              </a:defRPr>
            </a:lvl2pPr>
            <a:lvl3pPr marL="1143000" indent="-228600" eaLnBrk="0" hangingPunct="0">
              <a:spcBef>
                <a:spcPct val="25000"/>
              </a:spcBef>
              <a:buClr>
                <a:schemeClr val="tx2"/>
              </a:buClr>
              <a:buChar char="•"/>
              <a:defRPr sz="2400" b="1">
                <a:solidFill>
                  <a:srgbClr val="000000"/>
                </a:solidFill>
                <a:latin typeface="Arial" pitchFamily="34" charset="0"/>
              </a:defRPr>
            </a:lvl3pPr>
            <a:lvl4pPr marL="1600200" indent="-228600" eaLnBrk="0" hangingPunct="0">
              <a:spcBef>
                <a:spcPct val="20000"/>
              </a:spcBef>
              <a:buClr>
                <a:schemeClr val="tx2"/>
              </a:buClr>
              <a:buFont typeface="Arial" pitchFamily="34" charset="0"/>
              <a:buChar char="–"/>
              <a:defRPr sz="1600">
                <a:solidFill>
                  <a:srgbClr val="000000"/>
                </a:solidFill>
                <a:latin typeface="Arial" pitchFamily="34" charset="0"/>
              </a:defRPr>
            </a:lvl4pPr>
            <a:lvl5pPr marL="2057400" indent="-228600" eaLnBrk="0" hangingPunct="0">
              <a:spcBef>
                <a:spcPct val="20000"/>
              </a:spcBef>
              <a:buClr>
                <a:schemeClr val="tx2"/>
              </a:buClr>
              <a:buChar char="•"/>
              <a:defRPr sz="1400">
                <a:solidFill>
                  <a:srgbClr val="000000"/>
                </a:solidFill>
                <a:latin typeface="Arial" pitchFamily="34" charset="0"/>
              </a:defRPr>
            </a:lvl5pPr>
            <a:lvl6pPr marL="2514600" indent="-228600" eaLnBrk="0" fontAlgn="base" hangingPunct="0">
              <a:spcBef>
                <a:spcPct val="20000"/>
              </a:spcBef>
              <a:spcAft>
                <a:spcPct val="0"/>
              </a:spcAft>
              <a:buClr>
                <a:schemeClr val="tx2"/>
              </a:buClr>
              <a:buChar char="•"/>
              <a:defRPr sz="1400">
                <a:solidFill>
                  <a:srgbClr val="000000"/>
                </a:solidFill>
                <a:latin typeface="Arial" pitchFamily="34" charset="0"/>
              </a:defRPr>
            </a:lvl6pPr>
            <a:lvl7pPr marL="2971800" indent="-228600" eaLnBrk="0" fontAlgn="base" hangingPunct="0">
              <a:spcBef>
                <a:spcPct val="20000"/>
              </a:spcBef>
              <a:spcAft>
                <a:spcPct val="0"/>
              </a:spcAft>
              <a:buClr>
                <a:schemeClr val="tx2"/>
              </a:buClr>
              <a:buChar char="•"/>
              <a:defRPr sz="1400">
                <a:solidFill>
                  <a:srgbClr val="000000"/>
                </a:solidFill>
                <a:latin typeface="Arial" pitchFamily="34" charset="0"/>
              </a:defRPr>
            </a:lvl7pPr>
            <a:lvl8pPr marL="3429000" indent="-228600" eaLnBrk="0" fontAlgn="base" hangingPunct="0">
              <a:spcBef>
                <a:spcPct val="20000"/>
              </a:spcBef>
              <a:spcAft>
                <a:spcPct val="0"/>
              </a:spcAft>
              <a:buClr>
                <a:schemeClr val="tx2"/>
              </a:buClr>
              <a:buChar char="•"/>
              <a:defRPr sz="1400">
                <a:solidFill>
                  <a:srgbClr val="000000"/>
                </a:solidFill>
                <a:latin typeface="Arial" pitchFamily="34" charset="0"/>
              </a:defRPr>
            </a:lvl8pPr>
            <a:lvl9pPr marL="3886200" indent="-228600" eaLnBrk="0" fontAlgn="base" hangingPunct="0">
              <a:spcBef>
                <a:spcPct val="20000"/>
              </a:spcBef>
              <a:spcAft>
                <a:spcPct val="0"/>
              </a:spcAft>
              <a:buClr>
                <a:schemeClr val="tx2"/>
              </a:buClr>
              <a:buChar char="•"/>
              <a:defRPr sz="1400">
                <a:solidFill>
                  <a:srgbClr val="000000"/>
                </a:solidFill>
                <a:latin typeface="Arial" pitchFamily="34" charset="0"/>
              </a:defRPr>
            </a:lvl9pPr>
          </a:lstStyle>
          <a:p>
            <a:pPr eaLnBrk="1" hangingPunct="1">
              <a:buClrTx/>
              <a:buFontTx/>
              <a:buNone/>
            </a:pPr>
            <a:endParaRPr lang="zh-CN" altLang="en-US" sz="1800" b="0">
              <a:solidFill>
                <a:schemeClr val="tx1"/>
              </a:solidFill>
              <a:latin typeface="Calibri" pitchFamily="34" charset="0"/>
            </a:endParaRPr>
          </a:p>
        </p:txBody>
      </p:sp>
      <p:sp>
        <p:nvSpPr>
          <p:cNvPr id="10246" name="矩形 5"/>
          <p:cNvSpPr>
            <a:spLocks noChangeArrowheads="1"/>
          </p:cNvSpPr>
          <p:nvPr/>
        </p:nvSpPr>
        <p:spPr bwMode="auto">
          <a:xfrm>
            <a:off x="251520" y="5157192"/>
            <a:ext cx="3165601" cy="1143193"/>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spcBef>
                <a:spcPct val="50000"/>
              </a:spcBef>
              <a:buClr>
                <a:schemeClr val="tx2"/>
              </a:buClr>
              <a:buChar char="•"/>
              <a:defRPr sz="2400" b="1">
                <a:solidFill>
                  <a:srgbClr val="000000"/>
                </a:solidFill>
                <a:latin typeface="Arial" pitchFamily="34" charset="0"/>
              </a:defRPr>
            </a:lvl1pPr>
            <a:lvl2pPr marL="742950" indent="-285750" eaLnBrk="0" hangingPunct="0">
              <a:spcBef>
                <a:spcPct val="30000"/>
              </a:spcBef>
              <a:buClr>
                <a:schemeClr val="tx2"/>
              </a:buClr>
              <a:buFont typeface="Arial" pitchFamily="34" charset="0"/>
              <a:buChar char="–"/>
              <a:defRPr sz="2000" b="1">
                <a:solidFill>
                  <a:srgbClr val="000000"/>
                </a:solidFill>
                <a:latin typeface="Arial" pitchFamily="34" charset="0"/>
              </a:defRPr>
            </a:lvl2pPr>
            <a:lvl3pPr marL="1143000" indent="-228600" eaLnBrk="0" hangingPunct="0">
              <a:spcBef>
                <a:spcPct val="25000"/>
              </a:spcBef>
              <a:buClr>
                <a:schemeClr val="tx2"/>
              </a:buClr>
              <a:buChar char="•"/>
              <a:defRPr sz="2400" b="1">
                <a:solidFill>
                  <a:srgbClr val="000000"/>
                </a:solidFill>
                <a:latin typeface="Arial" pitchFamily="34" charset="0"/>
              </a:defRPr>
            </a:lvl3pPr>
            <a:lvl4pPr marL="1600200" indent="-228600" eaLnBrk="0" hangingPunct="0">
              <a:spcBef>
                <a:spcPct val="20000"/>
              </a:spcBef>
              <a:buClr>
                <a:schemeClr val="tx2"/>
              </a:buClr>
              <a:buFont typeface="Arial" pitchFamily="34" charset="0"/>
              <a:buChar char="–"/>
              <a:defRPr sz="1600">
                <a:solidFill>
                  <a:srgbClr val="000000"/>
                </a:solidFill>
                <a:latin typeface="Arial" pitchFamily="34" charset="0"/>
              </a:defRPr>
            </a:lvl4pPr>
            <a:lvl5pPr marL="2057400" indent="-228600" eaLnBrk="0" hangingPunct="0">
              <a:spcBef>
                <a:spcPct val="20000"/>
              </a:spcBef>
              <a:buClr>
                <a:schemeClr val="tx2"/>
              </a:buClr>
              <a:buChar char="•"/>
              <a:defRPr sz="1400">
                <a:solidFill>
                  <a:srgbClr val="000000"/>
                </a:solidFill>
                <a:latin typeface="Arial" pitchFamily="34" charset="0"/>
              </a:defRPr>
            </a:lvl5pPr>
            <a:lvl6pPr marL="2514600" indent="-228600" eaLnBrk="0" fontAlgn="base" hangingPunct="0">
              <a:spcBef>
                <a:spcPct val="20000"/>
              </a:spcBef>
              <a:spcAft>
                <a:spcPct val="0"/>
              </a:spcAft>
              <a:buClr>
                <a:schemeClr val="tx2"/>
              </a:buClr>
              <a:buChar char="•"/>
              <a:defRPr sz="1400">
                <a:solidFill>
                  <a:srgbClr val="000000"/>
                </a:solidFill>
                <a:latin typeface="Arial" pitchFamily="34" charset="0"/>
              </a:defRPr>
            </a:lvl6pPr>
            <a:lvl7pPr marL="2971800" indent="-228600" eaLnBrk="0" fontAlgn="base" hangingPunct="0">
              <a:spcBef>
                <a:spcPct val="20000"/>
              </a:spcBef>
              <a:spcAft>
                <a:spcPct val="0"/>
              </a:spcAft>
              <a:buClr>
                <a:schemeClr val="tx2"/>
              </a:buClr>
              <a:buChar char="•"/>
              <a:defRPr sz="1400">
                <a:solidFill>
                  <a:srgbClr val="000000"/>
                </a:solidFill>
                <a:latin typeface="Arial" pitchFamily="34" charset="0"/>
              </a:defRPr>
            </a:lvl7pPr>
            <a:lvl8pPr marL="3429000" indent="-228600" eaLnBrk="0" fontAlgn="base" hangingPunct="0">
              <a:spcBef>
                <a:spcPct val="20000"/>
              </a:spcBef>
              <a:spcAft>
                <a:spcPct val="0"/>
              </a:spcAft>
              <a:buClr>
                <a:schemeClr val="tx2"/>
              </a:buClr>
              <a:buChar char="•"/>
              <a:defRPr sz="1400">
                <a:solidFill>
                  <a:srgbClr val="000000"/>
                </a:solidFill>
                <a:latin typeface="Arial" pitchFamily="34" charset="0"/>
              </a:defRPr>
            </a:lvl8pPr>
            <a:lvl9pPr marL="3886200" indent="-228600" eaLnBrk="0" fontAlgn="base" hangingPunct="0">
              <a:spcBef>
                <a:spcPct val="20000"/>
              </a:spcBef>
              <a:spcAft>
                <a:spcPct val="0"/>
              </a:spcAft>
              <a:buClr>
                <a:schemeClr val="tx2"/>
              </a:buClr>
              <a:buChar char="•"/>
              <a:defRPr sz="1400">
                <a:solidFill>
                  <a:srgbClr val="000000"/>
                </a:solidFill>
                <a:latin typeface="Arial" pitchFamily="34" charset="0"/>
              </a:defRPr>
            </a:lvl9pPr>
          </a:lstStyle>
          <a:p>
            <a:pPr eaLnBrk="1" hangingPunct="1">
              <a:buClrTx/>
              <a:buFontTx/>
              <a:buNone/>
            </a:pPr>
            <a:endParaRPr lang="zh-CN" altLang="en-US" sz="1800" b="0">
              <a:solidFill>
                <a:schemeClr val="tx1"/>
              </a:solidFill>
              <a:latin typeface="Calibri" pitchFamily="34" charset="0"/>
            </a:endParaRPr>
          </a:p>
        </p:txBody>
      </p:sp>
    </p:spTree>
    <p:extLst>
      <p:ext uri="{BB962C8B-B14F-4D97-AF65-F5344CB8AC3E}">
        <p14:creationId xmlns:p14="http://schemas.microsoft.com/office/powerpoint/2010/main" val="37418270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63" y="457200"/>
            <a:ext cx="9112537" cy="5534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圆角矩形 8"/>
          <p:cNvSpPr>
            <a:spLocks noChangeArrowheads="1"/>
          </p:cNvSpPr>
          <p:nvPr/>
        </p:nvSpPr>
        <p:spPr bwMode="auto">
          <a:xfrm>
            <a:off x="7207827" y="2362200"/>
            <a:ext cx="1143000" cy="304800"/>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algn="ctr"/>
            <a:endParaRPr lang="zh-CN" altLang="en-US"/>
          </a:p>
        </p:txBody>
      </p:sp>
    </p:spTree>
    <p:extLst>
      <p:ext uri="{BB962C8B-B14F-4D97-AF65-F5344CB8AC3E}">
        <p14:creationId xmlns:p14="http://schemas.microsoft.com/office/powerpoint/2010/main" val="39404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304800" y="685800"/>
            <a:ext cx="8229600" cy="457200"/>
          </a:xfrm>
        </p:spPr>
        <p:txBody>
          <a:bodyPr/>
          <a:lstStyle/>
          <a:p>
            <a:r>
              <a:rPr lang="en-US" altLang="zh-CN" b="1" smtClean="0">
                <a:latin typeface="微软雅黑" pitchFamily="34" charset="-122"/>
                <a:ea typeface="微软雅黑" pitchFamily="34" charset="-122"/>
              </a:rPr>
              <a:t>Web of Science</a:t>
            </a:r>
            <a:r>
              <a:rPr lang="zh-CN" altLang="en-US" b="1" smtClean="0">
                <a:latin typeface="微软雅黑" pitchFamily="34" charset="-122"/>
                <a:ea typeface="微软雅黑" pitchFamily="34" charset="-122"/>
              </a:rPr>
              <a:t>中的相关记录</a:t>
            </a:r>
          </a:p>
        </p:txBody>
      </p:sp>
      <p:grpSp>
        <p:nvGrpSpPr>
          <p:cNvPr id="2" name="Group 3"/>
          <p:cNvGrpSpPr>
            <a:grpSpLocks/>
          </p:cNvGrpSpPr>
          <p:nvPr/>
        </p:nvGrpSpPr>
        <p:grpSpPr bwMode="auto">
          <a:xfrm>
            <a:off x="1449388" y="1874838"/>
            <a:ext cx="863600" cy="1065212"/>
            <a:chOff x="839" y="346"/>
            <a:chExt cx="544" cy="671"/>
          </a:xfrm>
        </p:grpSpPr>
        <p:sp>
          <p:nvSpPr>
            <p:cNvPr id="64554" name="Rectangle 4"/>
            <p:cNvSpPr>
              <a:spLocks noChangeArrowheads="1"/>
            </p:cNvSpPr>
            <p:nvPr/>
          </p:nvSpPr>
          <p:spPr bwMode="auto">
            <a:xfrm>
              <a:off x="839" y="346"/>
              <a:ext cx="516" cy="671"/>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p>
          </p:txBody>
        </p:sp>
        <p:sp>
          <p:nvSpPr>
            <p:cNvPr id="64555" name="Rectangle 5"/>
            <p:cNvSpPr>
              <a:spLocks noChangeArrowheads="1"/>
            </p:cNvSpPr>
            <p:nvPr/>
          </p:nvSpPr>
          <p:spPr bwMode="auto">
            <a:xfrm>
              <a:off x="884" y="391"/>
              <a:ext cx="438" cy="88"/>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p>
              <a:pPr defTabSz="820738" eaLnBrk="0" hangingPunct="0"/>
              <a:r>
                <a:rPr lang="en-US" altLang="zh-CN" sz="400">
                  <a:latin typeface="Times New Roman" pitchFamily="18" charset="0"/>
                </a:rPr>
                <a:t>Synthesis of Amino Acids</a:t>
              </a:r>
            </a:p>
          </p:txBody>
        </p:sp>
        <p:sp>
          <p:nvSpPr>
            <p:cNvPr id="64556" name="Text Box 6"/>
            <p:cNvSpPr txBox="1">
              <a:spLocks noChangeArrowheads="1"/>
            </p:cNvSpPr>
            <p:nvPr/>
          </p:nvSpPr>
          <p:spPr bwMode="auto">
            <a:xfrm>
              <a:off x="839" y="482"/>
              <a:ext cx="544" cy="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400"/>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eaLnBrk="1" hangingPunct="1">
                <a:spcBef>
                  <a:spcPct val="50000"/>
                </a:spcBef>
              </a:pPr>
              <a:endParaRPr lang="en-US" altLang="zh-CN" sz="400"/>
            </a:p>
          </p:txBody>
        </p:sp>
      </p:grpSp>
      <p:grpSp>
        <p:nvGrpSpPr>
          <p:cNvPr id="3" name="Group 7"/>
          <p:cNvGrpSpPr>
            <a:grpSpLocks/>
          </p:cNvGrpSpPr>
          <p:nvPr/>
        </p:nvGrpSpPr>
        <p:grpSpPr bwMode="auto">
          <a:xfrm>
            <a:off x="5554663" y="1803400"/>
            <a:ext cx="863600" cy="1065213"/>
            <a:chOff x="839" y="346"/>
            <a:chExt cx="544" cy="671"/>
          </a:xfrm>
        </p:grpSpPr>
        <p:sp>
          <p:nvSpPr>
            <p:cNvPr id="64551" name="Rectangle 8"/>
            <p:cNvSpPr>
              <a:spLocks noChangeArrowheads="1"/>
            </p:cNvSpPr>
            <p:nvPr/>
          </p:nvSpPr>
          <p:spPr bwMode="auto">
            <a:xfrm>
              <a:off x="839" y="346"/>
              <a:ext cx="516" cy="671"/>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p>
          </p:txBody>
        </p:sp>
        <p:sp>
          <p:nvSpPr>
            <p:cNvPr id="64552" name="Rectangle 9"/>
            <p:cNvSpPr>
              <a:spLocks noChangeArrowheads="1"/>
            </p:cNvSpPr>
            <p:nvPr/>
          </p:nvSpPr>
          <p:spPr bwMode="auto">
            <a:xfrm>
              <a:off x="884" y="391"/>
              <a:ext cx="438" cy="88"/>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p>
              <a:pPr defTabSz="820738" eaLnBrk="0" hangingPunct="0"/>
              <a:r>
                <a:rPr lang="en-US" altLang="zh-CN" sz="400">
                  <a:latin typeface="Times New Roman" pitchFamily="18" charset="0"/>
                </a:rPr>
                <a:t>Synthesis of Amino Acids</a:t>
              </a:r>
            </a:p>
          </p:txBody>
        </p:sp>
        <p:sp>
          <p:nvSpPr>
            <p:cNvPr id="64553" name="Text Box 10"/>
            <p:cNvSpPr txBox="1">
              <a:spLocks noChangeArrowheads="1"/>
            </p:cNvSpPr>
            <p:nvPr/>
          </p:nvSpPr>
          <p:spPr bwMode="auto">
            <a:xfrm>
              <a:off x="839" y="482"/>
              <a:ext cx="544"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400"/>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grpSp>
        <p:nvGrpSpPr>
          <p:cNvPr id="4" name="Group 11"/>
          <p:cNvGrpSpPr>
            <a:grpSpLocks/>
          </p:cNvGrpSpPr>
          <p:nvPr/>
        </p:nvGrpSpPr>
        <p:grpSpPr bwMode="auto">
          <a:xfrm>
            <a:off x="506413" y="4799013"/>
            <a:ext cx="863600" cy="1065212"/>
            <a:chOff x="839" y="346"/>
            <a:chExt cx="544" cy="671"/>
          </a:xfrm>
        </p:grpSpPr>
        <p:sp>
          <p:nvSpPr>
            <p:cNvPr id="64548" name="Rectangle 12"/>
            <p:cNvSpPr>
              <a:spLocks noChangeArrowheads="1"/>
            </p:cNvSpPr>
            <p:nvPr/>
          </p:nvSpPr>
          <p:spPr bwMode="auto">
            <a:xfrm>
              <a:off x="839" y="346"/>
              <a:ext cx="516" cy="671"/>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p>
          </p:txBody>
        </p:sp>
        <p:sp>
          <p:nvSpPr>
            <p:cNvPr id="64549" name="Rectangle 13"/>
            <p:cNvSpPr>
              <a:spLocks noChangeArrowheads="1"/>
            </p:cNvSpPr>
            <p:nvPr/>
          </p:nvSpPr>
          <p:spPr bwMode="auto">
            <a:xfrm>
              <a:off x="884" y="391"/>
              <a:ext cx="438" cy="88"/>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p>
              <a:pPr defTabSz="820738" eaLnBrk="0" hangingPunct="0"/>
              <a:r>
                <a:rPr lang="en-US" altLang="zh-CN" sz="400">
                  <a:latin typeface="Times New Roman" pitchFamily="18" charset="0"/>
                </a:rPr>
                <a:t>Synthesis of Amino Acids</a:t>
              </a:r>
            </a:p>
          </p:txBody>
        </p:sp>
        <p:sp>
          <p:nvSpPr>
            <p:cNvPr id="64550" name="Text Box 14"/>
            <p:cNvSpPr txBox="1">
              <a:spLocks noChangeArrowheads="1"/>
            </p:cNvSpPr>
            <p:nvPr/>
          </p:nvSpPr>
          <p:spPr bwMode="auto">
            <a:xfrm>
              <a:off x="839" y="482"/>
              <a:ext cx="544"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400"/>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sp>
        <p:nvSpPr>
          <p:cNvPr id="1073167" name="Rectangle 15"/>
          <p:cNvSpPr>
            <a:spLocks noChangeArrowheads="1"/>
          </p:cNvSpPr>
          <p:nvPr/>
        </p:nvSpPr>
        <p:spPr bwMode="auto">
          <a:xfrm>
            <a:off x="1946275" y="4799013"/>
            <a:ext cx="819150" cy="1065212"/>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p>
        </p:txBody>
      </p:sp>
      <p:sp>
        <p:nvSpPr>
          <p:cNvPr id="1073168" name="Rectangle 16"/>
          <p:cNvSpPr>
            <a:spLocks noChangeArrowheads="1"/>
          </p:cNvSpPr>
          <p:nvPr/>
        </p:nvSpPr>
        <p:spPr bwMode="auto">
          <a:xfrm>
            <a:off x="2017713" y="4870450"/>
            <a:ext cx="695325"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p>
            <a:pPr defTabSz="820738" eaLnBrk="0" hangingPunct="0"/>
            <a:r>
              <a:rPr lang="en-US" altLang="zh-CN" sz="400">
                <a:latin typeface="Times New Roman" pitchFamily="18" charset="0"/>
              </a:rPr>
              <a:t>Synthesis of Amino Acids</a:t>
            </a:r>
          </a:p>
        </p:txBody>
      </p:sp>
      <p:sp>
        <p:nvSpPr>
          <p:cNvPr id="1073169" name="Text Box 17"/>
          <p:cNvSpPr txBox="1">
            <a:spLocks noChangeArrowheads="1"/>
          </p:cNvSpPr>
          <p:nvPr/>
        </p:nvSpPr>
        <p:spPr bwMode="auto">
          <a:xfrm>
            <a:off x="1946275" y="5014913"/>
            <a:ext cx="865188"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400"/>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nvGrpSpPr>
          <p:cNvPr id="5" name="Group 18"/>
          <p:cNvGrpSpPr>
            <a:grpSpLocks/>
          </p:cNvGrpSpPr>
          <p:nvPr/>
        </p:nvGrpSpPr>
        <p:grpSpPr bwMode="auto">
          <a:xfrm>
            <a:off x="3459163" y="4799013"/>
            <a:ext cx="863600" cy="1065212"/>
            <a:chOff x="839" y="346"/>
            <a:chExt cx="544" cy="671"/>
          </a:xfrm>
        </p:grpSpPr>
        <p:sp>
          <p:nvSpPr>
            <p:cNvPr id="64545" name="Rectangle 19"/>
            <p:cNvSpPr>
              <a:spLocks noChangeArrowheads="1"/>
            </p:cNvSpPr>
            <p:nvPr/>
          </p:nvSpPr>
          <p:spPr bwMode="auto">
            <a:xfrm>
              <a:off x="839" y="346"/>
              <a:ext cx="516" cy="671"/>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p>
          </p:txBody>
        </p:sp>
        <p:sp>
          <p:nvSpPr>
            <p:cNvPr id="64546" name="Rectangle 20"/>
            <p:cNvSpPr>
              <a:spLocks noChangeArrowheads="1"/>
            </p:cNvSpPr>
            <p:nvPr/>
          </p:nvSpPr>
          <p:spPr bwMode="auto">
            <a:xfrm>
              <a:off x="884" y="391"/>
              <a:ext cx="438" cy="88"/>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p>
              <a:pPr defTabSz="820738" eaLnBrk="0" hangingPunct="0"/>
              <a:r>
                <a:rPr lang="en-US" altLang="zh-CN" sz="400">
                  <a:latin typeface="Times New Roman" pitchFamily="18" charset="0"/>
                </a:rPr>
                <a:t>Synthesis of Amino Acids</a:t>
              </a:r>
            </a:p>
          </p:txBody>
        </p:sp>
        <p:sp>
          <p:nvSpPr>
            <p:cNvPr id="64547" name="Text Box 21"/>
            <p:cNvSpPr txBox="1">
              <a:spLocks noChangeArrowheads="1"/>
            </p:cNvSpPr>
            <p:nvPr/>
          </p:nvSpPr>
          <p:spPr bwMode="auto">
            <a:xfrm>
              <a:off x="839" y="482"/>
              <a:ext cx="544"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400"/>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sp>
        <p:nvSpPr>
          <p:cNvPr id="1073174" name="Rectangle 22"/>
          <p:cNvSpPr>
            <a:spLocks noChangeArrowheads="1"/>
          </p:cNvSpPr>
          <p:nvPr/>
        </p:nvSpPr>
        <p:spPr bwMode="auto">
          <a:xfrm>
            <a:off x="4899025" y="4727575"/>
            <a:ext cx="819150" cy="1065213"/>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p>
        </p:txBody>
      </p:sp>
      <p:sp>
        <p:nvSpPr>
          <p:cNvPr id="1073175" name="Rectangle 23"/>
          <p:cNvSpPr>
            <a:spLocks noChangeArrowheads="1"/>
          </p:cNvSpPr>
          <p:nvPr/>
        </p:nvSpPr>
        <p:spPr bwMode="auto">
          <a:xfrm>
            <a:off x="4970463" y="4799013"/>
            <a:ext cx="695325"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p>
            <a:pPr defTabSz="820738" eaLnBrk="0" hangingPunct="0"/>
            <a:r>
              <a:rPr lang="en-US" altLang="zh-CN" sz="400">
                <a:latin typeface="Times New Roman" pitchFamily="18" charset="0"/>
              </a:rPr>
              <a:t>Synthesis of Amino Acids</a:t>
            </a:r>
          </a:p>
        </p:txBody>
      </p:sp>
      <p:sp>
        <p:nvSpPr>
          <p:cNvPr id="1073176" name="Text Box 24"/>
          <p:cNvSpPr txBox="1">
            <a:spLocks noChangeArrowheads="1"/>
          </p:cNvSpPr>
          <p:nvPr/>
        </p:nvSpPr>
        <p:spPr bwMode="auto">
          <a:xfrm>
            <a:off x="4899025" y="4943475"/>
            <a:ext cx="863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400"/>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nvGrpSpPr>
          <p:cNvPr id="6" name="Group 25"/>
          <p:cNvGrpSpPr>
            <a:grpSpLocks/>
          </p:cNvGrpSpPr>
          <p:nvPr/>
        </p:nvGrpSpPr>
        <p:grpSpPr bwMode="auto">
          <a:xfrm>
            <a:off x="6267450" y="4654550"/>
            <a:ext cx="863600" cy="1065213"/>
            <a:chOff x="839" y="346"/>
            <a:chExt cx="544" cy="671"/>
          </a:xfrm>
        </p:grpSpPr>
        <p:sp>
          <p:nvSpPr>
            <p:cNvPr id="64542" name="Rectangle 26"/>
            <p:cNvSpPr>
              <a:spLocks noChangeArrowheads="1"/>
            </p:cNvSpPr>
            <p:nvPr/>
          </p:nvSpPr>
          <p:spPr bwMode="auto">
            <a:xfrm>
              <a:off x="839" y="346"/>
              <a:ext cx="516" cy="671"/>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p>
          </p:txBody>
        </p:sp>
        <p:sp>
          <p:nvSpPr>
            <p:cNvPr id="64543" name="Rectangle 27"/>
            <p:cNvSpPr>
              <a:spLocks noChangeArrowheads="1"/>
            </p:cNvSpPr>
            <p:nvPr/>
          </p:nvSpPr>
          <p:spPr bwMode="auto">
            <a:xfrm>
              <a:off x="884" y="391"/>
              <a:ext cx="438" cy="88"/>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p>
              <a:pPr defTabSz="820738" eaLnBrk="0" hangingPunct="0"/>
              <a:r>
                <a:rPr lang="en-US" altLang="zh-CN" sz="400">
                  <a:latin typeface="Times New Roman" pitchFamily="18" charset="0"/>
                </a:rPr>
                <a:t>Synthesis of Amino Acids</a:t>
              </a:r>
            </a:p>
          </p:txBody>
        </p:sp>
        <p:sp>
          <p:nvSpPr>
            <p:cNvPr id="64544" name="Text Box 28"/>
            <p:cNvSpPr txBox="1">
              <a:spLocks noChangeArrowheads="1"/>
            </p:cNvSpPr>
            <p:nvPr/>
          </p:nvSpPr>
          <p:spPr bwMode="auto">
            <a:xfrm>
              <a:off x="839" y="482"/>
              <a:ext cx="544"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400"/>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grpSp>
        <p:nvGrpSpPr>
          <p:cNvPr id="7" name="Group 29"/>
          <p:cNvGrpSpPr>
            <a:grpSpLocks/>
          </p:cNvGrpSpPr>
          <p:nvPr/>
        </p:nvGrpSpPr>
        <p:grpSpPr bwMode="auto">
          <a:xfrm>
            <a:off x="7707313" y="4654550"/>
            <a:ext cx="863600" cy="1065213"/>
            <a:chOff x="839" y="346"/>
            <a:chExt cx="544" cy="671"/>
          </a:xfrm>
        </p:grpSpPr>
        <p:sp>
          <p:nvSpPr>
            <p:cNvPr id="64539" name="Rectangle 30"/>
            <p:cNvSpPr>
              <a:spLocks noChangeArrowheads="1"/>
            </p:cNvSpPr>
            <p:nvPr/>
          </p:nvSpPr>
          <p:spPr bwMode="auto">
            <a:xfrm>
              <a:off x="839" y="346"/>
              <a:ext cx="516" cy="671"/>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p>
          </p:txBody>
        </p:sp>
        <p:sp>
          <p:nvSpPr>
            <p:cNvPr id="64540" name="Rectangle 31"/>
            <p:cNvSpPr>
              <a:spLocks noChangeArrowheads="1"/>
            </p:cNvSpPr>
            <p:nvPr/>
          </p:nvSpPr>
          <p:spPr bwMode="auto">
            <a:xfrm>
              <a:off x="884" y="391"/>
              <a:ext cx="438" cy="88"/>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p>
              <a:pPr defTabSz="820738" eaLnBrk="0" hangingPunct="0"/>
              <a:r>
                <a:rPr lang="en-US" altLang="zh-CN" sz="400">
                  <a:latin typeface="Times New Roman" pitchFamily="18" charset="0"/>
                </a:rPr>
                <a:t>Synthesis of Amino Acids</a:t>
              </a:r>
            </a:p>
          </p:txBody>
        </p:sp>
        <p:sp>
          <p:nvSpPr>
            <p:cNvPr id="64541" name="Text Box 32"/>
            <p:cNvSpPr txBox="1">
              <a:spLocks noChangeArrowheads="1"/>
            </p:cNvSpPr>
            <p:nvPr/>
          </p:nvSpPr>
          <p:spPr bwMode="auto">
            <a:xfrm>
              <a:off x="839" y="482"/>
              <a:ext cx="544"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400"/>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sp>
        <p:nvSpPr>
          <p:cNvPr id="1073185" name="Line 33"/>
          <p:cNvSpPr>
            <a:spLocks noChangeShapeType="1"/>
          </p:cNvSpPr>
          <p:nvPr/>
        </p:nvSpPr>
        <p:spPr bwMode="auto">
          <a:xfrm flipH="1">
            <a:off x="914400" y="2971800"/>
            <a:ext cx="914400" cy="1755775"/>
          </a:xfrm>
          <a:prstGeom prst="line">
            <a:avLst/>
          </a:prstGeom>
          <a:noFill/>
          <a:ln w="28575">
            <a:solidFill>
              <a:srgbClr val="0000FF"/>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073186" name="Line 34"/>
          <p:cNvSpPr>
            <a:spLocks noChangeShapeType="1"/>
          </p:cNvSpPr>
          <p:nvPr/>
        </p:nvSpPr>
        <p:spPr bwMode="auto">
          <a:xfrm>
            <a:off x="1905000" y="2971800"/>
            <a:ext cx="457200" cy="1828800"/>
          </a:xfrm>
          <a:prstGeom prst="line">
            <a:avLst/>
          </a:prstGeom>
          <a:noFill/>
          <a:ln w="28575">
            <a:solidFill>
              <a:srgbClr val="0000FF"/>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073187" name="Line 35"/>
          <p:cNvSpPr>
            <a:spLocks noChangeShapeType="1"/>
          </p:cNvSpPr>
          <p:nvPr/>
        </p:nvSpPr>
        <p:spPr bwMode="auto">
          <a:xfrm>
            <a:off x="1981200" y="3048000"/>
            <a:ext cx="1892300" cy="1695450"/>
          </a:xfrm>
          <a:prstGeom prst="line">
            <a:avLst/>
          </a:prstGeom>
          <a:noFill/>
          <a:ln w="28575">
            <a:solidFill>
              <a:srgbClr val="0000FF"/>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073188" name="Line 36"/>
          <p:cNvSpPr>
            <a:spLocks noChangeShapeType="1"/>
          </p:cNvSpPr>
          <p:nvPr/>
        </p:nvSpPr>
        <p:spPr bwMode="auto">
          <a:xfrm flipH="1">
            <a:off x="2379663" y="2895600"/>
            <a:ext cx="3411537" cy="1831975"/>
          </a:xfrm>
          <a:prstGeom prst="line">
            <a:avLst/>
          </a:prstGeom>
          <a:noFill/>
          <a:ln w="28575">
            <a:solidFill>
              <a:srgbClr val="00FF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073189" name="Line 37"/>
          <p:cNvSpPr>
            <a:spLocks noChangeShapeType="1"/>
          </p:cNvSpPr>
          <p:nvPr/>
        </p:nvSpPr>
        <p:spPr bwMode="auto">
          <a:xfrm>
            <a:off x="6096000" y="2895600"/>
            <a:ext cx="609600" cy="1752600"/>
          </a:xfrm>
          <a:prstGeom prst="line">
            <a:avLst/>
          </a:prstGeom>
          <a:noFill/>
          <a:ln w="28575">
            <a:solidFill>
              <a:srgbClr val="00FF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073190" name="Line 38"/>
          <p:cNvSpPr>
            <a:spLocks noChangeShapeType="1"/>
          </p:cNvSpPr>
          <p:nvPr/>
        </p:nvSpPr>
        <p:spPr bwMode="auto">
          <a:xfrm>
            <a:off x="6172200" y="2895600"/>
            <a:ext cx="1981200" cy="1676400"/>
          </a:xfrm>
          <a:prstGeom prst="line">
            <a:avLst/>
          </a:prstGeom>
          <a:noFill/>
          <a:ln w="28575">
            <a:solidFill>
              <a:srgbClr val="00FF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073191" name="Line 39"/>
          <p:cNvSpPr>
            <a:spLocks noChangeShapeType="1"/>
          </p:cNvSpPr>
          <p:nvPr/>
        </p:nvSpPr>
        <p:spPr bwMode="auto">
          <a:xfrm>
            <a:off x="1981200" y="2971800"/>
            <a:ext cx="3200400" cy="1676400"/>
          </a:xfrm>
          <a:prstGeom prst="line">
            <a:avLst/>
          </a:prstGeom>
          <a:noFill/>
          <a:ln w="28575">
            <a:solidFill>
              <a:srgbClr val="0000FF"/>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073192" name="Line 40"/>
          <p:cNvSpPr>
            <a:spLocks noChangeShapeType="1"/>
          </p:cNvSpPr>
          <p:nvPr/>
        </p:nvSpPr>
        <p:spPr bwMode="auto">
          <a:xfrm flipH="1">
            <a:off x="5257800" y="2895600"/>
            <a:ext cx="609600" cy="1784350"/>
          </a:xfrm>
          <a:prstGeom prst="line">
            <a:avLst/>
          </a:prstGeom>
          <a:noFill/>
          <a:ln w="28575">
            <a:solidFill>
              <a:srgbClr val="00FF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073193" name="Text Box 41"/>
          <p:cNvSpPr txBox="1">
            <a:spLocks noChangeArrowheads="1"/>
          </p:cNvSpPr>
          <p:nvPr/>
        </p:nvSpPr>
        <p:spPr bwMode="auto">
          <a:xfrm>
            <a:off x="1306513" y="1443038"/>
            <a:ext cx="1150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lg" len="lg"/>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zh-CN" altLang="en-US">
                <a:latin typeface="微软雅黑" pitchFamily="34" charset="-122"/>
                <a:ea typeface="微软雅黑" pitchFamily="34" charset="-122"/>
              </a:rPr>
              <a:t>论文甲</a:t>
            </a:r>
          </a:p>
        </p:txBody>
      </p:sp>
      <p:sp>
        <p:nvSpPr>
          <p:cNvPr id="1073194" name="Text Box 42"/>
          <p:cNvSpPr txBox="1">
            <a:spLocks noChangeArrowheads="1"/>
          </p:cNvSpPr>
          <p:nvPr/>
        </p:nvSpPr>
        <p:spPr bwMode="auto">
          <a:xfrm>
            <a:off x="5410200" y="1371600"/>
            <a:ext cx="1150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lg" len="lg"/>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zh-CN" altLang="en-US">
                <a:latin typeface="微软雅黑" pitchFamily="34" charset="-122"/>
                <a:ea typeface="微软雅黑" pitchFamily="34" charset="-122"/>
              </a:rPr>
              <a:t>论文乙</a:t>
            </a:r>
          </a:p>
        </p:txBody>
      </p:sp>
      <p:sp>
        <p:nvSpPr>
          <p:cNvPr id="1073195" name="Text Box 43"/>
          <p:cNvSpPr txBox="1">
            <a:spLocks noChangeArrowheads="1"/>
          </p:cNvSpPr>
          <p:nvPr/>
        </p:nvSpPr>
        <p:spPr bwMode="auto">
          <a:xfrm>
            <a:off x="430213" y="6024563"/>
            <a:ext cx="8153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a:t>     A	             B	       C	                D	        E		  F</a:t>
            </a:r>
          </a:p>
        </p:txBody>
      </p:sp>
      <p:sp>
        <p:nvSpPr>
          <p:cNvPr id="1073196" name="Line 44"/>
          <p:cNvSpPr>
            <a:spLocks noChangeShapeType="1"/>
          </p:cNvSpPr>
          <p:nvPr/>
        </p:nvSpPr>
        <p:spPr bwMode="auto">
          <a:xfrm>
            <a:off x="2667000" y="2209800"/>
            <a:ext cx="2590800" cy="0"/>
          </a:xfrm>
          <a:prstGeom prst="line">
            <a:avLst/>
          </a:prstGeom>
          <a:noFill/>
          <a:ln w="76200" cap="rnd">
            <a:solidFill>
              <a:srgbClr val="FFFF00"/>
            </a:solidFill>
            <a:prstDash val="sysDot"/>
            <a:round/>
            <a:headEnd type="stealth" w="lg" len="lg"/>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60156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73193"/>
                                        </p:tgtEl>
                                        <p:attrNameLst>
                                          <p:attrName>style.visibility</p:attrName>
                                        </p:attrNameLst>
                                      </p:cBhvr>
                                      <p:to>
                                        <p:strVal val="visible"/>
                                      </p:to>
                                    </p:set>
                                    <p:animEffect transition="in" filter="blinds(horizontal)">
                                      <p:cBhvr>
                                        <p:cTn id="10" dur="500"/>
                                        <p:tgtEl>
                                          <p:spTgt spid="107319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73194"/>
                                        </p:tgtEl>
                                        <p:attrNameLst>
                                          <p:attrName>style.visibility</p:attrName>
                                        </p:attrNameLst>
                                      </p:cBhvr>
                                      <p:to>
                                        <p:strVal val="visible"/>
                                      </p:to>
                                    </p:set>
                                    <p:animEffect transition="in" filter="blinds(horizontal)">
                                      <p:cBhvr>
                                        <p:cTn id="13" dur="500"/>
                                        <p:tgtEl>
                                          <p:spTgt spid="1073194"/>
                                        </p:tgtEl>
                                      </p:cBhvr>
                                    </p:animEffect>
                                  </p:childTnLst>
                                </p:cTn>
                              </p:par>
                              <p:par>
                                <p:cTn id="14" presetID="3"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73167"/>
                                        </p:tgtEl>
                                        <p:attrNameLst>
                                          <p:attrName>style.visibility</p:attrName>
                                        </p:attrNameLst>
                                      </p:cBhvr>
                                      <p:to>
                                        <p:strVal val="visible"/>
                                      </p:to>
                                    </p:set>
                                    <p:anim calcmode="lin" valueType="num">
                                      <p:cBhvr additive="base">
                                        <p:cTn id="25" dur="500" fill="hold"/>
                                        <p:tgtEl>
                                          <p:spTgt spid="1073167"/>
                                        </p:tgtEl>
                                        <p:attrNameLst>
                                          <p:attrName>ppt_x</p:attrName>
                                        </p:attrNameLst>
                                      </p:cBhvr>
                                      <p:tavLst>
                                        <p:tav tm="0">
                                          <p:val>
                                            <p:strVal val="#ppt_x"/>
                                          </p:val>
                                        </p:tav>
                                        <p:tav tm="100000">
                                          <p:val>
                                            <p:strVal val="#ppt_x"/>
                                          </p:val>
                                        </p:tav>
                                      </p:tavLst>
                                    </p:anim>
                                    <p:anim calcmode="lin" valueType="num">
                                      <p:cBhvr additive="base">
                                        <p:cTn id="26" dur="500" fill="hold"/>
                                        <p:tgtEl>
                                          <p:spTgt spid="107316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73168"/>
                                        </p:tgtEl>
                                        <p:attrNameLst>
                                          <p:attrName>style.visibility</p:attrName>
                                        </p:attrNameLst>
                                      </p:cBhvr>
                                      <p:to>
                                        <p:strVal val="visible"/>
                                      </p:to>
                                    </p:set>
                                    <p:anim calcmode="lin" valueType="num">
                                      <p:cBhvr additive="base">
                                        <p:cTn id="29" dur="500" fill="hold"/>
                                        <p:tgtEl>
                                          <p:spTgt spid="1073168"/>
                                        </p:tgtEl>
                                        <p:attrNameLst>
                                          <p:attrName>ppt_x</p:attrName>
                                        </p:attrNameLst>
                                      </p:cBhvr>
                                      <p:tavLst>
                                        <p:tav tm="0">
                                          <p:val>
                                            <p:strVal val="#ppt_x"/>
                                          </p:val>
                                        </p:tav>
                                        <p:tav tm="100000">
                                          <p:val>
                                            <p:strVal val="#ppt_x"/>
                                          </p:val>
                                        </p:tav>
                                      </p:tavLst>
                                    </p:anim>
                                    <p:anim calcmode="lin" valueType="num">
                                      <p:cBhvr additive="base">
                                        <p:cTn id="30" dur="500" fill="hold"/>
                                        <p:tgtEl>
                                          <p:spTgt spid="107316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73169"/>
                                        </p:tgtEl>
                                        <p:attrNameLst>
                                          <p:attrName>style.visibility</p:attrName>
                                        </p:attrNameLst>
                                      </p:cBhvr>
                                      <p:to>
                                        <p:strVal val="visible"/>
                                      </p:to>
                                    </p:set>
                                    <p:anim calcmode="lin" valueType="num">
                                      <p:cBhvr additive="base">
                                        <p:cTn id="33" dur="500" fill="hold"/>
                                        <p:tgtEl>
                                          <p:spTgt spid="1073169"/>
                                        </p:tgtEl>
                                        <p:attrNameLst>
                                          <p:attrName>ppt_x</p:attrName>
                                        </p:attrNameLst>
                                      </p:cBhvr>
                                      <p:tavLst>
                                        <p:tav tm="0">
                                          <p:val>
                                            <p:strVal val="#ppt_x"/>
                                          </p:val>
                                        </p:tav>
                                        <p:tav tm="100000">
                                          <p:val>
                                            <p:strVal val="#ppt_x"/>
                                          </p:val>
                                        </p:tav>
                                      </p:tavLst>
                                    </p:anim>
                                    <p:anim calcmode="lin" valueType="num">
                                      <p:cBhvr additive="base">
                                        <p:cTn id="34" dur="500" fill="hold"/>
                                        <p:tgtEl>
                                          <p:spTgt spid="107316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73174"/>
                                        </p:tgtEl>
                                        <p:attrNameLst>
                                          <p:attrName>style.visibility</p:attrName>
                                        </p:attrNameLst>
                                      </p:cBhvr>
                                      <p:to>
                                        <p:strVal val="visible"/>
                                      </p:to>
                                    </p:set>
                                    <p:anim calcmode="lin" valueType="num">
                                      <p:cBhvr additive="base">
                                        <p:cTn id="41" dur="500" fill="hold"/>
                                        <p:tgtEl>
                                          <p:spTgt spid="1073174"/>
                                        </p:tgtEl>
                                        <p:attrNameLst>
                                          <p:attrName>ppt_x</p:attrName>
                                        </p:attrNameLst>
                                      </p:cBhvr>
                                      <p:tavLst>
                                        <p:tav tm="0">
                                          <p:val>
                                            <p:strVal val="#ppt_x"/>
                                          </p:val>
                                        </p:tav>
                                        <p:tav tm="100000">
                                          <p:val>
                                            <p:strVal val="#ppt_x"/>
                                          </p:val>
                                        </p:tav>
                                      </p:tavLst>
                                    </p:anim>
                                    <p:anim calcmode="lin" valueType="num">
                                      <p:cBhvr additive="base">
                                        <p:cTn id="42" dur="500" fill="hold"/>
                                        <p:tgtEl>
                                          <p:spTgt spid="107317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73175"/>
                                        </p:tgtEl>
                                        <p:attrNameLst>
                                          <p:attrName>style.visibility</p:attrName>
                                        </p:attrNameLst>
                                      </p:cBhvr>
                                      <p:to>
                                        <p:strVal val="visible"/>
                                      </p:to>
                                    </p:set>
                                    <p:anim calcmode="lin" valueType="num">
                                      <p:cBhvr additive="base">
                                        <p:cTn id="45" dur="500" fill="hold"/>
                                        <p:tgtEl>
                                          <p:spTgt spid="1073175"/>
                                        </p:tgtEl>
                                        <p:attrNameLst>
                                          <p:attrName>ppt_x</p:attrName>
                                        </p:attrNameLst>
                                      </p:cBhvr>
                                      <p:tavLst>
                                        <p:tav tm="0">
                                          <p:val>
                                            <p:strVal val="#ppt_x"/>
                                          </p:val>
                                        </p:tav>
                                        <p:tav tm="100000">
                                          <p:val>
                                            <p:strVal val="#ppt_x"/>
                                          </p:val>
                                        </p:tav>
                                      </p:tavLst>
                                    </p:anim>
                                    <p:anim calcmode="lin" valueType="num">
                                      <p:cBhvr additive="base">
                                        <p:cTn id="46" dur="500" fill="hold"/>
                                        <p:tgtEl>
                                          <p:spTgt spid="107317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073176"/>
                                        </p:tgtEl>
                                        <p:attrNameLst>
                                          <p:attrName>style.visibility</p:attrName>
                                        </p:attrNameLst>
                                      </p:cBhvr>
                                      <p:to>
                                        <p:strVal val="visible"/>
                                      </p:to>
                                    </p:set>
                                    <p:anim calcmode="lin" valueType="num">
                                      <p:cBhvr additive="base">
                                        <p:cTn id="49" dur="500" fill="hold"/>
                                        <p:tgtEl>
                                          <p:spTgt spid="1073176"/>
                                        </p:tgtEl>
                                        <p:attrNameLst>
                                          <p:attrName>ppt_x</p:attrName>
                                        </p:attrNameLst>
                                      </p:cBhvr>
                                      <p:tavLst>
                                        <p:tav tm="0">
                                          <p:val>
                                            <p:strVal val="#ppt_x"/>
                                          </p:val>
                                        </p:tav>
                                        <p:tav tm="100000">
                                          <p:val>
                                            <p:strVal val="#ppt_x"/>
                                          </p:val>
                                        </p:tav>
                                      </p:tavLst>
                                    </p:anim>
                                    <p:anim calcmode="lin" valueType="num">
                                      <p:cBhvr additive="base">
                                        <p:cTn id="50" dur="500" fill="hold"/>
                                        <p:tgtEl>
                                          <p:spTgt spid="1073176"/>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ppt_x"/>
                                          </p:val>
                                        </p:tav>
                                        <p:tav tm="100000">
                                          <p:val>
                                            <p:strVal val="#ppt_x"/>
                                          </p:val>
                                        </p:tav>
                                      </p:tavLst>
                                    </p:anim>
                                    <p:anim calcmode="lin" valueType="num">
                                      <p:cBhvr additive="base">
                                        <p:cTn id="58" dur="500" fill="hold"/>
                                        <p:tgtEl>
                                          <p:spTgt spid="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073195"/>
                                        </p:tgtEl>
                                        <p:attrNameLst>
                                          <p:attrName>style.visibility</p:attrName>
                                        </p:attrNameLst>
                                      </p:cBhvr>
                                      <p:to>
                                        <p:strVal val="visible"/>
                                      </p:to>
                                    </p:set>
                                    <p:anim calcmode="lin" valueType="num">
                                      <p:cBhvr additive="base">
                                        <p:cTn id="61" dur="500" fill="hold"/>
                                        <p:tgtEl>
                                          <p:spTgt spid="1073195"/>
                                        </p:tgtEl>
                                        <p:attrNameLst>
                                          <p:attrName>ppt_x</p:attrName>
                                        </p:attrNameLst>
                                      </p:cBhvr>
                                      <p:tavLst>
                                        <p:tav tm="0">
                                          <p:val>
                                            <p:strVal val="#ppt_x"/>
                                          </p:val>
                                        </p:tav>
                                        <p:tav tm="100000">
                                          <p:val>
                                            <p:strVal val="#ppt_x"/>
                                          </p:val>
                                        </p:tav>
                                      </p:tavLst>
                                    </p:anim>
                                    <p:anim calcmode="lin" valueType="num">
                                      <p:cBhvr additive="base">
                                        <p:cTn id="62" dur="500" fill="hold"/>
                                        <p:tgtEl>
                                          <p:spTgt spid="1073195"/>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073185"/>
                                        </p:tgtEl>
                                        <p:attrNameLst>
                                          <p:attrName>style.visibility</p:attrName>
                                        </p:attrNameLst>
                                      </p:cBhvr>
                                      <p:to>
                                        <p:strVal val="visible"/>
                                      </p:to>
                                    </p:set>
                                    <p:animEffect transition="in" filter="wipe(up)">
                                      <p:cBhvr>
                                        <p:cTn id="67" dur="500"/>
                                        <p:tgtEl>
                                          <p:spTgt spid="1073185"/>
                                        </p:tgtEl>
                                      </p:cBhvr>
                                    </p:animEffect>
                                  </p:childTnLst>
                                </p:cTn>
                              </p:par>
                            </p:childTnLst>
                          </p:cTn>
                        </p:par>
                        <p:par>
                          <p:cTn id="68" fill="hold" nodeType="afterGroup">
                            <p:stCondLst>
                              <p:cond delay="500"/>
                            </p:stCondLst>
                            <p:childTnLst>
                              <p:par>
                                <p:cTn id="69" presetID="22" presetClass="entr" presetSubtype="1" fill="hold" grpId="0" nodeType="afterEffect">
                                  <p:stCondLst>
                                    <p:cond delay="0"/>
                                  </p:stCondLst>
                                  <p:childTnLst>
                                    <p:set>
                                      <p:cBhvr>
                                        <p:cTn id="70" dur="1" fill="hold">
                                          <p:stCondLst>
                                            <p:cond delay="0"/>
                                          </p:stCondLst>
                                        </p:cTn>
                                        <p:tgtEl>
                                          <p:spTgt spid="1073186"/>
                                        </p:tgtEl>
                                        <p:attrNameLst>
                                          <p:attrName>style.visibility</p:attrName>
                                        </p:attrNameLst>
                                      </p:cBhvr>
                                      <p:to>
                                        <p:strVal val="visible"/>
                                      </p:to>
                                    </p:set>
                                    <p:animEffect transition="in" filter="wipe(up)">
                                      <p:cBhvr>
                                        <p:cTn id="71" dur="500"/>
                                        <p:tgtEl>
                                          <p:spTgt spid="1073186"/>
                                        </p:tgtEl>
                                      </p:cBhvr>
                                    </p:animEffect>
                                  </p:childTnLst>
                                </p:cTn>
                              </p:par>
                            </p:childTnLst>
                          </p:cTn>
                        </p:par>
                        <p:par>
                          <p:cTn id="72" fill="hold" nodeType="afterGroup">
                            <p:stCondLst>
                              <p:cond delay="1000"/>
                            </p:stCondLst>
                            <p:childTnLst>
                              <p:par>
                                <p:cTn id="73" presetID="22" presetClass="entr" presetSubtype="1" fill="hold" grpId="0" nodeType="afterEffect">
                                  <p:stCondLst>
                                    <p:cond delay="0"/>
                                  </p:stCondLst>
                                  <p:childTnLst>
                                    <p:set>
                                      <p:cBhvr>
                                        <p:cTn id="74" dur="1" fill="hold">
                                          <p:stCondLst>
                                            <p:cond delay="0"/>
                                          </p:stCondLst>
                                        </p:cTn>
                                        <p:tgtEl>
                                          <p:spTgt spid="1073187"/>
                                        </p:tgtEl>
                                        <p:attrNameLst>
                                          <p:attrName>style.visibility</p:attrName>
                                        </p:attrNameLst>
                                      </p:cBhvr>
                                      <p:to>
                                        <p:strVal val="visible"/>
                                      </p:to>
                                    </p:set>
                                    <p:animEffect transition="in" filter="wipe(up)">
                                      <p:cBhvr>
                                        <p:cTn id="75" dur="500"/>
                                        <p:tgtEl>
                                          <p:spTgt spid="1073187"/>
                                        </p:tgtEl>
                                      </p:cBhvr>
                                    </p:animEffect>
                                  </p:childTnLst>
                                </p:cTn>
                              </p:par>
                            </p:childTnLst>
                          </p:cTn>
                        </p:par>
                        <p:par>
                          <p:cTn id="76" fill="hold" nodeType="afterGroup">
                            <p:stCondLst>
                              <p:cond delay="1500"/>
                            </p:stCondLst>
                            <p:childTnLst>
                              <p:par>
                                <p:cTn id="77" presetID="22" presetClass="entr" presetSubtype="1" fill="hold" grpId="0" nodeType="afterEffect">
                                  <p:stCondLst>
                                    <p:cond delay="0"/>
                                  </p:stCondLst>
                                  <p:childTnLst>
                                    <p:set>
                                      <p:cBhvr>
                                        <p:cTn id="78" dur="1" fill="hold">
                                          <p:stCondLst>
                                            <p:cond delay="0"/>
                                          </p:stCondLst>
                                        </p:cTn>
                                        <p:tgtEl>
                                          <p:spTgt spid="1073191"/>
                                        </p:tgtEl>
                                        <p:attrNameLst>
                                          <p:attrName>style.visibility</p:attrName>
                                        </p:attrNameLst>
                                      </p:cBhvr>
                                      <p:to>
                                        <p:strVal val="visible"/>
                                      </p:to>
                                    </p:set>
                                    <p:animEffect transition="in" filter="wipe(up)">
                                      <p:cBhvr>
                                        <p:cTn id="79" dur="500"/>
                                        <p:tgtEl>
                                          <p:spTgt spid="107319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1073188"/>
                                        </p:tgtEl>
                                        <p:attrNameLst>
                                          <p:attrName>style.visibility</p:attrName>
                                        </p:attrNameLst>
                                      </p:cBhvr>
                                      <p:to>
                                        <p:strVal val="visible"/>
                                      </p:to>
                                    </p:set>
                                    <p:animEffect transition="in" filter="wipe(up)">
                                      <p:cBhvr>
                                        <p:cTn id="84" dur="500"/>
                                        <p:tgtEl>
                                          <p:spTgt spid="1073188"/>
                                        </p:tgtEl>
                                      </p:cBhvr>
                                    </p:animEffect>
                                  </p:childTnLst>
                                </p:cTn>
                              </p:par>
                            </p:childTnLst>
                          </p:cTn>
                        </p:par>
                        <p:par>
                          <p:cTn id="85" fill="hold" nodeType="afterGroup">
                            <p:stCondLst>
                              <p:cond delay="500"/>
                            </p:stCondLst>
                            <p:childTnLst>
                              <p:par>
                                <p:cTn id="86" presetID="22" presetClass="entr" presetSubtype="1" fill="hold" grpId="0" nodeType="afterEffect">
                                  <p:stCondLst>
                                    <p:cond delay="0"/>
                                  </p:stCondLst>
                                  <p:childTnLst>
                                    <p:set>
                                      <p:cBhvr>
                                        <p:cTn id="87" dur="1" fill="hold">
                                          <p:stCondLst>
                                            <p:cond delay="0"/>
                                          </p:stCondLst>
                                        </p:cTn>
                                        <p:tgtEl>
                                          <p:spTgt spid="1073192"/>
                                        </p:tgtEl>
                                        <p:attrNameLst>
                                          <p:attrName>style.visibility</p:attrName>
                                        </p:attrNameLst>
                                      </p:cBhvr>
                                      <p:to>
                                        <p:strVal val="visible"/>
                                      </p:to>
                                    </p:set>
                                    <p:animEffect transition="in" filter="wipe(up)">
                                      <p:cBhvr>
                                        <p:cTn id="88" dur="500"/>
                                        <p:tgtEl>
                                          <p:spTgt spid="1073192"/>
                                        </p:tgtEl>
                                      </p:cBhvr>
                                    </p:animEffect>
                                  </p:childTnLst>
                                </p:cTn>
                              </p:par>
                            </p:childTnLst>
                          </p:cTn>
                        </p:par>
                        <p:par>
                          <p:cTn id="89" fill="hold" nodeType="afterGroup">
                            <p:stCondLst>
                              <p:cond delay="1000"/>
                            </p:stCondLst>
                            <p:childTnLst>
                              <p:par>
                                <p:cTn id="90" presetID="22" presetClass="entr" presetSubtype="1" fill="hold" grpId="0" nodeType="afterEffect">
                                  <p:stCondLst>
                                    <p:cond delay="0"/>
                                  </p:stCondLst>
                                  <p:childTnLst>
                                    <p:set>
                                      <p:cBhvr>
                                        <p:cTn id="91" dur="1" fill="hold">
                                          <p:stCondLst>
                                            <p:cond delay="0"/>
                                          </p:stCondLst>
                                        </p:cTn>
                                        <p:tgtEl>
                                          <p:spTgt spid="1073189"/>
                                        </p:tgtEl>
                                        <p:attrNameLst>
                                          <p:attrName>style.visibility</p:attrName>
                                        </p:attrNameLst>
                                      </p:cBhvr>
                                      <p:to>
                                        <p:strVal val="visible"/>
                                      </p:to>
                                    </p:set>
                                    <p:animEffect transition="in" filter="wipe(up)">
                                      <p:cBhvr>
                                        <p:cTn id="92" dur="500"/>
                                        <p:tgtEl>
                                          <p:spTgt spid="1073189"/>
                                        </p:tgtEl>
                                      </p:cBhvr>
                                    </p:animEffect>
                                  </p:childTnLst>
                                </p:cTn>
                              </p:par>
                            </p:childTnLst>
                          </p:cTn>
                        </p:par>
                        <p:par>
                          <p:cTn id="93" fill="hold" nodeType="afterGroup">
                            <p:stCondLst>
                              <p:cond delay="1500"/>
                            </p:stCondLst>
                            <p:childTnLst>
                              <p:par>
                                <p:cTn id="94" presetID="22" presetClass="entr" presetSubtype="1" fill="hold" grpId="0" nodeType="afterEffect">
                                  <p:stCondLst>
                                    <p:cond delay="0"/>
                                  </p:stCondLst>
                                  <p:childTnLst>
                                    <p:set>
                                      <p:cBhvr>
                                        <p:cTn id="95" dur="1" fill="hold">
                                          <p:stCondLst>
                                            <p:cond delay="0"/>
                                          </p:stCondLst>
                                        </p:cTn>
                                        <p:tgtEl>
                                          <p:spTgt spid="1073190"/>
                                        </p:tgtEl>
                                        <p:attrNameLst>
                                          <p:attrName>style.visibility</p:attrName>
                                        </p:attrNameLst>
                                      </p:cBhvr>
                                      <p:to>
                                        <p:strVal val="visible"/>
                                      </p:to>
                                    </p:set>
                                    <p:animEffect transition="in" filter="wipe(up)">
                                      <p:cBhvr>
                                        <p:cTn id="96" dur="500"/>
                                        <p:tgtEl>
                                          <p:spTgt spid="1073190"/>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mph" presetSubtype="2" fill="hold" nodeType="clickEffect">
                                  <p:stCondLst>
                                    <p:cond delay="0"/>
                                  </p:stCondLst>
                                  <p:childTnLst>
                                    <p:animClr clrSpc="rgb" dir="cw">
                                      <p:cBhvr>
                                        <p:cTn id="100" dur="500" fill="hold"/>
                                        <p:tgtEl>
                                          <p:spTgt spid="1073167"/>
                                        </p:tgtEl>
                                        <p:attrNameLst>
                                          <p:attrName>fillcolor</p:attrName>
                                        </p:attrNameLst>
                                      </p:cBhvr>
                                      <p:to>
                                        <a:srgbClr val="FFFF00"/>
                                      </p:to>
                                    </p:animClr>
                                    <p:set>
                                      <p:cBhvr>
                                        <p:cTn id="101" dur="500" fill="hold"/>
                                        <p:tgtEl>
                                          <p:spTgt spid="1073167"/>
                                        </p:tgtEl>
                                        <p:attrNameLst>
                                          <p:attrName>fill.type</p:attrName>
                                        </p:attrNameLst>
                                      </p:cBhvr>
                                      <p:to>
                                        <p:strVal val="solid"/>
                                      </p:to>
                                    </p:set>
                                    <p:set>
                                      <p:cBhvr>
                                        <p:cTn id="102" dur="500" fill="hold"/>
                                        <p:tgtEl>
                                          <p:spTgt spid="1073167"/>
                                        </p:tgtEl>
                                        <p:attrNameLst>
                                          <p:attrName>fill.on</p:attrName>
                                        </p:attrNameLst>
                                      </p:cBhvr>
                                      <p:to>
                                        <p:strVal val="true"/>
                                      </p:to>
                                    </p:set>
                                  </p:childTnLst>
                                </p:cTn>
                              </p:par>
                              <p:par>
                                <p:cTn id="103" presetID="1" presetClass="emph" presetSubtype="2" fill="hold" nodeType="withEffect">
                                  <p:stCondLst>
                                    <p:cond delay="0"/>
                                  </p:stCondLst>
                                  <p:childTnLst>
                                    <p:animClr clrSpc="rgb" dir="cw">
                                      <p:cBhvr>
                                        <p:cTn id="104" dur="500" fill="hold"/>
                                        <p:tgtEl>
                                          <p:spTgt spid="1073174"/>
                                        </p:tgtEl>
                                        <p:attrNameLst>
                                          <p:attrName>fillcolor</p:attrName>
                                        </p:attrNameLst>
                                      </p:cBhvr>
                                      <p:to>
                                        <a:srgbClr val="FFFF00"/>
                                      </p:to>
                                    </p:animClr>
                                    <p:set>
                                      <p:cBhvr>
                                        <p:cTn id="105" dur="500" fill="hold"/>
                                        <p:tgtEl>
                                          <p:spTgt spid="1073174"/>
                                        </p:tgtEl>
                                        <p:attrNameLst>
                                          <p:attrName>fill.type</p:attrName>
                                        </p:attrNameLst>
                                      </p:cBhvr>
                                      <p:to>
                                        <p:strVal val="solid"/>
                                      </p:to>
                                    </p:set>
                                    <p:set>
                                      <p:cBhvr>
                                        <p:cTn id="106" dur="500" fill="hold"/>
                                        <p:tgtEl>
                                          <p:spTgt spid="1073174"/>
                                        </p:tgtEl>
                                        <p:attrNameLst>
                                          <p:attrName>fill.on</p:attrName>
                                        </p:attrNameLst>
                                      </p:cBhvr>
                                      <p:to>
                                        <p:strVal val="tru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9" presetClass="entr" presetSubtype="0" fill="hold" grpId="0" nodeType="clickEffect">
                                  <p:stCondLst>
                                    <p:cond delay="0"/>
                                  </p:stCondLst>
                                  <p:childTnLst>
                                    <p:set>
                                      <p:cBhvr>
                                        <p:cTn id="110" dur="1" fill="hold">
                                          <p:stCondLst>
                                            <p:cond delay="0"/>
                                          </p:stCondLst>
                                        </p:cTn>
                                        <p:tgtEl>
                                          <p:spTgt spid="1073196"/>
                                        </p:tgtEl>
                                        <p:attrNameLst>
                                          <p:attrName>style.visibility</p:attrName>
                                        </p:attrNameLst>
                                      </p:cBhvr>
                                      <p:to>
                                        <p:strVal val="visible"/>
                                      </p:to>
                                    </p:set>
                                    <p:animEffect transition="in" filter="dissolve">
                                      <p:cBhvr>
                                        <p:cTn id="111" dur="500"/>
                                        <p:tgtEl>
                                          <p:spTgt spid="1073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3167" grpId="0" animBg="1"/>
      <p:bldP spid="1073168" grpId="0"/>
      <p:bldP spid="1073169" grpId="0"/>
      <p:bldP spid="1073174" grpId="0" animBg="1"/>
      <p:bldP spid="1073175" grpId="0"/>
      <p:bldP spid="1073176" grpId="0"/>
      <p:bldP spid="1073185" grpId="0" animBg="1"/>
      <p:bldP spid="1073186" grpId="0" animBg="1"/>
      <p:bldP spid="1073187" grpId="0" animBg="1"/>
      <p:bldP spid="1073188" grpId="0" animBg="1"/>
      <p:bldP spid="1073189" grpId="0" animBg="1"/>
      <p:bldP spid="1073190" grpId="0" animBg="1"/>
      <p:bldP spid="1073191" grpId="0" animBg="1"/>
      <p:bldP spid="1073192" grpId="0" animBg="1"/>
      <p:bldP spid="1073193" grpId="0"/>
      <p:bldP spid="1073194" grpId="0"/>
      <p:bldP spid="1073195" grpId="0"/>
      <p:bldP spid="107319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63" y="457200"/>
            <a:ext cx="9112537" cy="5534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圆角矩形 8"/>
          <p:cNvSpPr>
            <a:spLocks noChangeArrowheads="1"/>
          </p:cNvSpPr>
          <p:nvPr/>
        </p:nvSpPr>
        <p:spPr bwMode="auto">
          <a:xfrm>
            <a:off x="7207827" y="2362200"/>
            <a:ext cx="1143000" cy="304800"/>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algn="ctr"/>
            <a:endParaRPr lang="zh-CN" altLang="en-US"/>
          </a:p>
        </p:txBody>
      </p:sp>
    </p:spTree>
    <p:extLst>
      <p:ext uri="{BB962C8B-B14F-4D97-AF65-F5344CB8AC3E}">
        <p14:creationId xmlns:p14="http://schemas.microsoft.com/office/powerpoint/2010/main" val="275248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220200" cy="563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圆角矩形 8"/>
          <p:cNvSpPr>
            <a:spLocks noChangeArrowheads="1"/>
          </p:cNvSpPr>
          <p:nvPr/>
        </p:nvSpPr>
        <p:spPr bwMode="auto">
          <a:xfrm>
            <a:off x="76200" y="1524000"/>
            <a:ext cx="1752600" cy="762000"/>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algn="ctr"/>
            <a:endParaRPr lang="zh-CN" altLang="en-US"/>
          </a:p>
        </p:txBody>
      </p:sp>
      <p:sp>
        <p:nvSpPr>
          <p:cNvPr id="9" name="矩形 8"/>
          <p:cNvSpPr>
            <a:spLocks noChangeArrowheads="1"/>
          </p:cNvSpPr>
          <p:nvPr/>
        </p:nvSpPr>
        <p:spPr bwMode="auto">
          <a:xfrm>
            <a:off x="1371600" y="3078162"/>
            <a:ext cx="3313112" cy="990600"/>
          </a:xfrm>
          <a:prstGeom prst="rect">
            <a:avLst/>
          </a:prstGeom>
          <a:solidFill>
            <a:schemeClr val="bg1"/>
          </a:solidFill>
          <a:ln w="28575" algn="ctr">
            <a:solidFill>
              <a:schemeClr val="tx2"/>
            </a:solidFill>
            <a:round/>
            <a:headEnd/>
            <a:tailEnd/>
          </a:ln>
          <a:effectLst>
            <a:outerShdw dist="35921" dir="2700000" algn="ctr" rotWithShape="0">
              <a:srgbClr val="C0C0C0">
                <a:alpha val="79999"/>
              </a:srgbClr>
            </a:outerShdw>
          </a:effectLst>
        </p:spPr>
        <p:txBody>
          <a:bodyPr anchor="ctr"/>
          <a:lstStyle/>
          <a:p>
            <a:pPr algn="ctr"/>
            <a:r>
              <a:rPr lang="zh-CN" altLang="en-US" sz="2800" dirty="0" smtClean="0">
                <a:latin typeface="Microsoft YaHei" pitchFamily="34" charset="-122"/>
                <a:ea typeface="Microsoft YaHei" pitchFamily="34" charset="-122"/>
              </a:rPr>
              <a:t>结果数：</a:t>
            </a:r>
            <a:r>
              <a:rPr lang="en-US" altLang="zh-CN" sz="2800" dirty="0" smtClean="0">
                <a:latin typeface="Microsoft YaHei" pitchFamily="34" charset="-122"/>
                <a:ea typeface="Microsoft YaHei" pitchFamily="34" charset="-122"/>
              </a:rPr>
              <a:t>311,128</a:t>
            </a:r>
            <a:endParaRPr lang="en-US" altLang="zh-CN" sz="2800" dirty="0">
              <a:latin typeface="Microsoft YaHei" pitchFamily="34" charset="-122"/>
              <a:ea typeface="Microsoft YaHei" pitchFamily="34" charset="-122"/>
            </a:endParaRPr>
          </a:p>
        </p:txBody>
      </p:sp>
      <p:sp>
        <p:nvSpPr>
          <p:cNvPr id="10" name="Line 9"/>
          <p:cNvSpPr>
            <a:spLocks noChangeShapeType="1"/>
          </p:cNvSpPr>
          <p:nvPr/>
        </p:nvSpPr>
        <p:spPr bwMode="auto">
          <a:xfrm>
            <a:off x="1587500" y="2286000"/>
            <a:ext cx="720725" cy="792162"/>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Right Arrow 10"/>
          <p:cNvSpPr/>
          <p:nvPr/>
        </p:nvSpPr>
        <p:spPr>
          <a:xfrm>
            <a:off x="6477000" y="3352800"/>
            <a:ext cx="1295400" cy="685800"/>
          </a:xfrm>
          <a:prstGeom prst="righ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279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灯片编号占位符 3"/>
          <p:cNvSpPr txBox="1">
            <a:spLocks noGrp="1"/>
          </p:cNvSpPr>
          <p:nvPr/>
        </p:nvSpPr>
        <p:spPr bwMode="auto">
          <a:xfrm>
            <a:off x="3657600" y="6477000"/>
            <a:ext cx="21145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fld id="{962F5539-2BCD-49CF-9945-A6F1516753CD}" type="slidenum">
              <a:rPr lang="en-US" altLang="en-US" sz="1400">
                <a:solidFill>
                  <a:srgbClr val="4B4B4B"/>
                </a:solidFill>
                <a:latin typeface="Times" pitchFamily="18" charset="0"/>
              </a:rPr>
              <a:pPr algn="ctr"/>
              <a:t>44</a:t>
            </a:fld>
            <a:endParaRPr lang="en-US" altLang="en-US" sz="1400">
              <a:solidFill>
                <a:srgbClr val="4B4B4B"/>
              </a:solidFill>
              <a:latin typeface="Times" pitchFamily="18" charset="0"/>
            </a:endParaRPr>
          </a:p>
        </p:txBody>
      </p:sp>
      <p:pic>
        <p:nvPicPr>
          <p:cNvPr id="21" name="Picture 18" descr="WoSfullrec"/>
          <p:cNvPicPr>
            <a:picLocks noChangeAspect="1" noChangeArrowheads="1"/>
          </p:cNvPicPr>
          <p:nvPr/>
        </p:nvPicPr>
        <p:blipFill>
          <a:blip r:embed="rId3"/>
          <a:srcRect/>
          <a:stretch>
            <a:fillRect/>
          </a:stretch>
        </p:blipFill>
        <p:spPr bwMode="auto">
          <a:xfrm>
            <a:off x="3527425" y="1995488"/>
            <a:ext cx="1473200" cy="1685925"/>
          </a:xfrm>
          <a:prstGeom prst="rect">
            <a:avLst/>
          </a:prstGeom>
          <a:ln>
            <a:noFill/>
          </a:ln>
          <a:effectLst>
            <a:outerShdw blurRad="292100" dist="139700" dir="2700000" algn="tl" rotWithShape="0">
              <a:srgbClr val="333333">
                <a:alpha val="65000"/>
              </a:srgbClr>
            </a:outerShdw>
          </a:effectLst>
        </p:spPr>
      </p:pic>
      <p:sp>
        <p:nvSpPr>
          <p:cNvPr id="41" name="Text Box 38"/>
          <p:cNvSpPr txBox="1">
            <a:spLocks noChangeArrowheads="1"/>
          </p:cNvSpPr>
          <p:nvPr/>
        </p:nvSpPr>
        <p:spPr bwMode="auto">
          <a:xfrm>
            <a:off x="3876675" y="2951163"/>
            <a:ext cx="481013" cy="185737"/>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200" b="1" dirty="0">
                <a:solidFill>
                  <a:srgbClr val="4B4B4B"/>
                </a:solidFill>
                <a:latin typeface="+mj-lt"/>
                <a:ea typeface="方正黑体简体"/>
              </a:rPr>
              <a:t>2002</a:t>
            </a:r>
          </a:p>
        </p:txBody>
      </p:sp>
      <p:sp>
        <p:nvSpPr>
          <p:cNvPr id="66565" name="Title 1"/>
          <p:cNvSpPr>
            <a:spLocks noGrp="1"/>
          </p:cNvSpPr>
          <p:nvPr>
            <p:ph type="title"/>
          </p:nvPr>
        </p:nvSpPr>
        <p:spPr>
          <a:xfrm>
            <a:off x="285750" y="142875"/>
            <a:ext cx="8929688" cy="836613"/>
          </a:xfrm>
        </p:spPr>
        <p:txBody>
          <a:bodyPr/>
          <a:lstStyle/>
          <a:p>
            <a:r>
              <a:rPr lang="zh-CN" altLang="en-US" sz="2900" b="1" smtClean="0">
                <a:latin typeface="微软雅黑" pitchFamily="34" charset="-122"/>
                <a:ea typeface="微软雅黑" pitchFamily="34" charset="-122"/>
              </a:rPr>
              <a:t>引文索引－通过文献的引证关系了解课题的发展脉络</a:t>
            </a:r>
          </a:p>
        </p:txBody>
      </p:sp>
      <p:sp>
        <p:nvSpPr>
          <p:cNvPr id="66566" name="Rectangle 49"/>
          <p:cNvSpPr>
            <a:spLocks noChangeArrowheads="1"/>
          </p:cNvSpPr>
          <p:nvPr/>
        </p:nvSpPr>
        <p:spPr bwMode="auto">
          <a:xfrm>
            <a:off x="838200" y="1524000"/>
            <a:ext cx="58674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90000"/>
              </a:lnSpc>
              <a:spcBef>
                <a:spcPct val="50000"/>
              </a:spcBef>
            </a:pPr>
            <a:r>
              <a:rPr lang="zh-CN" altLang="en-US">
                <a:latin typeface="微软雅黑" pitchFamily="34" charset="-122"/>
                <a:ea typeface="微软雅黑" pitchFamily="34" charset="-122"/>
              </a:rPr>
              <a:t>从一篇高质量的文献出发，沿着科学研究的发展道路</a:t>
            </a:r>
            <a:r>
              <a:rPr lang="en-US" altLang="zh-CN">
                <a:latin typeface="微软雅黑" pitchFamily="34" charset="-122"/>
                <a:ea typeface="微软雅黑" pitchFamily="34" charset="-122"/>
              </a:rPr>
              <a:t>…</a:t>
            </a:r>
            <a:endParaRPr lang="en-US" altLang="zh-CN" i="1">
              <a:latin typeface="微软雅黑" pitchFamily="34" charset="-122"/>
              <a:ea typeface="微软雅黑" pitchFamily="34" charset="-122"/>
            </a:endParaRPr>
          </a:p>
        </p:txBody>
      </p:sp>
      <p:grpSp>
        <p:nvGrpSpPr>
          <p:cNvPr id="2" name="Group 54"/>
          <p:cNvGrpSpPr>
            <a:grpSpLocks/>
          </p:cNvGrpSpPr>
          <p:nvPr/>
        </p:nvGrpSpPr>
        <p:grpSpPr bwMode="auto">
          <a:xfrm>
            <a:off x="257175" y="2500313"/>
            <a:ext cx="3248025" cy="3484562"/>
            <a:chOff x="1540947" y="2667000"/>
            <a:chExt cx="2573853" cy="2716030"/>
          </a:xfrm>
        </p:grpSpPr>
        <p:grpSp>
          <p:nvGrpSpPr>
            <p:cNvPr id="66596" name="Group 47"/>
            <p:cNvGrpSpPr>
              <a:grpSpLocks/>
            </p:cNvGrpSpPr>
            <p:nvPr/>
          </p:nvGrpSpPr>
          <p:grpSpPr bwMode="auto">
            <a:xfrm>
              <a:off x="1540947" y="3123590"/>
              <a:ext cx="2573853" cy="2259440"/>
              <a:chOff x="778947" y="3275990"/>
              <a:chExt cx="2573853" cy="2259440"/>
            </a:xfrm>
          </p:grpSpPr>
          <p:pic>
            <p:nvPicPr>
              <p:cNvPr id="8" name="Picture 5" descr="WoSfullrec"/>
              <p:cNvPicPr>
                <a:picLocks noChangeAspect="1" noChangeArrowheads="1"/>
              </p:cNvPicPr>
              <p:nvPr/>
            </p:nvPicPr>
            <p:blipFill>
              <a:blip r:embed="rId4"/>
              <a:srcRect/>
              <a:stretch>
                <a:fillRect/>
              </a:stretch>
            </p:blipFill>
            <p:spPr bwMode="auto">
              <a:xfrm>
                <a:off x="778947" y="3747429"/>
                <a:ext cx="699444" cy="950301"/>
              </a:xfrm>
              <a:prstGeom prst="rect">
                <a:avLst/>
              </a:prstGeom>
              <a:ln>
                <a:noFill/>
              </a:ln>
              <a:effectLst>
                <a:outerShdw blurRad="292100" dist="139700" dir="2700000" algn="tl" rotWithShape="0">
                  <a:srgbClr val="333333">
                    <a:alpha val="65000"/>
                  </a:srgbClr>
                </a:outerShdw>
              </a:effectLst>
            </p:spPr>
          </p:pic>
          <p:pic>
            <p:nvPicPr>
              <p:cNvPr id="9" name="Picture 6" descr="WoSfullrec"/>
              <p:cNvPicPr>
                <a:picLocks noChangeAspect="1" noChangeArrowheads="1"/>
              </p:cNvPicPr>
              <p:nvPr/>
            </p:nvPicPr>
            <p:blipFill>
              <a:blip r:embed="rId4"/>
              <a:srcRect/>
              <a:stretch>
                <a:fillRect/>
              </a:stretch>
            </p:blipFill>
            <p:spPr bwMode="auto">
              <a:xfrm>
                <a:off x="1255727" y="3323010"/>
                <a:ext cx="699444" cy="950301"/>
              </a:xfrm>
              <a:prstGeom prst="rect">
                <a:avLst/>
              </a:prstGeom>
              <a:ln>
                <a:noFill/>
              </a:ln>
              <a:effectLst>
                <a:outerShdw blurRad="292100" dist="139700" dir="2700000" algn="tl" rotWithShape="0">
                  <a:srgbClr val="333333">
                    <a:alpha val="65000"/>
                  </a:srgbClr>
                </a:outerShdw>
              </a:effectLst>
            </p:spPr>
          </p:pic>
          <p:pic>
            <p:nvPicPr>
              <p:cNvPr id="13" name="Picture 10" descr="WoSfullrec"/>
              <p:cNvPicPr>
                <a:picLocks noChangeAspect="1" noChangeArrowheads="1"/>
              </p:cNvPicPr>
              <p:nvPr/>
            </p:nvPicPr>
            <p:blipFill>
              <a:blip r:embed="rId4"/>
              <a:srcRect/>
              <a:stretch>
                <a:fillRect/>
              </a:stretch>
            </p:blipFill>
            <p:spPr bwMode="auto">
              <a:xfrm>
                <a:off x="1573998" y="4065433"/>
                <a:ext cx="699444" cy="950301"/>
              </a:xfrm>
              <a:prstGeom prst="rect">
                <a:avLst/>
              </a:prstGeom>
              <a:ln>
                <a:noFill/>
              </a:ln>
              <a:effectLst>
                <a:outerShdw blurRad="292100" dist="139700" dir="2700000" algn="tl" rotWithShape="0">
                  <a:srgbClr val="333333">
                    <a:alpha val="65000"/>
                  </a:srgbClr>
                </a:outerShdw>
              </a:effectLst>
            </p:spPr>
          </p:pic>
          <p:sp>
            <p:nvSpPr>
              <p:cNvPr id="66601" name="Line 11"/>
              <p:cNvSpPr>
                <a:spLocks noChangeShapeType="1"/>
              </p:cNvSpPr>
              <p:nvPr/>
            </p:nvSpPr>
            <p:spPr bwMode="auto">
              <a:xfrm flipH="1">
                <a:off x="2292313" y="3352707"/>
                <a:ext cx="1060487" cy="489999"/>
              </a:xfrm>
              <a:prstGeom prst="line">
                <a:avLst/>
              </a:prstGeom>
              <a:noFill/>
              <a:ln w="762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602" name="Text Box 12"/>
              <p:cNvSpPr txBox="1">
                <a:spLocks noChangeArrowheads="1"/>
              </p:cNvSpPr>
              <p:nvPr/>
            </p:nvSpPr>
            <p:spPr bwMode="auto">
              <a:xfrm>
                <a:off x="2362760" y="3275990"/>
                <a:ext cx="837823" cy="340277"/>
              </a:xfrm>
              <a:prstGeom prst="rect">
                <a:avLst/>
              </a:prstGeom>
              <a:solidFill>
                <a:schemeClr val="tx2"/>
              </a:solidFill>
              <a:ln w="28575">
                <a:solidFill>
                  <a:schemeClr val="tx2"/>
                </a:solidFill>
                <a:miter lim="800000"/>
                <a:headEnd/>
                <a:tailEnd/>
              </a:ln>
            </p:spPr>
            <p:txBody>
              <a:bodyPr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lnSpc>
                    <a:spcPct val="80000"/>
                  </a:lnSpc>
                  <a:spcBef>
                    <a:spcPct val="50000"/>
                  </a:spcBef>
                </a:pPr>
                <a:r>
                  <a:rPr lang="en-US" altLang="zh-CN" sz="1400" b="1" i="1">
                    <a:solidFill>
                      <a:schemeClr val="bg1"/>
                    </a:solidFill>
                    <a:latin typeface="微软雅黑" pitchFamily="34" charset="-122"/>
                    <a:ea typeface="微软雅黑" pitchFamily="34" charset="-122"/>
                    <a:cs typeface="Times New Roman" pitchFamily="18" charset="0"/>
                  </a:rPr>
                  <a:t>Cited</a:t>
                </a:r>
                <a:r>
                  <a:rPr lang="en-US" altLang="zh-CN" sz="1400" b="1" i="1">
                    <a:latin typeface="微软雅黑" pitchFamily="34" charset="-122"/>
                    <a:ea typeface="微软雅黑" pitchFamily="34" charset="-122"/>
                    <a:cs typeface="Times New Roman" pitchFamily="18" charset="0"/>
                  </a:rPr>
                  <a:t> </a:t>
                </a:r>
                <a:r>
                  <a:rPr lang="en-US" altLang="zh-CN" sz="1400" b="1" i="1">
                    <a:solidFill>
                      <a:schemeClr val="bg1"/>
                    </a:solidFill>
                    <a:latin typeface="微软雅黑" pitchFamily="34" charset="-122"/>
                    <a:ea typeface="微软雅黑" pitchFamily="34" charset="-122"/>
                    <a:cs typeface="Times New Roman" pitchFamily="18" charset="0"/>
                  </a:rPr>
                  <a:t>References</a:t>
                </a:r>
              </a:p>
            </p:txBody>
          </p:sp>
          <p:sp>
            <p:nvSpPr>
              <p:cNvPr id="16" name="Text Box 13"/>
              <p:cNvSpPr txBox="1">
                <a:spLocks noChangeArrowheads="1"/>
              </p:cNvSpPr>
              <p:nvPr/>
            </p:nvSpPr>
            <p:spPr bwMode="auto">
              <a:xfrm>
                <a:off x="1020482" y="4331468"/>
                <a:ext cx="267953" cy="126212"/>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0" b="1">
                    <a:solidFill>
                      <a:srgbClr val="4B4B4B"/>
                    </a:solidFill>
                    <a:latin typeface="微软雅黑" pitchFamily="34" charset="-122"/>
                    <a:ea typeface="微软雅黑" pitchFamily="34" charset="-122"/>
                  </a:rPr>
                  <a:t>1993</a:t>
                </a:r>
              </a:p>
            </p:txBody>
          </p:sp>
          <p:sp>
            <p:nvSpPr>
              <p:cNvPr id="17" name="Text Box 14"/>
              <p:cNvSpPr txBox="1">
                <a:spLocks noChangeArrowheads="1"/>
              </p:cNvSpPr>
              <p:nvPr/>
            </p:nvSpPr>
            <p:spPr bwMode="auto">
              <a:xfrm>
                <a:off x="1921204" y="4404473"/>
                <a:ext cx="267953" cy="126212"/>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0" b="1">
                    <a:solidFill>
                      <a:srgbClr val="4B4B4B"/>
                    </a:solidFill>
                    <a:latin typeface="微软雅黑" pitchFamily="34" charset="-122"/>
                    <a:ea typeface="微软雅黑" pitchFamily="34" charset="-122"/>
                  </a:rPr>
                  <a:t>1991</a:t>
                </a:r>
              </a:p>
            </p:txBody>
          </p:sp>
          <p:sp>
            <p:nvSpPr>
              <p:cNvPr id="18" name="Text Box 15"/>
              <p:cNvSpPr txBox="1">
                <a:spLocks noChangeArrowheads="1"/>
              </p:cNvSpPr>
              <p:nvPr/>
            </p:nvSpPr>
            <p:spPr bwMode="auto">
              <a:xfrm>
                <a:off x="1550097" y="3886014"/>
                <a:ext cx="267952" cy="126212"/>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0" b="1">
                    <a:solidFill>
                      <a:srgbClr val="4B4B4B"/>
                    </a:solidFill>
                    <a:latin typeface="微软雅黑" pitchFamily="34" charset="-122"/>
                    <a:ea typeface="微软雅黑" pitchFamily="34" charset="-122"/>
                  </a:rPr>
                  <a:t>1998</a:t>
                </a:r>
              </a:p>
            </p:txBody>
          </p:sp>
          <p:pic>
            <p:nvPicPr>
              <p:cNvPr id="19" name="Picture 16" descr="WoSfullrec"/>
              <p:cNvPicPr>
                <a:picLocks noChangeAspect="1" noChangeArrowheads="1"/>
              </p:cNvPicPr>
              <p:nvPr/>
            </p:nvPicPr>
            <p:blipFill>
              <a:blip r:embed="rId4"/>
              <a:srcRect/>
              <a:stretch>
                <a:fillRect/>
              </a:stretch>
            </p:blipFill>
            <p:spPr bwMode="auto">
              <a:xfrm>
                <a:off x="1197859" y="4585129"/>
                <a:ext cx="699444" cy="950301"/>
              </a:xfrm>
              <a:prstGeom prst="rect">
                <a:avLst/>
              </a:prstGeom>
              <a:ln>
                <a:noFill/>
              </a:ln>
              <a:effectLst>
                <a:outerShdw blurRad="292100" dist="139700" dir="2700000" algn="tl" rotWithShape="0">
                  <a:srgbClr val="333333">
                    <a:alpha val="65000"/>
                  </a:srgbClr>
                </a:outerShdw>
              </a:effectLst>
            </p:spPr>
          </p:pic>
          <p:sp>
            <p:nvSpPr>
              <p:cNvPr id="20" name="Text Box 17"/>
              <p:cNvSpPr txBox="1">
                <a:spLocks noChangeArrowheads="1"/>
              </p:cNvSpPr>
              <p:nvPr/>
            </p:nvSpPr>
            <p:spPr bwMode="auto">
              <a:xfrm>
                <a:off x="1492229" y="5093689"/>
                <a:ext cx="267952" cy="126212"/>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0" b="1">
                    <a:solidFill>
                      <a:srgbClr val="4B4B4B"/>
                    </a:solidFill>
                    <a:latin typeface="微软雅黑" pitchFamily="34" charset="-122"/>
                    <a:ea typeface="微软雅黑" pitchFamily="34" charset="-122"/>
                  </a:rPr>
                  <a:t>1980</a:t>
                </a:r>
              </a:p>
            </p:txBody>
          </p:sp>
        </p:grpSp>
        <p:sp>
          <p:nvSpPr>
            <p:cNvPr id="66597" name="Rectangle 50"/>
            <p:cNvSpPr>
              <a:spLocks noChangeArrowheads="1"/>
            </p:cNvSpPr>
            <p:nvPr/>
          </p:nvSpPr>
          <p:spPr bwMode="auto">
            <a:xfrm>
              <a:off x="2057400" y="2667000"/>
              <a:ext cx="1371600" cy="28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buClr>
                  <a:schemeClr val="tx2"/>
                </a:buClr>
                <a:buFont typeface="Wingdings" pitchFamily="2" charset="2"/>
                <a:buChar char="§"/>
              </a:pPr>
              <a:r>
                <a:rPr lang="zh-CN" altLang="en-US">
                  <a:latin typeface="微软雅黑" pitchFamily="34" charset="-122"/>
                  <a:ea typeface="微软雅黑" pitchFamily="34" charset="-122"/>
                </a:rPr>
                <a:t> </a:t>
              </a:r>
              <a:r>
                <a:rPr lang="zh-CN" altLang="en-US" b="1">
                  <a:latin typeface="微软雅黑" pitchFamily="34" charset="-122"/>
                  <a:ea typeface="微软雅黑" pitchFamily="34" charset="-122"/>
                </a:rPr>
                <a:t>越查越深</a:t>
              </a:r>
            </a:p>
          </p:txBody>
        </p:sp>
      </p:grpSp>
      <p:grpSp>
        <p:nvGrpSpPr>
          <p:cNvPr id="4" name="Group 56"/>
          <p:cNvGrpSpPr>
            <a:grpSpLocks/>
          </p:cNvGrpSpPr>
          <p:nvPr/>
        </p:nvGrpSpPr>
        <p:grpSpPr bwMode="auto">
          <a:xfrm>
            <a:off x="2498725" y="3681413"/>
            <a:ext cx="6216650" cy="3071812"/>
            <a:chOff x="3107634" y="3372678"/>
            <a:chExt cx="6217370" cy="3072877"/>
          </a:xfrm>
        </p:grpSpPr>
        <p:grpSp>
          <p:nvGrpSpPr>
            <p:cNvPr id="66582" name="Group 48"/>
            <p:cNvGrpSpPr>
              <a:grpSpLocks/>
            </p:cNvGrpSpPr>
            <p:nvPr/>
          </p:nvGrpSpPr>
          <p:grpSpPr bwMode="auto">
            <a:xfrm>
              <a:off x="3107634" y="3372678"/>
              <a:ext cx="4736061" cy="3072877"/>
              <a:chOff x="2345634" y="3525078"/>
              <a:chExt cx="4736061" cy="3072877"/>
            </a:xfrm>
          </p:grpSpPr>
          <p:pic>
            <p:nvPicPr>
              <p:cNvPr id="34" name="Picture 31" descr="WoSfullrec"/>
              <p:cNvPicPr>
                <a:picLocks noChangeAspect="1" noChangeArrowheads="1"/>
              </p:cNvPicPr>
              <p:nvPr/>
            </p:nvPicPr>
            <p:blipFill>
              <a:blip r:embed="rId4"/>
              <a:srcRect/>
              <a:stretch>
                <a:fillRect/>
              </a:stretch>
            </p:blipFill>
            <p:spPr bwMode="auto">
              <a:xfrm>
                <a:off x="5632139" y="5478380"/>
                <a:ext cx="978013" cy="1119575"/>
              </a:xfrm>
              <a:prstGeom prst="rect">
                <a:avLst/>
              </a:prstGeom>
              <a:ln>
                <a:noFill/>
              </a:ln>
              <a:effectLst>
                <a:outerShdw blurRad="292100" dist="139700" dir="2700000" algn="tl" rotWithShape="0">
                  <a:srgbClr val="333333">
                    <a:alpha val="65000"/>
                  </a:srgbClr>
                </a:outerShdw>
              </a:effectLst>
            </p:spPr>
          </p:pic>
          <p:pic>
            <p:nvPicPr>
              <p:cNvPr id="11" name="Picture 8" descr="WoSfullrec"/>
              <p:cNvPicPr>
                <a:picLocks noChangeAspect="1" noChangeArrowheads="1"/>
              </p:cNvPicPr>
              <p:nvPr/>
            </p:nvPicPr>
            <p:blipFill>
              <a:blip r:embed="rId4"/>
              <a:srcRect/>
              <a:stretch>
                <a:fillRect/>
              </a:stretch>
            </p:blipFill>
            <p:spPr bwMode="auto">
              <a:xfrm>
                <a:off x="4831947" y="4895565"/>
                <a:ext cx="978013" cy="1119576"/>
              </a:xfrm>
              <a:prstGeom prst="rect">
                <a:avLst/>
              </a:prstGeom>
              <a:ln>
                <a:noFill/>
              </a:ln>
              <a:effectLst>
                <a:outerShdw blurRad="292100" dist="139700" dir="2700000" algn="tl" rotWithShape="0">
                  <a:srgbClr val="333333">
                    <a:alpha val="65000"/>
                  </a:srgbClr>
                </a:outerShdw>
              </a:effectLst>
            </p:spPr>
          </p:pic>
          <p:pic>
            <p:nvPicPr>
              <p:cNvPr id="12" name="Picture 9" descr="WoSfullrec"/>
              <p:cNvPicPr>
                <a:picLocks noChangeAspect="1" noChangeArrowheads="1"/>
              </p:cNvPicPr>
              <p:nvPr/>
            </p:nvPicPr>
            <p:blipFill>
              <a:blip r:embed="rId4"/>
              <a:srcRect/>
              <a:stretch>
                <a:fillRect/>
              </a:stretch>
            </p:blipFill>
            <p:spPr bwMode="auto">
              <a:xfrm>
                <a:off x="5467020" y="4630361"/>
                <a:ext cx="978013" cy="1119575"/>
              </a:xfrm>
              <a:prstGeom prst="rect">
                <a:avLst/>
              </a:prstGeom>
              <a:ln>
                <a:noFill/>
              </a:ln>
              <a:effectLst>
                <a:outerShdw blurRad="292100" dist="139700" dir="2700000" algn="tl" rotWithShape="0">
                  <a:srgbClr val="333333">
                    <a:alpha val="65000"/>
                  </a:srgbClr>
                </a:outerShdw>
              </a:effectLst>
            </p:spPr>
          </p:pic>
          <p:sp>
            <p:nvSpPr>
              <p:cNvPr id="66587" name="Line 21"/>
              <p:cNvSpPr>
                <a:spLocks noChangeShapeType="1"/>
              </p:cNvSpPr>
              <p:nvPr/>
            </p:nvSpPr>
            <p:spPr bwMode="auto">
              <a:xfrm flipH="1" flipV="1">
                <a:off x="4201637" y="3525078"/>
                <a:ext cx="1006591" cy="1324434"/>
              </a:xfrm>
              <a:prstGeom prst="line">
                <a:avLst/>
              </a:prstGeom>
              <a:noFill/>
              <a:ln w="76200">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88" name="Text Box 22"/>
              <p:cNvSpPr txBox="1">
                <a:spLocks noChangeArrowheads="1"/>
              </p:cNvSpPr>
              <p:nvPr/>
            </p:nvSpPr>
            <p:spPr bwMode="auto">
              <a:xfrm>
                <a:off x="4412798" y="3949087"/>
                <a:ext cx="768439" cy="524057"/>
              </a:xfrm>
              <a:prstGeom prst="rect">
                <a:avLst/>
              </a:prstGeom>
              <a:solidFill>
                <a:schemeClr val="tx2"/>
              </a:solidFill>
              <a:ln w="28575">
                <a:solidFill>
                  <a:schemeClr val="tx2"/>
                </a:solidFill>
                <a:miter lim="800000"/>
                <a:headEnd/>
                <a:tailEnd/>
              </a:ln>
            </p:spPr>
            <p:txBody>
              <a:bodyPr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spcBef>
                    <a:spcPct val="50000"/>
                  </a:spcBef>
                </a:pPr>
                <a:r>
                  <a:rPr lang="en-US" altLang="zh-CN" sz="1400" b="1" i="1">
                    <a:solidFill>
                      <a:schemeClr val="bg1"/>
                    </a:solidFill>
                    <a:latin typeface="微软雅黑" pitchFamily="34" charset="-122"/>
                    <a:ea typeface="微软雅黑" pitchFamily="34" charset="-122"/>
                    <a:cs typeface="Times New Roman" pitchFamily="18" charset="0"/>
                  </a:rPr>
                  <a:t>Related Records</a:t>
                </a:r>
              </a:p>
            </p:txBody>
          </p:sp>
          <p:sp>
            <p:nvSpPr>
              <p:cNvPr id="28" name="Text Box 25"/>
              <p:cNvSpPr txBox="1">
                <a:spLocks noChangeArrowheads="1"/>
              </p:cNvSpPr>
              <p:nvPr/>
            </p:nvSpPr>
            <p:spPr bwMode="auto">
              <a:xfrm>
                <a:off x="5627377" y="4849512"/>
                <a:ext cx="435025" cy="161981"/>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0" b="1" dirty="0">
                    <a:solidFill>
                      <a:srgbClr val="4B4B4B"/>
                    </a:solidFill>
                    <a:latin typeface="微软雅黑" pitchFamily="34" charset="-122"/>
                    <a:ea typeface="微软雅黑" pitchFamily="34" charset="-122"/>
                  </a:rPr>
                  <a:t>2004</a:t>
                </a:r>
              </a:p>
            </p:txBody>
          </p:sp>
          <p:sp>
            <p:nvSpPr>
              <p:cNvPr id="29" name="Text Box 26"/>
              <p:cNvSpPr txBox="1">
                <a:spLocks noChangeArrowheads="1"/>
              </p:cNvSpPr>
              <p:nvPr/>
            </p:nvSpPr>
            <p:spPr bwMode="auto">
              <a:xfrm>
                <a:off x="5049460" y="5465676"/>
                <a:ext cx="441376" cy="161981"/>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0" b="1" dirty="0">
                    <a:solidFill>
                      <a:srgbClr val="4B4B4B"/>
                    </a:solidFill>
                    <a:latin typeface="微软雅黑" pitchFamily="34" charset="-122"/>
                    <a:ea typeface="微软雅黑" pitchFamily="34" charset="-122"/>
                  </a:rPr>
                  <a:t>1999</a:t>
                </a:r>
              </a:p>
            </p:txBody>
          </p:sp>
          <p:pic>
            <p:nvPicPr>
              <p:cNvPr id="30" name="Picture 27" descr="WoSfullrec"/>
              <p:cNvPicPr>
                <a:picLocks noChangeAspect="1" noChangeArrowheads="1"/>
              </p:cNvPicPr>
              <p:nvPr/>
            </p:nvPicPr>
            <p:blipFill>
              <a:blip r:embed="rId4"/>
              <a:srcRect/>
              <a:stretch>
                <a:fillRect/>
              </a:stretch>
            </p:blipFill>
            <p:spPr bwMode="auto">
              <a:xfrm>
                <a:off x="6103682" y="4797106"/>
                <a:ext cx="978013" cy="1119576"/>
              </a:xfrm>
              <a:prstGeom prst="rect">
                <a:avLst/>
              </a:prstGeom>
              <a:ln>
                <a:noFill/>
              </a:ln>
              <a:effectLst>
                <a:outerShdw blurRad="292100" dist="139700" dir="2700000" algn="tl" rotWithShape="0">
                  <a:srgbClr val="333333">
                    <a:alpha val="65000"/>
                  </a:srgbClr>
                </a:outerShdw>
              </a:effectLst>
            </p:spPr>
          </p:pic>
          <p:sp>
            <p:nvSpPr>
              <p:cNvPr id="31" name="Text Box 28"/>
              <p:cNvSpPr txBox="1">
                <a:spLocks noChangeArrowheads="1"/>
              </p:cNvSpPr>
              <p:nvPr/>
            </p:nvSpPr>
            <p:spPr bwMode="auto">
              <a:xfrm>
                <a:off x="6262450" y="5033726"/>
                <a:ext cx="371518" cy="161981"/>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0" b="1" dirty="0">
                    <a:solidFill>
                      <a:srgbClr val="4B4B4B"/>
                    </a:solidFill>
                    <a:latin typeface="微软雅黑" pitchFamily="34" charset="-122"/>
                    <a:ea typeface="微软雅黑" pitchFamily="34" charset="-122"/>
                  </a:rPr>
                  <a:t>2002</a:t>
                </a:r>
              </a:p>
            </p:txBody>
          </p:sp>
          <p:sp>
            <p:nvSpPr>
              <p:cNvPr id="66593" name="Line 29"/>
              <p:cNvSpPr>
                <a:spLocks noChangeShapeType="1"/>
              </p:cNvSpPr>
              <p:nvPr/>
            </p:nvSpPr>
            <p:spPr bwMode="auto">
              <a:xfrm flipH="1" flipV="1">
                <a:off x="2345634" y="5009905"/>
                <a:ext cx="2502190" cy="478004"/>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94" name="Line 30"/>
              <p:cNvSpPr>
                <a:spLocks noChangeShapeType="1"/>
              </p:cNvSpPr>
              <p:nvPr/>
            </p:nvSpPr>
            <p:spPr bwMode="auto">
              <a:xfrm flipH="1" flipV="1">
                <a:off x="2558384" y="4585896"/>
                <a:ext cx="2289440" cy="902013"/>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 name="Text Box 32"/>
              <p:cNvSpPr txBox="1">
                <a:spLocks noChangeArrowheads="1"/>
              </p:cNvSpPr>
              <p:nvPr/>
            </p:nvSpPr>
            <p:spPr bwMode="auto">
              <a:xfrm>
                <a:off x="5887757" y="6183474"/>
                <a:ext cx="460428" cy="161981"/>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0" b="1" dirty="0">
                    <a:solidFill>
                      <a:srgbClr val="4B4B4B"/>
                    </a:solidFill>
                    <a:latin typeface="微软雅黑" pitchFamily="34" charset="-122"/>
                    <a:ea typeface="微软雅黑" pitchFamily="34" charset="-122"/>
                  </a:rPr>
                  <a:t>1994</a:t>
                </a:r>
              </a:p>
            </p:txBody>
          </p:sp>
        </p:grpSp>
        <p:sp>
          <p:nvSpPr>
            <p:cNvPr id="66583" name="Rectangle 52"/>
            <p:cNvSpPr>
              <a:spLocks noChangeArrowheads="1"/>
            </p:cNvSpPr>
            <p:nvPr/>
          </p:nvSpPr>
          <p:spPr bwMode="auto">
            <a:xfrm>
              <a:off x="7801004" y="5823389"/>
              <a:ext cx="152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buClr>
                  <a:schemeClr val="tx2"/>
                </a:buClr>
                <a:buFont typeface="Wingdings" pitchFamily="2" charset="2"/>
                <a:buChar char="§"/>
              </a:pPr>
              <a:r>
                <a:rPr lang="zh-CN" altLang="en-US" sz="1600">
                  <a:latin typeface="微软雅黑" pitchFamily="34" charset="-122"/>
                  <a:ea typeface="微软雅黑" pitchFamily="34" charset="-122"/>
                </a:rPr>
                <a:t> </a:t>
              </a:r>
              <a:r>
                <a:rPr lang="zh-CN" altLang="en-US" b="1">
                  <a:latin typeface="微软雅黑" pitchFamily="34" charset="-122"/>
                  <a:ea typeface="微软雅黑" pitchFamily="34" charset="-122"/>
                </a:rPr>
                <a:t>越查越广</a:t>
              </a:r>
            </a:p>
          </p:txBody>
        </p:sp>
      </p:grpSp>
      <p:grpSp>
        <p:nvGrpSpPr>
          <p:cNvPr id="14" name="Group 55"/>
          <p:cNvGrpSpPr>
            <a:grpSpLocks/>
          </p:cNvGrpSpPr>
          <p:nvPr/>
        </p:nvGrpSpPr>
        <p:grpSpPr bwMode="auto">
          <a:xfrm>
            <a:off x="5167313" y="1701800"/>
            <a:ext cx="6691312" cy="2646363"/>
            <a:chOff x="5357367" y="1552174"/>
            <a:chExt cx="6993888" cy="2160811"/>
          </a:xfrm>
        </p:grpSpPr>
        <p:grpSp>
          <p:nvGrpSpPr>
            <p:cNvPr id="66570" name="Group 46"/>
            <p:cNvGrpSpPr>
              <a:grpSpLocks/>
            </p:cNvGrpSpPr>
            <p:nvPr/>
          </p:nvGrpSpPr>
          <p:grpSpPr bwMode="auto">
            <a:xfrm>
              <a:off x="5357367" y="1732350"/>
              <a:ext cx="2812488" cy="1980635"/>
              <a:chOff x="4595367" y="1828428"/>
              <a:chExt cx="2812488" cy="1980635"/>
            </a:xfrm>
          </p:grpSpPr>
          <p:pic>
            <p:nvPicPr>
              <p:cNvPr id="5" name="Picture 2" descr="WoSfullrec"/>
              <p:cNvPicPr>
                <a:picLocks noChangeAspect="1" noChangeArrowheads="1"/>
              </p:cNvPicPr>
              <p:nvPr/>
            </p:nvPicPr>
            <p:blipFill>
              <a:blip r:embed="rId4"/>
              <a:srcRect/>
              <a:stretch>
                <a:fillRect/>
              </a:stretch>
            </p:blipFill>
            <p:spPr bwMode="auto">
              <a:xfrm>
                <a:off x="5887950" y="1828428"/>
                <a:ext cx="942474" cy="1079757"/>
              </a:xfrm>
              <a:prstGeom prst="rect">
                <a:avLst/>
              </a:prstGeom>
              <a:ln>
                <a:noFill/>
              </a:ln>
              <a:effectLst>
                <a:outerShdw blurRad="292100" dist="139700" dir="2700000" algn="tl" rotWithShape="0">
                  <a:srgbClr val="333333">
                    <a:alpha val="65000"/>
                  </a:srgbClr>
                </a:outerShdw>
              </a:effectLst>
            </p:spPr>
          </p:pic>
          <p:sp>
            <p:nvSpPr>
              <p:cNvPr id="6" name="Text Box 3"/>
              <p:cNvSpPr txBox="1">
                <a:spLocks noChangeArrowheads="1"/>
              </p:cNvSpPr>
              <p:nvPr/>
            </p:nvSpPr>
            <p:spPr bwMode="auto">
              <a:xfrm>
                <a:off x="5902884" y="2094154"/>
                <a:ext cx="459621" cy="132215"/>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0" b="1" dirty="0">
                    <a:solidFill>
                      <a:srgbClr val="4B4B4B"/>
                    </a:solidFill>
                    <a:latin typeface="微软雅黑" pitchFamily="34" charset="-122"/>
                    <a:ea typeface="微软雅黑" pitchFamily="34" charset="-122"/>
                  </a:rPr>
                  <a:t>2010</a:t>
                </a:r>
              </a:p>
            </p:txBody>
          </p:sp>
          <p:sp>
            <p:nvSpPr>
              <p:cNvPr id="66574" name="Line 4"/>
              <p:cNvSpPr>
                <a:spLocks noChangeShapeType="1"/>
              </p:cNvSpPr>
              <p:nvPr/>
            </p:nvSpPr>
            <p:spPr bwMode="auto">
              <a:xfrm flipV="1">
                <a:off x="4595367" y="2676161"/>
                <a:ext cx="871124" cy="10370"/>
              </a:xfrm>
              <a:prstGeom prst="line">
                <a:avLst/>
              </a:prstGeom>
              <a:noFill/>
              <a:ln w="762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0" name="Picture 7" descr="WoSfullrec"/>
              <p:cNvPicPr>
                <a:picLocks noChangeAspect="1" noChangeArrowheads="1"/>
              </p:cNvPicPr>
              <p:nvPr/>
            </p:nvPicPr>
            <p:blipFill>
              <a:blip r:embed="rId4"/>
              <a:srcRect/>
              <a:stretch>
                <a:fillRect/>
              </a:stretch>
            </p:blipFill>
            <p:spPr bwMode="auto">
              <a:xfrm>
                <a:off x="5557752" y="2305440"/>
                <a:ext cx="944133" cy="1079757"/>
              </a:xfrm>
              <a:prstGeom prst="rect">
                <a:avLst/>
              </a:prstGeom>
              <a:ln>
                <a:noFill/>
              </a:ln>
              <a:effectLst>
                <a:outerShdw blurRad="292100" dist="139700" dir="2700000" algn="tl" rotWithShape="0">
                  <a:srgbClr val="333333">
                    <a:alpha val="65000"/>
                  </a:srgbClr>
                </a:outerShdw>
              </a:effectLst>
            </p:spPr>
          </p:pic>
          <p:sp>
            <p:nvSpPr>
              <p:cNvPr id="22" name="Text Box 19"/>
              <p:cNvSpPr txBox="1">
                <a:spLocks noChangeArrowheads="1"/>
              </p:cNvSpPr>
              <p:nvPr/>
            </p:nvSpPr>
            <p:spPr bwMode="auto">
              <a:xfrm>
                <a:off x="5541160" y="2835596"/>
                <a:ext cx="522674" cy="132215"/>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0" b="1" dirty="0">
                    <a:solidFill>
                      <a:srgbClr val="4B4B4B"/>
                    </a:solidFill>
                    <a:latin typeface="微软雅黑" pitchFamily="34" charset="-122"/>
                    <a:ea typeface="微软雅黑" pitchFamily="34" charset="-122"/>
                  </a:rPr>
                  <a:t>2003</a:t>
                </a:r>
              </a:p>
            </p:txBody>
          </p:sp>
          <p:sp>
            <p:nvSpPr>
              <p:cNvPr id="66577" name="Text Box 20"/>
              <p:cNvSpPr txBox="1">
                <a:spLocks noChangeArrowheads="1"/>
              </p:cNvSpPr>
              <p:nvPr/>
            </p:nvSpPr>
            <p:spPr bwMode="auto">
              <a:xfrm>
                <a:off x="4748021" y="2228962"/>
                <a:ext cx="594024" cy="357759"/>
              </a:xfrm>
              <a:prstGeom prst="rect">
                <a:avLst/>
              </a:prstGeom>
              <a:solidFill>
                <a:schemeClr val="tx2"/>
              </a:solidFill>
              <a:ln w="28575">
                <a:solidFill>
                  <a:schemeClr val="tx2"/>
                </a:solidFill>
                <a:miter lim="800000"/>
                <a:headEnd/>
                <a:tailEnd/>
              </a:ln>
            </p:spPr>
            <p:txBody>
              <a:bodyPr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lnSpc>
                    <a:spcPct val="80000"/>
                  </a:lnSpc>
                  <a:spcBef>
                    <a:spcPct val="50000"/>
                  </a:spcBef>
                </a:pPr>
                <a:r>
                  <a:rPr lang="en-US" altLang="zh-CN" sz="1400" b="1" i="1">
                    <a:solidFill>
                      <a:schemeClr val="bg1"/>
                    </a:solidFill>
                    <a:latin typeface="微软雅黑" pitchFamily="34" charset="-122"/>
                    <a:ea typeface="微软雅黑" pitchFamily="34" charset="-122"/>
                    <a:cs typeface="Times New Roman" pitchFamily="18" charset="0"/>
                  </a:rPr>
                  <a:t>Times Cited</a:t>
                </a:r>
              </a:p>
            </p:txBody>
          </p:sp>
          <p:pic>
            <p:nvPicPr>
              <p:cNvPr id="26" name="Picture 23" descr="WoSfullrec"/>
              <p:cNvPicPr>
                <a:picLocks noChangeAspect="1" noChangeArrowheads="1"/>
              </p:cNvPicPr>
              <p:nvPr/>
            </p:nvPicPr>
            <p:blipFill>
              <a:blip r:embed="rId4"/>
              <a:srcRect/>
              <a:stretch>
                <a:fillRect/>
              </a:stretch>
            </p:blipFill>
            <p:spPr bwMode="auto">
              <a:xfrm>
                <a:off x="6465381" y="2041009"/>
                <a:ext cx="942474" cy="1078461"/>
              </a:xfrm>
              <a:prstGeom prst="rect">
                <a:avLst/>
              </a:prstGeom>
              <a:ln>
                <a:noFill/>
              </a:ln>
              <a:effectLst>
                <a:outerShdw blurRad="292100" dist="139700" dir="2700000" algn="tl" rotWithShape="0">
                  <a:srgbClr val="333333">
                    <a:alpha val="65000"/>
                  </a:srgbClr>
                </a:outerShdw>
              </a:effectLst>
            </p:spPr>
          </p:pic>
          <p:sp>
            <p:nvSpPr>
              <p:cNvPr id="27" name="Text Box 24"/>
              <p:cNvSpPr txBox="1">
                <a:spLocks noChangeArrowheads="1"/>
              </p:cNvSpPr>
              <p:nvPr/>
            </p:nvSpPr>
            <p:spPr bwMode="auto">
              <a:xfrm>
                <a:off x="6480315" y="2305440"/>
                <a:ext cx="479533" cy="132215"/>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0" b="1" dirty="0">
                    <a:solidFill>
                      <a:srgbClr val="4B4B4B"/>
                    </a:solidFill>
                    <a:latin typeface="微软雅黑" pitchFamily="34" charset="-122"/>
                    <a:ea typeface="微软雅黑" pitchFamily="34" charset="-122"/>
                  </a:rPr>
                  <a:t>2008</a:t>
                </a:r>
              </a:p>
            </p:txBody>
          </p:sp>
          <p:pic>
            <p:nvPicPr>
              <p:cNvPr id="36" name="Picture 33" descr="WoSfullrec"/>
              <p:cNvPicPr>
                <a:picLocks noChangeAspect="1" noChangeArrowheads="1"/>
              </p:cNvPicPr>
              <p:nvPr/>
            </p:nvPicPr>
            <p:blipFill>
              <a:blip r:embed="rId4"/>
              <a:srcRect/>
              <a:stretch>
                <a:fillRect/>
              </a:stretch>
            </p:blipFill>
            <p:spPr bwMode="auto">
              <a:xfrm>
                <a:off x="6146798" y="2729305"/>
                <a:ext cx="942474" cy="1079758"/>
              </a:xfrm>
              <a:prstGeom prst="rect">
                <a:avLst/>
              </a:prstGeom>
              <a:ln>
                <a:noFill/>
              </a:ln>
              <a:effectLst>
                <a:outerShdw blurRad="292100" dist="139700" dir="2700000" algn="tl" rotWithShape="0">
                  <a:srgbClr val="333333">
                    <a:alpha val="65000"/>
                  </a:srgbClr>
                </a:outerShdw>
              </a:effectLst>
            </p:spPr>
          </p:pic>
          <p:sp>
            <p:nvSpPr>
              <p:cNvPr id="37" name="Text Box 34"/>
              <p:cNvSpPr txBox="1">
                <a:spLocks noChangeArrowheads="1"/>
              </p:cNvSpPr>
              <p:nvPr/>
            </p:nvSpPr>
            <p:spPr bwMode="auto">
              <a:xfrm>
                <a:off x="6161732" y="3238723"/>
                <a:ext cx="499444" cy="132215"/>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defRPr/>
                </a:pPr>
                <a:r>
                  <a:rPr lang="en-US" altLang="zh-CN" sz="1050" b="1" dirty="0">
                    <a:solidFill>
                      <a:srgbClr val="4B4B4B"/>
                    </a:solidFill>
                    <a:latin typeface="微软雅黑" pitchFamily="34" charset="-122"/>
                    <a:ea typeface="微软雅黑" pitchFamily="34" charset="-122"/>
                  </a:rPr>
                  <a:t>2006</a:t>
                </a:r>
              </a:p>
            </p:txBody>
          </p:sp>
        </p:grpSp>
        <p:sp>
          <p:nvSpPr>
            <p:cNvPr id="66571" name="Rectangle 53"/>
            <p:cNvSpPr>
              <a:spLocks noChangeArrowheads="1"/>
            </p:cNvSpPr>
            <p:nvPr/>
          </p:nvSpPr>
          <p:spPr bwMode="auto">
            <a:xfrm>
              <a:off x="7779256" y="1552174"/>
              <a:ext cx="4571999"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buClr>
                  <a:schemeClr val="tx2"/>
                </a:buClr>
                <a:buFont typeface="Wingdings" pitchFamily="2" charset="2"/>
                <a:buChar char="§"/>
              </a:pPr>
              <a:r>
                <a:rPr lang="zh-CN" altLang="en-US">
                  <a:latin typeface="微软雅黑" pitchFamily="34" charset="-122"/>
                  <a:ea typeface="微软雅黑" pitchFamily="34" charset="-122"/>
                </a:rPr>
                <a:t> </a:t>
              </a:r>
              <a:r>
                <a:rPr lang="zh-CN" altLang="en-US" b="1">
                  <a:latin typeface="微软雅黑" pitchFamily="34" charset="-122"/>
                  <a:ea typeface="微软雅黑" pitchFamily="34" charset="-122"/>
                </a:rPr>
                <a:t>越查越新</a:t>
              </a:r>
            </a:p>
          </p:txBody>
        </p:sp>
      </p:grpSp>
    </p:spTree>
    <p:extLst>
      <p:ext uri="{BB962C8B-B14F-4D97-AF65-F5344CB8AC3E}">
        <p14:creationId xmlns:p14="http://schemas.microsoft.com/office/powerpoint/2010/main" val="63102092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Documents and Settings\NM\Local Settings\Temporary Internet Files\Content.IE5\S16R0LEB\MCj0239195000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4438" y="4286250"/>
            <a:ext cx="1874837"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云形标注 6"/>
          <p:cNvSpPr>
            <a:spLocks noChangeArrowheads="1"/>
          </p:cNvSpPr>
          <p:nvPr/>
        </p:nvSpPr>
        <p:spPr bwMode="auto">
          <a:xfrm>
            <a:off x="3143250" y="285750"/>
            <a:ext cx="5749925" cy="4929188"/>
          </a:xfrm>
          <a:prstGeom prst="cloudCallout">
            <a:avLst>
              <a:gd name="adj1" fmla="val -70213"/>
              <a:gd name="adj2" fmla="val 23167"/>
            </a:avLst>
          </a:prstGeom>
          <a:solidFill>
            <a:srgbClr val="FFFFFF"/>
          </a:solidFill>
          <a:ln w="28575" algn="ctr">
            <a:solidFill>
              <a:srgbClr val="FF8000"/>
            </a:solidFill>
            <a:round/>
            <a:headEnd/>
            <a:tailEnd/>
          </a:ln>
        </p:spPr>
        <p:txBody>
          <a:bodyPr lIns="36000" tIns="36000" rIns="72000" bIns="3600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zh-CN" altLang="en-US" sz="2800">
                <a:solidFill>
                  <a:srgbClr val="4B4B4B"/>
                </a:solidFill>
              </a:rPr>
              <a:t>如何从整体上把握课题的发展方向和趋势？</a:t>
            </a:r>
            <a:endParaRPr lang="en-US" altLang="zh-CN" sz="2800">
              <a:solidFill>
                <a:srgbClr val="4B4B4B"/>
              </a:solidFill>
            </a:endParaRPr>
          </a:p>
          <a:p>
            <a:pPr eaLnBrk="1" hangingPunct="1">
              <a:spcBef>
                <a:spcPct val="50000"/>
              </a:spcBef>
            </a:pPr>
            <a:r>
              <a:rPr lang="zh-CN" altLang="en-US" sz="2800">
                <a:solidFill>
                  <a:srgbClr val="4B4B4B"/>
                </a:solidFill>
              </a:rPr>
              <a:t>如何选择合作者？</a:t>
            </a:r>
            <a:endParaRPr lang="en-US" altLang="zh-CN" sz="2800">
              <a:solidFill>
                <a:srgbClr val="4B4B4B"/>
              </a:solidFill>
            </a:endParaRPr>
          </a:p>
          <a:p>
            <a:pPr eaLnBrk="1" hangingPunct="1">
              <a:spcBef>
                <a:spcPct val="50000"/>
              </a:spcBef>
            </a:pPr>
            <a:r>
              <a:rPr lang="zh-CN" altLang="en-US" sz="2800">
                <a:solidFill>
                  <a:srgbClr val="4B4B4B"/>
                </a:solidFill>
              </a:rPr>
              <a:t>如何快速把握学科内学术热点？</a:t>
            </a:r>
            <a:endParaRPr lang="en-US" altLang="zh-CN" sz="2800">
              <a:solidFill>
                <a:srgbClr val="4B4B4B"/>
              </a:solidFill>
            </a:endParaRPr>
          </a:p>
          <a:p>
            <a:pPr eaLnBrk="1" hangingPunct="1">
              <a:spcBef>
                <a:spcPct val="50000"/>
              </a:spcBef>
            </a:pPr>
            <a:r>
              <a:rPr lang="zh-CN" altLang="en-US" sz="2800">
                <a:solidFill>
                  <a:srgbClr val="4B4B4B"/>
                </a:solidFill>
              </a:rPr>
              <a:t>如何选择合适的期刊投稿？</a:t>
            </a:r>
          </a:p>
        </p:txBody>
      </p:sp>
    </p:spTree>
    <p:extLst>
      <p:ext uri="{BB962C8B-B14F-4D97-AF65-F5344CB8AC3E}">
        <p14:creationId xmlns:p14="http://schemas.microsoft.com/office/powerpoint/2010/main" val="32219410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585789"/>
            <a:ext cx="9210985" cy="4672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圆角矩形 8"/>
          <p:cNvSpPr>
            <a:spLocks noChangeArrowheads="1"/>
          </p:cNvSpPr>
          <p:nvPr/>
        </p:nvSpPr>
        <p:spPr bwMode="auto">
          <a:xfrm>
            <a:off x="62345" y="3276600"/>
            <a:ext cx="1905000" cy="1828800"/>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algn="ctr"/>
            <a:endParaRPr lang="zh-CN" altLang="en-US"/>
          </a:p>
        </p:txBody>
      </p:sp>
      <p:sp>
        <p:nvSpPr>
          <p:cNvPr id="4" name="Left Arrow 3"/>
          <p:cNvSpPr/>
          <p:nvPr/>
        </p:nvSpPr>
        <p:spPr>
          <a:xfrm>
            <a:off x="1143000" y="4585856"/>
            <a:ext cx="1295400" cy="685800"/>
          </a:xfrm>
          <a:prstGeom prst="lef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8" y="795338"/>
            <a:ext cx="8466137" cy="526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圆角矩形 8"/>
          <p:cNvSpPr>
            <a:spLocks noChangeArrowheads="1"/>
          </p:cNvSpPr>
          <p:nvPr/>
        </p:nvSpPr>
        <p:spPr bwMode="auto">
          <a:xfrm>
            <a:off x="337344" y="2037954"/>
            <a:ext cx="2558256" cy="285750"/>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algn="ctr"/>
            <a:endParaRPr lang="zh-CN" altLang="en-US" sz="1000"/>
          </a:p>
        </p:txBody>
      </p:sp>
      <p:sp>
        <p:nvSpPr>
          <p:cNvPr id="7" name="Line 9"/>
          <p:cNvSpPr>
            <a:spLocks noChangeShapeType="1"/>
          </p:cNvSpPr>
          <p:nvPr/>
        </p:nvSpPr>
        <p:spPr bwMode="auto">
          <a:xfrm>
            <a:off x="2895600" y="2287985"/>
            <a:ext cx="464138" cy="59532"/>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sz="1000"/>
          </a:p>
        </p:txBody>
      </p:sp>
      <p:sp>
        <p:nvSpPr>
          <p:cNvPr id="8" name="矩形 8"/>
          <p:cNvSpPr>
            <a:spLocks noChangeArrowheads="1"/>
          </p:cNvSpPr>
          <p:nvPr/>
        </p:nvSpPr>
        <p:spPr bwMode="auto">
          <a:xfrm>
            <a:off x="3309143" y="2037954"/>
            <a:ext cx="5776707" cy="619125"/>
          </a:xfrm>
          <a:prstGeom prst="rect">
            <a:avLst/>
          </a:prstGeom>
          <a:solidFill>
            <a:schemeClr val="bg1"/>
          </a:solidFill>
          <a:ln w="28575" algn="ctr">
            <a:solidFill>
              <a:schemeClr val="tx2"/>
            </a:solidFill>
            <a:round/>
            <a:headEnd/>
            <a:tailEnd/>
          </a:ln>
          <a:effectLst>
            <a:outerShdw dist="35921" dir="2700000" algn="ctr" rotWithShape="0">
              <a:srgbClr val="C0C0C0">
                <a:alpha val="79999"/>
              </a:srgbClr>
            </a:outerShdw>
          </a:effectLst>
        </p:spPr>
        <p:txBody>
          <a:bodyPr anchor="ctr"/>
          <a:lstStyle/>
          <a:p>
            <a:pPr algn="ctr"/>
            <a:r>
              <a:rPr lang="zh-CN" altLang="en-US" sz="4400" dirty="0">
                <a:latin typeface="Microsoft YaHei" pitchFamily="34" charset="-122"/>
                <a:ea typeface="Microsoft YaHei" pitchFamily="34" charset="-122"/>
              </a:rPr>
              <a:t>心血</a:t>
            </a:r>
            <a:r>
              <a:rPr lang="zh-CN" altLang="en-US" sz="4400" dirty="0" smtClean="0">
                <a:latin typeface="Microsoft YaHei" pitchFamily="34" charset="-122"/>
                <a:ea typeface="Microsoft YaHei" pitchFamily="34" charset="-122"/>
              </a:rPr>
              <a:t>管系统（</a:t>
            </a:r>
            <a:r>
              <a:rPr lang="en-US" altLang="zh-CN" sz="4400" dirty="0" smtClean="0">
                <a:latin typeface="Microsoft YaHei" pitchFamily="34" charset="-122"/>
                <a:ea typeface="Microsoft YaHei" pitchFamily="34" charset="-122"/>
              </a:rPr>
              <a:t>2655</a:t>
            </a:r>
            <a:r>
              <a:rPr lang="zh-CN" altLang="en-US" sz="4400" dirty="0" smtClean="0">
                <a:latin typeface="Microsoft YaHei" pitchFamily="34" charset="-122"/>
                <a:ea typeface="Microsoft YaHei" pitchFamily="34" charset="-122"/>
              </a:rPr>
              <a:t>）</a:t>
            </a:r>
            <a:endParaRPr lang="en-US" altLang="zh-CN" sz="4400" dirty="0">
              <a:latin typeface="Microsoft YaHei" pitchFamily="34" charset="-122"/>
              <a:ea typeface="Microsoft YaHei" pitchFamily="34" charset="-122"/>
            </a:endParaRPr>
          </a:p>
        </p:txBody>
      </p:sp>
      <p:sp>
        <p:nvSpPr>
          <p:cNvPr id="9" name="Right Arrow 8"/>
          <p:cNvSpPr/>
          <p:nvPr/>
        </p:nvSpPr>
        <p:spPr>
          <a:xfrm>
            <a:off x="387785" y="961159"/>
            <a:ext cx="1402915" cy="428625"/>
          </a:xfrm>
          <a:prstGeom prst="righ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4"/>
          <p:cNvSpPr txBox="1">
            <a:spLocks noChangeArrowheads="1"/>
          </p:cNvSpPr>
          <p:nvPr/>
        </p:nvSpPr>
        <p:spPr bwMode="auto">
          <a:xfrm>
            <a:off x="2757055" y="62569"/>
            <a:ext cx="640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800" b="1" dirty="0">
                <a:solidFill>
                  <a:schemeClr val="tx2"/>
                </a:solidFill>
                <a:latin typeface="微软雅黑" pitchFamily="34" charset="-122"/>
                <a:ea typeface="微软雅黑" pitchFamily="34" charset="-122"/>
              </a:rPr>
              <a:t>如</a:t>
            </a:r>
            <a:r>
              <a:rPr lang="zh-CN" altLang="en-US" sz="2800" b="1" dirty="0" smtClean="0">
                <a:solidFill>
                  <a:schemeClr val="tx2"/>
                </a:solidFill>
                <a:latin typeface="微软雅黑" pitchFamily="34" charset="-122"/>
                <a:ea typeface="微软雅黑" pitchFamily="34" charset="-122"/>
              </a:rPr>
              <a:t>何快速找到课题内高影响力的文章？</a:t>
            </a:r>
            <a:endParaRPr lang="zh-CN" altLang="en-US" sz="2800" b="1" dirty="0">
              <a:solidFill>
                <a:schemeClr val="tx2"/>
              </a:solidFill>
              <a:latin typeface="微软雅黑" pitchFamily="34" charset="-122"/>
              <a:ea typeface="微软雅黑" pitchFamily="34" charset="-122"/>
            </a:endParaRPr>
          </a:p>
        </p:txBody>
      </p:sp>
    </p:spTree>
    <p:extLst>
      <p:ext uri="{BB962C8B-B14F-4D97-AF65-F5344CB8AC3E}">
        <p14:creationId xmlns:p14="http://schemas.microsoft.com/office/powerpoint/2010/main" val="181925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387"/>
                                        </p:tgtEl>
                                        <p:attrNameLst>
                                          <p:attrName>style.visibility</p:attrName>
                                        </p:attrNameLst>
                                      </p:cBhvr>
                                      <p:to>
                                        <p:strVal val="visible"/>
                                      </p:to>
                                    </p:set>
                                    <p:anim calcmode="lin" valueType="num">
                                      <p:cBhvr additive="base">
                                        <p:cTn id="18" dur="500" fill="hold"/>
                                        <p:tgtEl>
                                          <p:spTgt spid="16387"/>
                                        </p:tgtEl>
                                        <p:attrNameLst>
                                          <p:attrName>ppt_x</p:attrName>
                                        </p:attrNameLst>
                                      </p:cBhvr>
                                      <p:tavLst>
                                        <p:tav tm="0">
                                          <p:val>
                                            <p:strVal val="#ppt_x"/>
                                          </p:val>
                                        </p:tav>
                                        <p:tav tm="100000">
                                          <p:val>
                                            <p:strVal val="#ppt_x"/>
                                          </p:val>
                                        </p:tav>
                                      </p:tavLst>
                                    </p:anim>
                                    <p:anim calcmode="lin" valueType="num">
                                      <p:cBhvr additive="base">
                                        <p:cTn id="19" dur="500" fill="hold"/>
                                        <p:tgtEl>
                                          <p:spTgt spid="1638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1"/>
            <a:ext cx="9504742"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圆角矩形 8"/>
          <p:cNvSpPr>
            <a:spLocks noChangeArrowheads="1"/>
          </p:cNvSpPr>
          <p:nvPr/>
        </p:nvSpPr>
        <p:spPr bwMode="auto">
          <a:xfrm>
            <a:off x="7772400" y="3133726"/>
            <a:ext cx="1567656" cy="447674"/>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algn="ctr"/>
            <a:endParaRPr lang="zh-CN" altLang="en-US" sz="1000"/>
          </a:p>
        </p:txBody>
      </p:sp>
      <p:sp>
        <p:nvSpPr>
          <p:cNvPr id="4" name="圆角矩形 8"/>
          <p:cNvSpPr>
            <a:spLocks noChangeArrowheads="1"/>
          </p:cNvSpPr>
          <p:nvPr/>
        </p:nvSpPr>
        <p:spPr bwMode="auto">
          <a:xfrm>
            <a:off x="7737764" y="4114800"/>
            <a:ext cx="1567656" cy="447674"/>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algn="ctr"/>
            <a:endParaRPr lang="zh-CN" altLang="en-US" sz="1000"/>
          </a:p>
        </p:txBody>
      </p:sp>
      <p:sp>
        <p:nvSpPr>
          <p:cNvPr id="5" name="圆角矩形 8"/>
          <p:cNvSpPr>
            <a:spLocks noChangeArrowheads="1"/>
          </p:cNvSpPr>
          <p:nvPr/>
        </p:nvSpPr>
        <p:spPr bwMode="auto">
          <a:xfrm>
            <a:off x="7772400" y="5257800"/>
            <a:ext cx="1567656" cy="447674"/>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algn="ctr"/>
            <a:endParaRPr lang="zh-CN" altLang="en-US" sz="1000"/>
          </a:p>
        </p:txBody>
      </p:sp>
      <p:sp>
        <p:nvSpPr>
          <p:cNvPr id="6" name="Left Arrow 5"/>
          <p:cNvSpPr/>
          <p:nvPr/>
        </p:nvSpPr>
        <p:spPr>
          <a:xfrm>
            <a:off x="4038600" y="1676400"/>
            <a:ext cx="1295400" cy="685800"/>
          </a:xfrm>
          <a:prstGeom prst="lef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214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074727"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圆角矩形 8"/>
          <p:cNvSpPr>
            <a:spLocks noChangeArrowheads="1"/>
          </p:cNvSpPr>
          <p:nvPr/>
        </p:nvSpPr>
        <p:spPr bwMode="auto">
          <a:xfrm>
            <a:off x="152400" y="4949747"/>
            <a:ext cx="1600200" cy="1295400"/>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p>
        </p:txBody>
      </p:sp>
      <p:sp>
        <p:nvSpPr>
          <p:cNvPr id="4" name="Line 9"/>
          <p:cNvSpPr>
            <a:spLocks noChangeShapeType="1"/>
          </p:cNvSpPr>
          <p:nvPr/>
        </p:nvSpPr>
        <p:spPr bwMode="auto">
          <a:xfrm flipV="1">
            <a:off x="1066800" y="3806747"/>
            <a:ext cx="1600200" cy="2133600"/>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 name="矩形 8"/>
          <p:cNvSpPr>
            <a:spLocks noChangeArrowheads="1"/>
          </p:cNvSpPr>
          <p:nvPr/>
        </p:nvSpPr>
        <p:spPr bwMode="auto">
          <a:xfrm>
            <a:off x="1295400" y="2663747"/>
            <a:ext cx="6705600" cy="1143000"/>
          </a:xfrm>
          <a:prstGeom prst="rect">
            <a:avLst/>
          </a:prstGeom>
          <a:solidFill>
            <a:schemeClr val="bg1"/>
          </a:solidFill>
          <a:ln w="28575" algn="ctr">
            <a:solidFill>
              <a:schemeClr val="tx2"/>
            </a:solidFill>
            <a:round/>
            <a:headEnd/>
            <a:tailEnd/>
          </a:ln>
          <a:effectLst>
            <a:outerShdw dist="35921" dir="2700000" algn="ctr" rotWithShape="0">
              <a:srgbClr val="C0C0C0">
                <a:alpha val="79999"/>
              </a:srgbClr>
            </a:outerShdw>
          </a:effectLst>
        </p:spPr>
        <p:txBody>
          <a:bodyPr anchor="ctr"/>
          <a:lstStyle/>
          <a:p>
            <a:pPr algn="ctr"/>
            <a:r>
              <a:rPr lang="en-US" altLang="zh-CN" sz="6000" dirty="0" smtClean="0">
                <a:latin typeface="Microsoft YaHei" pitchFamily="34" charset="-122"/>
                <a:ea typeface="Microsoft YaHei" pitchFamily="34" charset="-122"/>
              </a:rPr>
              <a:t>REVIEW (97)</a:t>
            </a:r>
            <a:endParaRPr lang="en-US" altLang="zh-CN" sz="6000" dirty="0">
              <a:latin typeface="Microsoft YaHei" pitchFamily="34" charset="-122"/>
              <a:ea typeface="Microsoft YaHei" pitchFamily="34" charset="-122"/>
            </a:endParaRPr>
          </a:p>
        </p:txBody>
      </p:sp>
      <p:sp>
        <p:nvSpPr>
          <p:cNvPr id="6" name="TextBox 4"/>
          <p:cNvSpPr txBox="1">
            <a:spLocks noChangeArrowheads="1"/>
          </p:cNvSpPr>
          <p:nvPr/>
        </p:nvSpPr>
        <p:spPr bwMode="auto">
          <a:xfrm>
            <a:off x="2667000" y="682547"/>
            <a:ext cx="640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800" b="1" dirty="0">
                <a:solidFill>
                  <a:schemeClr val="tx2"/>
                </a:solidFill>
                <a:latin typeface="微软雅黑" pitchFamily="34" charset="-122"/>
                <a:ea typeface="微软雅黑" pitchFamily="34" charset="-122"/>
              </a:rPr>
              <a:t>如</a:t>
            </a:r>
            <a:r>
              <a:rPr lang="zh-CN" altLang="en-US" sz="2800" b="1" dirty="0" smtClean="0">
                <a:solidFill>
                  <a:schemeClr val="tx2"/>
                </a:solidFill>
                <a:latin typeface="微软雅黑" pitchFamily="34" charset="-122"/>
                <a:ea typeface="微软雅黑" pitchFamily="34" charset="-122"/>
              </a:rPr>
              <a:t>何快速找到高影响力、最新的综述？</a:t>
            </a:r>
            <a:endParaRPr lang="zh-CN" altLang="en-US" sz="2800" b="1" dirty="0">
              <a:solidFill>
                <a:schemeClr val="tx2"/>
              </a:solidFill>
              <a:latin typeface="微软雅黑" pitchFamily="34" charset="-122"/>
              <a:ea typeface="微软雅黑" pitchFamily="34" charset="-122"/>
            </a:endParaRPr>
          </a:p>
        </p:txBody>
      </p:sp>
    </p:spTree>
    <p:extLst>
      <p:ext uri="{BB962C8B-B14F-4D97-AF65-F5344CB8AC3E}">
        <p14:creationId xmlns:p14="http://schemas.microsoft.com/office/powerpoint/2010/main" val="220031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609600"/>
            <a:ext cx="9218083"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a:off x="3810000" y="762000"/>
            <a:ext cx="1295400" cy="685800"/>
          </a:xfrm>
          <a:prstGeom prst="lef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圆角矩形 8"/>
          <p:cNvSpPr>
            <a:spLocks noChangeArrowheads="1"/>
          </p:cNvSpPr>
          <p:nvPr/>
        </p:nvSpPr>
        <p:spPr bwMode="auto">
          <a:xfrm>
            <a:off x="7391399" y="2037954"/>
            <a:ext cx="1745673" cy="705246"/>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algn="ctr"/>
            <a:endParaRPr lang="zh-CN" altLang="en-US" sz="1000"/>
          </a:p>
        </p:txBody>
      </p:sp>
      <p:sp>
        <p:nvSpPr>
          <p:cNvPr id="7" name="圆角矩形 8"/>
          <p:cNvSpPr>
            <a:spLocks noChangeArrowheads="1"/>
          </p:cNvSpPr>
          <p:nvPr/>
        </p:nvSpPr>
        <p:spPr bwMode="auto">
          <a:xfrm>
            <a:off x="7444701" y="2971800"/>
            <a:ext cx="1745673" cy="705246"/>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algn="ctr"/>
            <a:endParaRPr lang="zh-CN" altLang="en-US" sz="1000"/>
          </a:p>
        </p:txBody>
      </p:sp>
    </p:spTree>
    <p:extLst>
      <p:ext uri="{BB962C8B-B14F-4D97-AF65-F5344CB8AC3E}">
        <p14:creationId xmlns:p14="http://schemas.microsoft.com/office/powerpoint/2010/main" val="183463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9154396" cy="5454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6" name="标题 1"/>
          <p:cNvSpPr>
            <a:spLocks noGrp="1"/>
          </p:cNvSpPr>
          <p:nvPr>
            <p:ph type="title"/>
          </p:nvPr>
        </p:nvSpPr>
        <p:spPr/>
        <p:txBody>
          <a:bodyPr/>
          <a:lstStyle/>
          <a:p>
            <a:r>
              <a:rPr lang="zh-CN" altLang="en-US" smtClean="0">
                <a:latin typeface="Arial" pitchFamily="34" charset="0"/>
                <a:ea typeface="宋体" pitchFamily="2" charset="-122"/>
              </a:rPr>
              <a:t>厦门大学论文情况</a:t>
            </a:r>
          </a:p>
        </p:txBody>
      </p:sp>
      <p:sp>
        <p:nvSpPr>
          <p:cNvPr id="11269" name="矩形 5"/>
          <p:cNvSpPr>
            <a:spLocks noChangeArrowheads="1"/>
          </p:cNvSpPr>
          <p:nvPr/>
        </p:nvSpPr>
        <p:spPr bwMode="auto">
          <a:xfrm>
            <a:off x="179512" y="2708920"/>
            <a:ext cx="1872208" cy="442268"/>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spcBef>
                <a:spcPct val="50000"/>
              </a:spcBef>
              <a:buClr>
                <a:schemeClr val="tx2"/>
              </a:buClr>
              <a:buChar char="•"/>
              <a:defRPr sz="2400" b="1">
                <a:solidFill>
                  <a:srgbClr val="000000"/>
                </a:solidFill>
                <a:latin typeface="Arial" pitchFamily="34" charset="0"/>
              </a:defRPr>
            </a:lvl1pPr>
            <a:lvl2pPr marL="742950" indent="-285750" eaLnBrk="0" hangingPunct="0">
              <a:spcBef>
                <a:spcPct val="30000"/>
              </a:spcBef>
              <a:buClr>
                <a:schemeClr val="tx2"/>
              </a:buClr>
              <a:buFont typeface="Arial" pitchFamily="34" charset="0"/>
              <a:buChar char="–"/>
              <a:defRPr sz="2000" b="1">
                <a:solidFill>
                  <a:srgbClr val="000000"/>
                </a:solidFill>
                <a:latin typeface="Arial" pitchFamily="34" charset="0"/>
              </a:defRPr>
            </a:lvl2pPr>
            <a:lvl3pPr marL="1143000" indent="-228600" eaLnBrk="0" hangingPunct="0">
              <a:spcBef>
                <a:spcPct val="25000"/>
              </a:spcBef>
              <a:buClr>
                <a:schemeClr val="tx2"/>
              </a:buClr>
              <a:buChar char="•"/>
              <a:defRPr sz="2400" b="1">
                <a:solidFill>
                  <a:srgbClr val="000000"/>
                </a:solidFill>
                <a:latin typeface="Arial" pitchFamily="34" charset="0"/>
              </a:defRPr>
            </a:lvl3pPr>
            <a:lvl4pPr marL="1600200" indent="-228600" eaLnBrk="0" hangingPunct="0">
              <a:spcBef>
                <a:spcPct val="20000"/>
              </a:spcBef>
              <a:buClr>
                <a:schemeClr val="tx2"/>
              </a:buClr>
              <a:buFont typeface="Arial" pitchFamily="34" charset="0"/>
              <a:buChar char="–"/>
              <a:defRPr sz="1600">
                <a:solidFill>
                  <a:srgbClr val="000000"/>
                </a:solidFill>
                <a:latin typeface="Arial" pitchFamily="34" charset="0"/>
              </a:defRPr>
            </a:lvl4pPr>
            <a:lvl5pPr marL="2057400" indent="-228600" eaLnBrk="0" hangingPunct="0">
              <a:spcBef>
                <a:spcPct val="20000"/>
              </a:spcBef>
              <a:buClr>
                <a:schemeClr val="tx2"/>
              </a:buClr>
              <a:buChar char="•"/>
              <a:defRPr sz="1400">
                <a:solidFill>
                  <a:srgbClr val="000000"/>
                </a:solidFill>
                <a:latin typeface="Arial" pitchFamily="34" charset="0"/>
              </a:defRPr>
            </a:lvl5pPr>
            <a:lvl6pPr marL="2514600" indent="-228600" eaLnBrk="0" fontAlgn="base" hangingPunct="0">
              <a:spcBef>
                <a:spcPct val="20000"/>
              </a:spcBef>
              <a:spcAft>
                <a:spcPct val="0"/>
              </a:spcAft>
              <a:buClr>
                <a:schemeClr val="tx2"/>
              </a:buClr>
              <a:buChar char="•"/>
              <a:defRPr sz="1400">
                <a:solidFill>
                  <a:srgbClr val="000000"/>
                </a:solidFill>
                <a:latin typeface="Arial" pitchFamily="34" charset="0"/>
              </a:defRPr>
            </a:lvl6pPr>
            <a:lvl7pPr marL="2971800" indent="-228600" eaLnBrk="0" fontAlgn="base" hangingPunct="0">
              <a:spcBef>
                <a:spcPct val="20000"/>
              </a:spcBef>
              <a:spcAft>
                <a:spcPct val="0"/>
              </a:spcAft>
              <a:buClr>
                <a:schemeClr val="tx2"/>
              </a:buClr>
              <a:buChar char="•"/>
              <a:defRPr sz="1400">
                <a:solidFill>
                  <a:srgbClr val="000000"/>
                </a:solidFill>
                <a:latin typeface="Arial" pitchFamily="34" charset="0"/>
              </a:defRPr>
            </a:lvl7pPr>
            <a:lvl8pPr marL="3429000" indent="-228600" eaLnBrk="0" fontAlgn="base" hangingPunct="0">
              <a:spcBef>
                <a:spcPct val="20000"/>
              </a:spcBef>
              <a:spcAft>
                <a:spcPct val="0"/>
              </a:spcAft>
              <a:buClr>
                <a:schemeClr val="tx2"/>
              </a:buClr>
              <a:buChar char="•"/>
              <a:defRPr sz="1400">
                <a:solidFill>
                  <a:srgbClr val="000000"/>
                </a:solidFill>
                <a:latin typeface="Arial" pitchFamily="34" charset="0"/>
              </a:defRPr>
            </a:lvl8pPr>
            <a:lvl9pPr marL="3886200" indent="-228600" eaLnBrk="0" fontAlgn="base" hangingPunct="0">
              <a:spcBef>
                <a:spcPct val="20000"/>
              </a:spcBef>
              <a:spcAft>
                <a:spcPct val="0"/>
              </a:spcAft>
              <a:buClr>
                <a:schemeClr val="tx2"/>
              </a:buClr>
              <a:buChar char="•"/>
              <a:defRPr sz="1400">
                <a:solidFill>
                  <a:srgbClr val="000000"/>
                </a:solidFill>
                <a:latin typeface="Arial" pitchFamily="34" charset="0"/>
              </a:defRPr>
            </a:lvl9pPr>
          </a:lstStyle>
          <a:p>
            <a:pPr eaLnBrk="1" hangingPunct="1">
              <a:buClrTx/>
              <a:buFontTx/>
              <a:buNone/>
            </a:pPr>
            <a:endParaRPr lang="zh-CN" altLang="en-US" sz="1800" b="0">
              <a:solidFill>
                <a:schemeClr val="tx1"/>
              </a:solidFill>
              <a:latin typeface="Calibri" pitchFamily="34" charset="0"/>
            </a:endParaRPr>
          </a:p>
        </p:txBody>
      </p:sp>
      <p:sp>
        <p:nvSpPr>
          <p:cNvPr id="11270" name="矩形 5"/>
          <p:cNvSpPr>
            <a:spLocks noChangeArrowheads="1"/>
          </p:cNvSpPr>
          <p:nvPr/>
        </p:nvSpPr>
        <p:spPr bwMode="auto">
          <a:xfrm>
            <a:off x="7308850" y="3151188"/>
            <a:ext cx="1571625" cy="92710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spcBef>
                <a:spcPct val="50000"/>
              </a:spcBef>
              <a:buClr>
                <a:schemeClr val="tx2"/>
              </a:buClr>
              <a:buChar char="•"/>
              <a:defRPr sz="2400" b="1">
                <a:solidFill>
                  <a:srgbClr val="000000"/>
                </a:solidFill>
                <a:latin typeface="Arial" pitchFamily="34" charset="0"/>
              </a:defRPr>
            </a:lvl1pPr>
            <a:lvl2pPr marL="742950" indent="-285750" eaLnBrk="0" hangingPunct="0">
              <a:spcBef>
                <a:spcPct val="30000"/>
              </a:spcBef>
              <a:buClr>
                <a:schemeClr val="tx2"/>
              </a:buClr>
              <a:buFont typeface="Arial" pitchFamily="34" charset="0"/>
              <a:buChar char="–"/>
              <a:defRPr sz="2000" b="1">
                <a:solidFill>
                  <a:srgbClr val="000000"/>
                </a:solidFill>
                <a:latin typeface="Arial" pitchFamily="34" charset="0"/>
              </a:defRPr>
            </a:lvl2pPr>
            <a:lvl3pPr marL="1143000" indent="-228600" eaLnBrk="0" hangingPunct="0">
              <a:spcBef>
                <a:spcPct val="25000"/>
              </a:spcBef>
              <a:buClr>
                <a:schemeClr val="tx2"/>
              </a:buClr>
              <a:buChar char="•"/>
              <a:defRPr sz="2400" b="1">
                <a:solidFill>
                  <a:srgbClr val="000000"/>
                </a:solidFill>
                <a:latin typeface="Arial" pitchFamily="34" charset="0"/>
              </a:defRPr>
            </a:lvl3pPr>
            <a:lvl4pPr marL="1600200" indent="-228600" eaLnBrk="0" hangingPunct="0">
              <a:spcBef>
                <a:spcPct val="20000"/>
              </a:spcBef>
              <a:buClr>
                <a:schemeClr val="tx2"/>
              </a:buClr>
              <a:buFont typeface="Arial" pitchFamily="34" charset="0"/>
              <a:buChar char="–"/>
              <a:defRPr sz="1600">
                <a:solidFill>
                  <a:srgbClr val="000000"/>
                </a:solidFill>
                <a:latin typeface="Arial" pitchFamily="34" charset="0"/>
              </a:defRPr>
            </a:lvl4pPr>
            <a:lvl5pPr marL="2057400" indent="-228600" eaLnBrk="0" hangingPunct="0">
              <a:spcBef>
                <a:spcPct val="20000"/>
              </a:spcBef>
              <a:buClr>
                <a:schemeClr val="tx2"/>
              </a:buClr>
              <a:buChar char="•"/>
              <a:defRPr sz="1400">
                <a:solidFill>
                  <a:srgbClr val="000000"/>
                </a:solidFill>
                <a:latin typeface="Arial" pitchFamily="34" charset="0"/>
              </a:defRPr>
            </a:lvl5pPr>
            <a:lvl6pPr marL="2514600" indent="-228600" eaLnBrk="0" fontAlgn="base" hangingPunct="0">
              <a:spcBef>
                <a:spcPct val="20000"/>
              </a:spcBef>
              <a:spcAft>
                <a:spcPct val="0"/>
              </a:spcAft>
              <a:buClr>
                <a:schemeClr val="tx2"/>
              </a:buClr>
              <a:buChar char="•"/>
              <a:defRPr sz="1400">
                <a:solidFill>
                  <a:srgbClr val="000000"/>
                </a:solidFill>
                <a:latin typeface="Arial" pitchFamily="34" charset="0"/>
              </a:defRPr>
            </a:lvl6pPr>
            <a:lvl7pPr marL="2971800" indent="-228600" eaLnBrk="0" fontAlgn="base" hangingPunct="0">
              <a:spcBef>
                <a:spcPct val="20000"/>
              </a:spcBef>
              <a:spcAft>
                <a:spcPct val="0"/>
              </a:spcAft>
              <a:buClr>
                <a:schemeClr val="tx2"/>
              </a:buClr>
              <a:buChar char="•"/>
              <a:defRPr sz="1400">
                <a:solidFill>
                  <a:srgbClr val="000000"/>
                </a:solidFill>
                <a:latin typeface="Arial" pitchFamily="34" charset="0"/>
              </a:defRPr>
            </a:lvl7pPr>
            <a:lvl8pPr marL="3429000" indent="-228600" eaLnBrk="0" fontAlgn="base" hangingPunct="0">
              <a:spcBef>
                <a:spcPct val="20000"/>
              </a:spcBef>
              <a:spcAft>
                <a:spcPct val="0"/>
              </a:spcAft>
              <a:buClr>
                <a:schemeClr val="tx2"/>
              </a:buClr>
              <a:buChar char="•"/>
              <a:defRPr sz="1400">
                <a:solidFill>
                  <a:srgbClr val="000000"/>
                </a:solidFill>
                <a:latin typeface="Arial" pitchFamily="34" charset="0"/>
              </a:defRPr>
            </a:lvl8pPr>
            <a:lvl9pPr marL="3886200" indent="-228600" eaLnBrk="0" fontAlgn="base" hangingPunct="0">
              <a:spcBef>
                <a:spcPct val="20000"/>
              </a:spcBef>
              <a:spcAft>
                <a:spcPct val="0"/>
              </a:spcAft>
              <a:buClr>
                <a:schemeClr val="tx2"/>
              </a:buClr>
              <a:buChar char="•"/>
              <a:defRPr sz="1400">
                <a:solidFill>
                  <a:srgbClr val="000000"/>
                </a:solidFill>
                <a:latin typeface="Arial" pitchFamily="34" charset="0"/>
              </a:defRPr>
            </a:lvl9pPr>
          </a:lstStyle>
          <a:p>
            <a:pPr eaLnBrk="1" hangingPunct="1">
              <a:buClrTx/>
              <a:buFontTx/>
              <a:buNone/>
            </a:pPr>
            <a:endParaRPr lang="zh-CN" altLang="en-US" sz="1800" b="0">
              <a:solidFill>
                <a:schemeClr val="tx1"/>
              </a:solidFill>
              <a:latin typeface="Calibri" pitchFamily="34" charset="0"/>
            </a:endParaRPr>
          </a:p>
        </p:txBody>
      </p:sp>
    </p:spTree>
    <p:extLst>
      <p:ext uri="{BB962C8B-B14F-4D97-AF65-F5344CB8AC3E}">
        <p14:creationId xmlns:p14="http://schemas.microsoft.com/office/powerpoint/2010/main" val="13693886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95288" y="260350"/>
            <a:ext cx="8229600" cy="762000"/>
          </a:xfrm>
        </p:spPr>
        <p:txBody>
          <a:bodyPr/>
          <a:lstStyle/>
          <a:p>
            <a:pPr algn="ctr"/>
            <a:r>
              <a:rPr lang="en-US" altLang="zh-CN" smtClean="0">
                <a:latin typeface="Arial" pitchFamily="34" charset="0"/>
                <a:ea typeface="宋体" pitchFamily="2" charset="-122"/>
              </a:rPr>
              <a:t>SCI</a:t>
            </a:r>
            <a:r>
              <a:rPr lang="zh-CN" altLang="en-US" smtClean="0">
                <a:latin typeface="Arial" pitchFamily="34" charset="0"/>
                <a:ea typeface="宋体" pitchFamily="2" charset="-122"/>
              </a:rPr>
              <a:t>收录文献类型</a:t>
            </a:r>
            <a:r>
              <a:rPr lang="en-US" altLang="zh-CN" smtClean="0">
                <a:latin typeface="Arial" pitchFamily="34" charset="0"/>
                <a:ea typeface="宋体" pitchFamily="2" charset="-122"/>
              </a:rPr>
              <a:t>——</a:t>
            </a:r>
            <a:r>
              <a:rPr lang="zh-CN" altLang="en-US" smtClean="0">
                <a:latin typeface="Arial" pitchFamily="34" charset="0"/>
                <a:ea typeface="宋体" pitchFamily="2" charset="-122"/>
              </a:rPr>
              <a:t>新闻</a:t>
            </a:r>
          </a:p>
        </p:txBody>
      </p:sp>
      <p:sp>
        <p:nvSpPr>
          <p:cNvPr id="57347" name="Rectangle 3"/>
          <p:cNvSpPr>
            <a:spLocks noGrp="1" noChangeArrowheads="1"/>
          </p:cNvSpPr>
          <p:nvPr>
            <p:ph type="body" idx="1"/>
          </p:nvPr>
        </p:nvSpPr>
        <p:spPr>
          <a:xfrm>
            <a:off x="457200" y="1125538"/>
            <a:ext cx="8291513" cy="5111750"/>
          </a:xfrm>
        </p:spPr>
        <p:txBody>
          <a:bodyPr/>
          <a:lstStyle/>
          <a:p>
            <a:r>
              <a:rPr lang="en-US" altLang="zh-CN" smtClean="0">
                <a:solidFill>
                  <a:srgbClr val="009900"/>
                </a:solidFill>
                <a:latin typeface="Times New Roman" pitchFamily="18" charset="0"/>
                <a:ea typeface="宋体" pitchFamily="2" charset="-122"/>
                <a:cs typeface="Times New Roman" pitchFamily="18" charset="0"/>
              </a:rPr>
              <a:t>SARS</a:t>
            </a:r>
            <a:r>
              <a:rPr lang="zh-CN" altLang="en-US" smtClean="0">
                <a:solidFill>
                  <a:srgbClr val="009900"/>
                </a:solidFill>
                <a:latin typeface="Times New Roman" pitchFamily="18" charset="0"/>
                <a:ea typeface="宋体" pitchFamily="2" charset="-122"/>
                <a:cs typeface="Times New Roman" pitchFamily="18" charset="0"/>
              </a:rPr>
              <a:t>、</a:t>
            </a:r>
            <a:r>
              <a:rPr lang="zh-CN" altLang="en-US" smtClean="0">
                <a:latin typeface="Arial" pitchFamily="34" charset="0"/>
                <a:ea typeface="宋体" pitchFamily="2" charset="-122"/>
                <a:cs typeface="Times New Roman" pitchFamily="18" charset="0"/>
              </a:rPr>
              <a:t>海啸、禽流感、汶川地震、 奥运会等热点研究以新闻形式被</a:t>
            </a:r>
            <a:r>
              <a:rPr lang="en-US" altLang="zh-CN" smtClean="0">
                <a:latin typeface="Arial" pitchFamily="34" charset="0"/>
                <a:ea typeface="宋体" pitchFamily="2" charset="-122"/>
                <a:cs typeface="Times New Roman" pitchFamily="18" charset="0"/>
              </a:rPr>
              <a:t>SCI</a:t>
            </a:r>
            <a:r>
              <a:rPr lang="zh-CN" altLang="en-US" smtClean="0">
                <a:latin typeface="Arial" pitchFamily="34" charset="0"/>
                <a:ea typeface="宋体" pitchFamily="2" charset="-122"/>
                <a:cs typeface="Times New Roman" pitchFamily="18" charset="0"/>
              </a:rPr>
              <a:t>收录仅次于研究论文，并且大多发表在影响因子很高的如</a:t>
            </a:r>
            <a:r>
              <a:rPr lang="en-US" altLang="zh-CN" smtClean="0">
                <a:latin typeface="Arial" pitchFamily="34" charset="0"/>
                <a:ea typeface="宋体" pitchFamily="2" charset="-122"/>
                <a:cs typeface="Times New Roman" pitchFamily="18" charset="0"/>
              </a:rPr>
              <a:t>《Nature》</a:t>
            </a:r>
            <a:r>
              <a:rPr lang="zh-CN" altLang="en-US" smtClean="0">
                <a:latin typeface="Arial" pitchFamily="34" charset="0"/>
                <a:ea typeface="宋体" pitchFamily="2" charset="-122"/>
                <a:cs typeface="Times New Roman" pitchFamily="18" charset="0"/>
              </a:rPr>
              <a:t>、</a:t>
            </a:r>
            <a:r>
              <a:rPr lang="en-US" altLang="zh-CN" smtClean="0">
                <a:latin typeface="Arial" pitchFamily="34" charset="0"/>
                <a:ea typeface="宋体" pitchFamily="2" charset="-122"/>
                <a:cs typeface="Times New Roman" pitchFamily="18" charset="0"/>
              </a:rPr>
              <a:t>《Science》</a:t>
            </a:r>
            <a:r>
              <a:rPr lang="zh-CN" altLang="en-US" smtClean="0">
                <a:latin typeface="Arial" pitchFamily="34" charset="0"/>
                <a:ea typeface="宋体" pitchFamily="2" charset="-122"/>
                <a:cs typeface="Times New Roman" pitchFamily="18" charset="0"/>
              </a:rPr>
              <a:t>、</a:t>
            </a:r>
            <a:r>
              <a:rPr lang="en-US" altLang="zh-CN" smtClean="0">
                <a:latin typeface="Arial" pitchFamily="34" charset="0"/>
                <a:ea typeface="宋体" pitchFamily="2" charset="-122"/>
                <a:cs typeface="Times New Roman" pitchFamily="18" charset="0"/>
              </a:rPr>
              <a:t>《Lancet》</a:t>
            </a:r>
            <a:r>
              <a:rPr lang="zh-CN" altLang="en-US" smtClean="0">
                <a:latin typeface="Arial" pitchFamily="34" charset="0"/>
                <a:ea typeface="宋体" pitchFamily="2" charset="-122"/>
                <a:cs typeface="Times New Roman" pitchFamily="18" charset="0"/>
              </a:rPr>
              <a:t>、</a:t>
            </a:r>
            <a:r>
              <a:rPr lang="en-US" altLang="zh-CN" smtClean="0">
                <a:latin typeface="Arial" pitchFamily="34" charset="0"/>
                <a:ea typeface="宋体" pitchFamily="2" charset="-122"/>
                <a:cs typeface="Times New Roman" pitchFamily="18" charset="0"/>
              </a:rPr>
              <a:t>《Cell》</a:t>
            </a:r>
            <a:r>
              <a:rPr lang="zh-CN" altLang="en-US" smtClean="0">
                <a:latin typeface="Arial" pitchFamily="34" charset="0"/>
                <a:ea typeface="宋体" pitchFamily="2" charset="-122"/>
                <a:cs typeface="Times New Roman" pitchFamily="18" charset="0"/>
              </a:rPr>
              <a:t>等著名期刊上。</a:t>
            </a:r>
          </a:p>
          <a:p>
            <a:r>
              <a:rPr lang="zh-CN" altLang="en-US" smtClean="0">
                <a:solidFill>
                  <a:srgbClr val="009900"/>
                </a:solidFill>
                <a:latin typeface="Arial" pitchFamily="34" charset="0"/>
                <a:ea typeface="宋体" pitchFamily="2" charset="-122"/>
                <a:cs typeface="Times New Roman" pitchFamily="18" charset="0"/>
              </a:rPr>
              <a:t>阅读</a:t>
            </a:r>
            <a:r>
              <a:rPr lang="en-US" altLang="zh-CN" smtClean="0">
                <a:solidFill>
                  <a:srgbClr val="009900"/>
                </a:solidFill>
                <a:latin typeface="Arial" pitchFamily="34" charset="0"/>
                <a:ea typeface="宋体" pitchFamily="2" charset="-122"/>
                <a:cs typeface="Times New Roman" pitchFamily="18" charset="0"/>
              </a:rPr>
              <a:t>SCI</a:t>
            </a:r>
            <a:r>
              <a:rPr lang="zh-CN" altLang="en-US" smtClean="0">
                <a:solidFill>
                  <a:srgbClr val="009900"/>
                </a:solidFill>
                <a:latin typeface="Arial" pitchFamily="34" charset="0"/>
                <a:ea typeface="宋体" pitchFamily="2" charset="-122"/>
                <a:cs typeface="Times New Roman" pitchFamily="18" charset="0"/>
              </a:rPr>
              <a:t>收录的科学新闻能够帮助科学工作者更好的了解研究热点。</a:t>
            </a:r>
          </a:p>
          <a:p>
            <a:endParaRPr lang="zh-CN" altLang="en-US" smtClean="0">
              <a:solidFill>
                <a:srgbClr val="009900"/>
              </a:solidFill>
              <a:latin typeface="Arial" pitchFamily="34" charset="0"/>
              <a:ea typeface="宋体" pitchFamily="2" charset="-122"/>
              <a:cs typeface="Times New Roman" pitchFamily="18" charset="0"/>
            </a:endParaRPr>
          </a:p>
          <a:p>
            <a:r>
              <a:rPr lang="zh-CN" altLang="en-US" smtClean="0">
                <a:latin typeface="Arial" pitchFamily="34" charset="0"/>
                <a:ea typeface="宋体" pitchFamily="2" charset="-122"/>
                <a:cs typeface="Times New Roman" pitchFamily="18" charset="0"/>
              </a:rPr>
              <a:t>对热点研究利用</a:t>
            </a:r>
            <a:r>
              <a:rPr lang="en-US" altLang="zh-CN" smtClean="0">
                <a:latin typeface="Arial" pitchFamily="34" charset="0"/>
                <a:ea typeface="宋体" pitchFamily="2" charset="-122"/>
                <a:cs typeface="Times New Roman" pitchFamily="18" charset="0"/>
              </a:rPr>
              <a:t>SCI</a:t>
            </a:r>
            <a:r>
              <a:rPr lang="zh-CN" altLang="en-US" smtClean="0">
                <a:latin typeface="Arial" pitchFamily="34" charset="0"/>
                <a:ea typeface="宋体" pitchFamily="2" charset="-122"/>
                <a:cs typeface="Times New Roman" pitchFamily="18" charset="0"/>
              </a:rPr>
              <a:t>分析发现</a:t>
            </a:r>
            <a:r>
              <a:rPr lang="zh-CN" altLang="en-US" smtClean="0">
                <a:solidFill>
                  <a:srgbClr val="009900"/>
                </a:solidFill>
                <a:latin typeface="Arial" pitchFamily="34" charset="0"/>
                <a:ea typeface="宋体" pitchFamily="2" charset="-122"/>
                <a:cs typeface="Times New Roman" pitchFamily="18" charset="0"/>
              </a:rPr>
              <a:t>非论文形式</a:t>
            </a:r>
            <a:r>
              <a:rPr lang="zh-CN" altLang="en-US" smtClean="0">
                <a:latin typeface="Arial" pitchFamily="34" charset="0"/>
                <a:ea typeface="宋体" pitchFamily="2" charset="-122"/>
                <a:cs typeface="Times New Roman" pitchFamily="18" charset="0"/>
              </a:rPr>
              <a:t>发表的新闻文章占了很高的比率，突发性灾害后该研究的文献被</a:t>
            </a:r>
            <a:r>
              <a:rPr lang="en-US" altLang="zh-CN" smtClean="0">
                <a:latin typeface="Arial" pitchFamily="34" charset="0"/>
                <a:ea typeface="宋体" pitchFamily="2" charset="-122"/>
                <a:cs typeface="Times New Roman" pitchFamily="18" charset="0"/>
              </a:rPr>
              <a:t>SCI</a:t>
            </a:r>
            <a:r>
              <a:rPr lang="zh-CN" altLang="en-US" smtClean="0">
                <a:latin typeface="Arial" pitchFamily="34" charset="0"/>
                <a:ea typeface="宋体" pitchFamily="2" charset="-122"/>
                <a:cs typeface="Times New Roman" pitchFamily="18" charset="0"/>
              </a:rPr>
              <a:t>收录急速增长并引用数量猛增。</a:t>
            </a:r>
          </a:p>
          <a:p>
            <a:r>
              <a:rPr lang="zh-CN" altLang="en-US" smtClean="0">
                <a:latin typeface="Arial" pitchFamily="34" charset="0"/>
                <a:ea typeface="宋体" pitchFamily="2" charset="-122"/>
                <a:cs typeface="Times New Roman" pitchFamily="18" charset="0"/>
              </a:rPr>
              <a:t> </a:t>
            </a:r>
          </a:p>
        </p:txBody>
      </p:sp>
    </p:spTree>
    <p:extLst>
      <p:ext uri="{BB962C8B-B14F-4D97-AF65-F5344CB8AC3E}">
        <p14:creationId xmlns:p14="http://schemas.microsoft.com/office/powerpoint/2010/main" val="3747586697"/>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zh-CN" altLang="en-US" smtClean="0">
                <a:latin typeface="Arial" pitchFamily="34" charset="0"/>
                <a:ea typeface="宋体" pitchFamily="2" charset="-122"/>
              </a:rPr>
              <a:t>利用科学新闻做选题研究（</a:t>
            </a:r>
            <a:r>
              <a:rPr lang="zh-CN" altLang="en-US" sz="2400" smtClean="0">
                <a:latin typeface="Arial Unicode MS" pitchFamily="34" charset="-122"/>
                <a:ea typeface=",Arial,Verdana, Helvetica, sa"/>
                <a:cs typeface=",Arial,Verdana, Helvetica, sa"/>
              </a:rPr>
              <a:t>三聚氰胺</a:t>
            </a:r>
            <a:r>
              <a:rPr lang="zh-CN" altLang="en-US" smtClean="0">
                <a:latin typeface="Arial" pitchFamily="34" charset="0"/>
                <a:ea typeface="宋体" pitchFamily="2" charset="-122"/>
              </a:rPr>
              <a:t>案例）</a:t>
            </a:r>
          </a:p>
        </p:txBody>
      </p:sp>
      <p:sp>
        <p:nvSpPr>
          <p:cNvPr id="58371" name="Rectangle 3"/>
          <p:cNvSpPr>
            <a:spLocks noGrp="1" noChangeArrowheads="1"/>
          </p:cNvSpPr>
          <p:nvPr>
            <p:ph type="body" idx="1"/>
          </p:nvPr>
        </p:nvSpPr>
        <p:spPr>
          <a:xfrm>
            <a:off x="457200" y="1752600"/>
            <a:ext cx="7772400" cy="4114800"/>
          </a:xfrm>
        </p:spPr>
        <p:txBody>
          <a:bodyPr/>
          <a:lstStyle/>
          <a:p>
            <a:r>
              <a:rPr lang="en-US" altLang="zh-CN" smtClean="0">
                <a:latin typeface="Arial" pitchFamily="34" charset="0"/>
                <a:ea typeface="宋体" pitchFamily="2" charset="-122"/>
              </a:rPr>
              <a:t>Title: </a:t>
            </a:r>
            <a:r>
              <a:rPr lang="en-US" altLang="zh-CN" smtClean="0">
                <a:solidFill>
                  <a:srgbClr val="3550CA"/>
                </a:solidFill>
                <a:latin typeface="Arial" pitchFamily="34" charset="0"/>
                <a:ea typeface="宋体" pitchFamily="2" charset="-122"/>
              </a:rPr>
              <a:t>Food safety agency invites comments on melamine decisions</a:t>
            </a:r>
            <a:r>
              <a:rPr lang="en-US" altLang="zh-CN" smtClean="0">
                <a:latin typeface="Arial" pitchFamily="34" charset="0"/>
                <a:ea typeface="宋体" pitchFamily="2" charset="-122"/>
              </a:rPr>
              <a:t/>
            </a:r>
            <a:br>
              <a:rPr lang="en-US" altLang="zh-CN" smtClean="0">
                <a:latin typeface="Arial" pitchFamily="34" charset="0"/>
                <a:ea typeface="宋体" pitchFamily="2" charset="-122"/>
              </a:rPr>
            </a:br>
            <a:r>
              <a:rPr lang="en-US" altLang="zh-CN" smtClean="0">
                <a:latin typeface="Arial" pitchFamily="34" charset="0"/>
                <a:ea typeface="宋体" pitchFamily="2" charset="-122"/>
              </a:rPr>
              <a:t>Author(s): [Anon]</a:t>
            </a:r>
            <a:br>
              <a:rPr lang="en-US" altLang="zh-CN" smtClean="0">
                <a:latin typeface="Arial" pitchFamily="34" charset="0"/>
                <a:ea typeface="宋体" pitchFamily="2" charset="-122"/>
              </a:rPr>
            </a:br>
            <a:r>
              <a:rPr lang="en-US" altLang="zh-CN" smtClean="0">
                <a:latin typeface="Arial" pitchFamily="34" charset="0"/>
                <a:ea typeface="宋体" pitchFamily="2" charset="-122"/>
              </a:rPr>
              <a:t>Source: JAVMA-JOURNAL OF THE AMERICAN VETERINARY MEDICAL ASSOCIATION   Volume: 231   Issue: 1   Pages: 17-17   Published: JUL 1 2007 </a:t>
            </a:r>
          </a:p>
          <a:p>
            <a:r>
              <a:rPr lang="en-US" altLang="zh-CN" smtClean="0">
                <a:latin typeface="Arial" pitchFamily="34" charset="0"/>
                <a:ea typeface="宋体" pitchFamily="2" charset="-122"/>
              </a:rPr>
              <a:t>SCI</a:t>
            </a:r>
            <a:r>
              <a:rPr lang="zh-CN" altLang="en-US" smtClean="0">
                <a:latin typeface="Arial" pitchFamily="34" charset="0"/>
                <a:ea typeface="宋体" pitchFamily="2" charset="-122"/>
              </a:rPr>
              <a:t>收录</a:t>
            </a:r>
            <a:r>
              <a:rPr lang="en-US" altLang="zh-CN" smtClean="0">
                <a:latin typeface="Arial" pitchFamily="34" charset="0"/>
                <a:ea typeface="宋体" pitchFamily="2" charset="-122"/>
              </a:rPr>
              <a:t>43</a:t>
            </a:r>
            <a:r>
              <a:rPr lang="zh-CN" altLang="en-US" smtClean="0">
                <a:latin typeface="Arial" pitchFamily="34" charset="0"/>
                <a:ea typeface="宋体" pitchFamily="2" charset="-122"/>
              </a:rPr>
              <a:t>篇</a:t>
            </a:r>
            <a:r>
              <a:rPr lang="zh-CN" altLang="en-US" smtClean="0">
                <a:latin typeface="Arial Unicode MS" pitchFamily="34" charset="-122"/>
                <a:ea typeface=",Arial,Verdana, Helvetica, sa"/>
                <a:cs typeface=",Arial,Verdana, Helvetica, sa"/>
              </a:rPr>
              <a:t>三聚氰胺</a:t>
            </a:r>
            <a:r>
              <a:rPr lang="zh-CN" altLang="en-US" smtClean="0">
                <a:latin typeface="Arial Unicode MS" pitchFamily="34" charset="-122"/>
                <a:ea typeface="Arial Unicode MS" pitchFamily="34" charset="-122"/>
                <a:cs typeface="Arial Unicode MS" pitchFamily="34" charset="-122"/>
              </a:rPr>
              <a:t>新闻，其中和食品有关的新闻有</a:t>
            </a:r>
            <a:r>
              <a:rPr lang="en-US" altLang="zh-CN" smtClean="0">
                <a:latin typeface="Arial Unicode MS" pitchFamily="34" charset="-122"/>
                <a:ea typeface="Arial Unicode MS" pitchFamily="34" charset="-122"/>
                <a:cs typeface="Arial Unicode MS" pitchFamily="34" charset="-122"/>
              </a:rPr>
              <a:t>5</a:t>
            </a:r>
            <a:r>
              <a:rPr lang="zh-CN" altLang="en-US" smtClean="0">
                <a:latin typeface="Arial Unicode MS" pitchFamily="34" charset="-122"/>
                <a:ea typeface="Arial Unicode MS" pitchFamily="34" charset="-122"/>
                <a:cs typeface="Arial Unicode MS" pitchFamily="34" charset="-122"/>
              </a:rPr>
              <a:t>篇</a:t>
            </a:r>
            <a:endParaRPr lang="zh-CN" altLang="en-US" smtClean="0">
              <a:latin typeface="Arial" pitchFamily="34" charset="0"/>
              <a:ea typeface="宋体" pitchFamily="2" charset="-122"/>
            </a:endParaRPr>
          </a:p>
          <a:p>
            <a:endParaRPr lang="en-US" altLang="zh-CN" smtClean="0">
              <a:latin typeface="Arial" pitchFamily="34" charset="0"/>
              <a:ea typeface="宋体" pitchFamily="2" charset="-122"/>
            </a:endParaRPr>
          </a:p>
        </p:txBody>
      </p:sp>
    </p:spTree>
    <p:extLst>
      <p:ext uri="{BB962C8B-B14F-4D97-AF65-F5344CB8AC3E}">
        <p14:creationId xmlns:p14="http://schemas.microsoft.com/office/powerpoint/2010/main" val="162145688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260350"/>
            <a:ext cx="8480425" cy="762000"/>
          </a:xfrm>
        </p:spPr>
        <p:txBody>
          <a:bodyPr/>
          <a:lstStyle/>
          <a:p>
            <a:pPr algn="ctr"/>
            <a:r>
              <a:rPr lang="en-US" altLang="zh-CN" smtClean="0">
                <a:latin typeface="Arial" pitchFamily="34" charset="0"/>
                <a:ea typeface="宋体" pitchFamily="2" charset="-122"/>
              </a:rPr>
              <a:t>《Nature》</a:t>
            </a:r>
            <a:r>
              <a:rPr lang="zh-CN" altLang="en-US" smtClean="0">
                <a:latin typeface="Arial" pitchFamily="34" charset="0"/>
                <a:ea typeface="宋体" pitchFamily="2" charset="-122"/>
              </a:rPr>
              <a:t>、</a:t>
            </a:r>
            <a:r>
              <a:rPr lang="en-US" altLang="zh-CN" smtClean="0">
                <a:latin typeface="Arial" pitchFamily="34" charset="0"/>
                <a:ea typeface="宋体" pitchFamily="2" charset="-122"/>
              </a:rPr>
              <a:t>《Science》</a:t>
            </a:r>
            <a:r>
              <a:rPr lang="zh-CN" altLang="en-US" smtClean="0">
                <a:latin typeface="Arial" pitchFamily="34" charset="0"/>
                <a:ea typeface="宋体" pitchFamily="2" charset="-122"/>
              </a:rPr>
              <a:t>、</a:t>
            </a:r>
            <a:r>
              <a:rPr lang="en-US" altLang="zh-CN" smtClean="0">
                <a:latin typeface="Arial" pitchFamily="34" charset="0"/>
                <a:ea typeface="宋体" pitchFamily="2" charset="-122"/>
              </a:rPr>
              <a:t>《Cell》</a:t>
            </a:r>
            <a:r>
              <a:rPr lang="zh-CN" altLang="en-US" smtClean="0">
                <a:latin typeface="Arial" pitchFamily="34" charset="0"/>
                <a:ea typeface="宋体" pitchFamily="2" charset="-122"/>
              </a:rPr>
              <a:t>、</a:t>
            </a:r>
            <a:r>
              <a:rPr lang="en-US" altLang="zh-CN" smtClean="0">
                <a:latin typeface="Arial" pitchFamily="34" charset="0"/>
                <a:ea typeface="宋体" pitchFamily="2" charset="-122"/>
              </a:rPr>
              <a:t>《Lancet》</a:t>
            </a:r>
            <a:br>
              <a:rPr lang="en-US" altLang="zh-CN" smtClean="0">
                <a:latin typeface="Arial" pitchFamily="34" charset="0"/>
                <a:ea typeface="宋体" pitchFamily="2" charset="-122"/>
              </a:rPr>
            </a:br>
            <a:r>
              <a:rPr lang="zh-CN" altLang="en-US" smtClean="0">
                <a:latin typeface="Arial" pitchFamily="34" charset="0"/>
                <a:ea typeface="宋体" pitchFamily="2" charset="-122"/>
              </a:rPr>
              <a:t>刊登新闻的比例</a:t>
            </a:r>
            <a:r>
              <a:rPr lang="zh-CN" altLang="en-US" sz="3200" smtClean="0">
                <a:latin typeface="Arial" pitchFamily="34" charset="0"/>
                <a:ea typeface="宋体" pitchFamily="2" charset="-122"/>
              </a:rPr>
              <a:t> </a:t>
            </a:r>
          </a:p>
        </p:txBody>
      </p:sp>
      <p:sp>
        <p:nvSpPr>
          <p:cNvPr id="59395" name="Rectangle 3"/>
          <p:cNvSpPr>
            <a:spLocks noGrp="1" noChangeArrowheads="1"/>
          </p:cNvSpPr>
          <p:nvPr>
            <p:ph type="body" idx="1"/>
          </p:nvPr>
        </p:nvSpPr>
        <p:spPr>
          <a:xfrm>
            <a:off x="533400" y="1268413"/>
            <a:ext cx="7859713" cy="5589587"/>
          </a:xfrm>
        </p:spPr>
        <p:txBody>
          <a:bodyPr/>
          <a:lstStyle/>
          <a:p>
            <a:r>
              <a:rPr lang="zh-CN" altLang="en-US" smtClean="0">
                <a:latin typeface="Arial" pitchFamily="34" charset="0"/>
                <a:ea typeface="宋体" pitchFamily="2" charset="-122"/>
              </a:rPr>
              <a:t>检索</a:t>
            </a:r>
            <a:r>
              <a:rPr lang="en-US" altLang="zh-CN" smtClean="0">
                <a:latin typeface="Arial" pitchFamily="34" charset="0"/>
                <a:ea typeface="宋体" pitchFamily="2" charset="-122"/>
              </a:rPr>
              <a:t>2008</a:t>
            </a:r>
            <a:r>
              <a:rPr lang="zh-CN" altLang="en-US" smtClean="0">
                <a:latin typeface="Arial" pitchFamily="34" charset="0"/>
                <a:ea typeface="宋体" pitchFamily="2" charset="-122"/>
              </a:rPr>
              <a:t>年</a:t>
            </a:r>
            <a:r>
              <a:rPr lang="en-US" altLang="zh-CN" smtClean="0">
                <a:latin typeface="Arial" pitchFamily="34" charset="0"/>
                <a:ea typeface="宋体" pitchFamily="2" charset="-122"/>
              </a:rPr>
              <a:t>《Nature》</a:t>
            </a:r>
            <a:r>
              <a:rPr lang="zh-CN" altLang="en-US" smtClean="0">
                <a:latin typeface="Arial" pitchFamily="34" charset="0"/>
                <a:ea typeface="宋体" pitchFamily="2" charset="-122"/>
              </a:rPr>
              <a:t>、</a:t>
            </a:r>
            <a:r>
              <a:rPr lang="en-US" altLang="zh-CN" smtClean="0">
                <a:latin typeface="Arial" pitchFamily="34" charset="0"/>
                <a:ea typeface="宋体" pitchFamily="2" charset="-122"/>
              </a:rPr>
              <a:t>《Science》</a:t>
            </a:r>
            <a:r>
              <a:rPr lang="zh-CN" altLang="en-US" smtClean="0">
                <a:latin typeface="Arial" pitchFamily="34" charset="0"/>
                <a:ea typeface="宋体" pitchFamily="2" charset="-122"/>
              </a:rPr>
              <a:t>、</a:t>
            </a:r>
            <a:r>
              <a:rPr lang="en-US" altLang="zh-CN" smtClean="0">
                <a:latin typeface="Arial" pitchFamily="34" charset="0"/>
                <a:ea typeface="宋体" pitchFamily="2" charset="-122"/>
              </a:rPr>
              <a:t>《Cell》</a:t>
            </a:r>
            <a:r>
              <a:rPr lang="zh-CN" altLang="en-US" smtClean="0">
                <a:latin typeface="Arial" pitchFamily="34" charset="0"/>
                <a:ea typeface="宋体" pitchFamily="2" charset="-122"/>
              </a:rPr>
              <a:t>、</a:t>
            </a:r>
            <a:r>
              <a:rPr lang="en-US" altLang="zh-CN" sz="1800" smtClean="0">
                <a:latin typeface="Arial" pitchFamily="34" charset="0"/>
                <a:ea typeface="宋体" pitchFamily="2" charset="-122"/>
              </a:rPr>
              <a:t>《Lancet》</a:t>
            </a:r>
          </a:p>
          <a:p>
            <a:r>
              <a:rPr lang="zh-CN" altLang="en-US" smtClean="0">
                <a:latin typeface="Arial" pitchFamily="34" charset="0"/>
                <a:ea typeface="宋体" pitchFamily="2" charset="-122"/>
              </a:rPr>
              <a:t>著名期刊被</a:t>
            </a:r>
            <a:r>
              <a:rPr lang="en-US" altLang="zh-CN" smtClean="0">
                <a:latin typeface="Arial" pitchFamily="34" charset="0"/>
                <a:ea typeface="宋体" pitchFamily="2" charset="-122"/>
              </a:rPr>
              <a:t>SCI</a:t>
            </a:r>
            <a:r>
              <a:rPr lang="zh-CN" altLang="en-US" smtClean="0">
                <a:latin typeface="Arial" pitchFamily="34" charset="0"/>
                <a:ea typeface="宋体" pitchFamily="2" charset="-122"/>
              </a:rPr>
              <a:t>数据库收录文献会发现（</a:t>
            </a:r>
            <a:r>
              <a:rPr lang="en-US" altLang="zh-CN" smtClean="0">
                <a:latin typeface="Arial" pitchFamily="34" charset="0"/>
                <a:ea typeface="宋体" pitchFamily="2" charset="-122"/>
              </a:rPr>
              <a:t>8</a:t>
            </a:r>
            <a:r>
              <a:rPr lang="zh-CN" altLang="en-US" smtClean="0">
                <a:latin typeface="Arial" pitchFamily="34" charset="0"/>
                <a:ea typeface="宋体" pitchFamily="2" charset="-122"/>
              </a:rPr>
              <a:t>月</a:t>
            </a:r>
            <a:r>
              <a:rPr lang="en-US" altLang="zh-CN" smtClean="0">
                <a:latin typeface="Arial" pitchFamily="34" charset="0"/>
                <a:ea typeface="宋体" pitchFamily="2" charset="-122"/>
              </a:rPr>
              <a:t>1</a:t>
            </a:r>
            <a:r>
              <a:rPr lang="zh-CN" altLang="en-US" smtClean="0">
                <a:latin typeface="Arial" pitchFamily="34" charset="0"/>
                <a:ea typeface="宋体" pitchFamily="2" charset="-122"/>
              </a:rPr>
              <a:t>日检索数据）</a:t>
            </a:r>
          </a:p>
          <a:p>
            <a:r>
              <a:rPr lang="en-US" altLang="zh-CN" smtClean="0">
                <a:latin typeface="Arial" pitchFamily="34" charset="0"/>
                <a:ea typeface="宋体" pitchFamily="2" charset="-122"/>
              </a:rPr>
              <a:t>《Nature》</a:t>
            </a:r>
            <a:r>
              <a:rPr lang="zh-CN" altLang="en-US" smtClean="0">
                <a:latin typeface="Arial" pitchFamily="34" charset="0"/>
                <a:ea typeface="宋体" pitchFamily="2" charset="-122"/>
              </a:rPr>
              <a:t>研究论文</a:t>
            </a:r>
            <a:r>
              <a:rPr lang="en-US" altLang="zh-CN" smtClean="0">
                <a:latin typeface="Arial" pitchFamily="34" charset="0"/>
                <a:ea typeface="宋体" pitchFamily="2" charset="-122"/>
              </a:rPr>
              <a:t>536</a:t>
            </a:r>
            <a:r>
              <a:rPr lang="zh-CN" altLang="en-US" smtClean="0">
                <a:latin typeface="Arial" pitchFamily="34" charset="0"/>
                <a:ea typeface="宋体" pitchFamily="2" charset="-122"/>
              </a:rPr>
              <a:t>篇（</a:t>
            </a:r>
            <a:r>
              <a:rPr lang="en-US" altLang="zh-CN" smtClean="0">
                <a:latin typeface="Arial" pitchFamily="34" charset="0"/>
                <a:ea typeface="宋体" pitchFamily="2" charset="-122"/>
              </a:rPr>
              <a:t>33.3748 %</a:t>
            </a:r>
            <a:r>
              <a:rPr lang="zh-CN" altLang="en-US" smtClean="0">
                <a:latin typeface="Arial" pitchFamily="34" charset="0"/>
                <a:ea typeface="宋体" pitchFamily="2" charset="-122"/>
              </a:rPr>
              <a:t>），社论</a:t>
            </a:r>
            <a:r>
              <a:rPr lang="en-US" altLang="zh-CN" smtClean="0">
                <a:latin typeface="Arial" pitchFamily="34" charset="0"/>
                <a:ea typeface="宋体" pitchFamily="2" charset="-122"/>
              </a:rPr>
              <a:t>420</a:t>
            </a:r>
            <a:r>
              <a:rPr lang="zh-CN" altLang="en-US" smtClean="0">
                <a:latin typeface="Arial" pitchFamily="34" charset="0"/>
                <a:ea typeface="宋体" pitchFamily="2" charset="-122"/>
              </a:rPr>
              <a:t>篇（</a:t>
            </a:r>
            <a:r>
              <a:rPr lang="en-US" altLang="zh-CN" smtClean="0">
                <a:latin typeface="Arial" pitchFamily="34" charset="0"/>
                <a:ea typeface="宋体" pitchFamily="2" charset="-122"/>
              </a:rPr>
              <a:t>26.1519 %</a:t>
            </a:r>
            <a:r>
              <a:rPr lang="zh-CN" altLang="en-US" smtClean="0">
                <a:latin typeface="Arial" pitchFamily="34" charset="0"/>
                <a:ea typeface="宋体" pitchFamily="2" charset="-122"/>
              </a:rPr>
              <a:t>），</a:t>
            </a:r>
            <a:r>
              <a:rPr lang="zh-CN" altLang="en-US" smtClean="0">
                <a:solidFill>
                  <a:srgbClr val="CC0000"/>
                </a:solidFill>
                <a:latin typeface="Arial" pitchFamily="34" charset="0"/>
                <a:ea typeface="宋体" pitchFamily="2" charset="-122"/>
              </a:rPr>
              <a:t>新闻</a:t>
            </a:r>
            <a:r>
              <a:rPr lang="en-US" altLang="zh-CN" smtClean="0">
                <a:solidFill>
                  <a:srgbClr val="CC0000"/>
                </a:solidFill>
                <a:latin typeface="Arial" pitchFamily="34" charset="0"/>
                <a:ea typeface="宋体" pitchFamily="2" charset="-122"/>
              </a:rPr>
              <a:t>292</a:t>
            </a:r>
            <a:r>
              <a:rPr lang="zh-CN" altLang="en-US" smtClean="0">
                <a:solidFill>
                  <a:srgbClr val="CC0000"/>
                </a:solidFill>
                <a:latin typeface="Arial" pitchFamily="34" charset="0"/>
                <a:ea typeface="宋体" pitchFamily="2" charset="-122"/>
              </a:rPr>
              <a:t>篇（</a:t>
            </a:r>
            <a:r>
              <a:rPr lang="en-US" altLang="zh-CN" smtClean="0">
                <a:solidFill>
                  <a:srgbClr val="CC0000"/>
                </a:solidFill>
                <a:latin typeface="Arial" pitchFamily="34" charset="0"/>
                <a:ea typeface="宋体" pitchFamily="2" charset="-122"/>
              </a:rPr>
              <a:t>18.1818 %</a:t>
            </a:r>
            <a:r>
              <a:rPr lang="zh-CN" altLang="en-US" smtClean="0">
                <a:solidFill>
                  <a:srgbClr val="CC0000"/>
                </a:solidFill>
                <a:latin typeface="Arial" pitchFamily="34" charset="0"/>
                <a:ea typeface="宋体" pitchFamily="2" charset="-122"/>
              </a:rPr>
              <a:t>）</a:t>
            </a:r>
            <a:r>
              <a:rPr lang="zh-CN" altLang="en-US" smtClean="0">
                <a:latin typeface="Arial" pitchFamily="34" charset="0"/>
                <a:ea typeface="宋体" pitchFamily="2" charset="-122"/>
              </a:rPr>
              <a:t>；</a:t>
            </a:r>
          </a:p>
          <a:p>
            <a:r>
              <a:rPr lang="en-US" altLang="zh-CN" smtClean="0">
                <a:latin typeface="Arial" pitchFamily="34" charset="0"/>
                <a:ea typeface="宋体" pitchFamily="2" charset="-122"/>
              </a:rPr>
              <a:t>《Science》</a:t>
            </a:r>
            <a:r>
              <a:rPr lang="zh-CN" altLang="en-US" smtClean="0">
                <a:latin typeface="Arial" pitchFamily="34" charset="0"/>
                <a:ea typeface="宋体" pitchFamily="2" charset="-122"/>
              </a:rPr>
              <a:t>研究论文</a:t>
            </a:r>
            <a:r>
              <a:rPr lang="en-US" altLang="zh-CN" smtClean="0">
                <a:latin typeface="Arial" pitchFamily="34" charset="0"/>
                <a:ea typeface="宋体" pitchFamily="2" charset="-122"/>
              </a:rPr>
              <a:t>514</a:t>
            </a:r>
            <a:r>
              <a:rPr lang="zh-CN" altLang="en-US" smtClean="0">
                <a:latin typeface="Arial" pitchFamily="34" charset="0"/>
                <a:ea typeface="宋体" pitchFamily="2" charset="-122"/>
              </a:rPr>
              <a:t>篇，</a:t>
            </a:r>
            <a:r>
              <a:rPr lang="en-US" altLang="zh-CN" smtClean="0">
                <a:latin typeface="Arial" pitchFamily="34" charset="0"/>
                <a:ea typeface="宋体" pitchFamily="2" charset="-122"/>
              </a:rPr>
              <a:t>32.9065 %</a:t>
            </a:r>
            <a:r>
              <a:rPr lang="zh-CN" altLang="en-US" smtClean="0">
                <a:latin typeface="Arial" pitchFamily="34" charset="0"/>
                <a:ea typeface="宋体" pitchFamily="2" charset="-122"/>
              </a:rPr>
              <a:t>，</a:t>
            </a:r>
            <a:r>
              <a:rPr lang="zh-CN" altLang="en-US" smtClean="0">
                <a:solidFill>
                  <a:schemeClr val="accent2"/>
                </a:solidFill>
                <a:latin typeface="Arial" pitchFamily="34" charset="0"/>
                <a:ea typeface="宋体" pitchFamily="2" charset="-122"/>
              </a:rPr>
              <a:t>新闻</a:t>
            </a:r>
            <a:r>
              <a:rPr lang="en-US" altLang="zh-CN" smtClean="0">
                <a:solidFill>
                  <a:schemeClr val="accent2"/>
                </a:solidFill>
                <a:latin typeface="Arial" pitchFamily="34" charset="0"/>
                <a:ea typeface="宋体" pitchFamily="2" charset="-122"/>
              </a:rPr>
              <a:t>396</a:t>
            </a:r>
            <a:r>
              <a:rPr lang="zh-CN" altLang="en-US" smtClean="0">
                <a:solidFill>
                  <a:schemeClr val="accent2"/>
                </a:solidFill>
                <a:latin typeface="Arial" pitchFamily="34" charset="0"/>
                <a:ea typeface="宋体" pitchFamily="2" charset="-122"/>
              </a:rPr>
              <a:t>篇（</a:t>
            </a:r>
            <a:r>
              <a:rPr lang="en-US" altLang="zh-CN" smtClean="0">
                <a:solidFill>
                  <a:schemeClr val="accent2"/>
                </a:solidFill>
                <a:latin typeface="Arial" pitchFamily="34" charset="0"/>
                <a:ea typeface="宋体" pitchFamily="2" charset="-122"/>
              </a:rPr>
              <a:t>25.3521 %</a:t>
            </a:r>
            <a:r>
              <a:rPr lang="zh-CN" altLang="en-US" smtClean="0">
                <a:solidFill>
                  <a:schemeClr val="accent2"/>
                </a:solidFill>
                <a:latin typeface="Arial" pitchFamily="34" charset="0"/>
                <a:ea typeface="宋体" pitchFamily="2" charset="-122"/>
              </a:rPr>
              <a:t>），</a:t>
            </a:r>
            <a:r>
              <a:rPr lang="zh-CN" altLang="en-US" smtClean="0">
                <a:latin typeface="Arial" pitchFamily="34" charset="0"/>
                <a:ea typeface="宋体" pitchFamily="2" charset="-122"/>
              </a:rPr>
              <a:t>社论</a:t>
            </a:r>
            <a:r>
              <a:rPr lang="en-US" altLang="zh-CN" smtClean="0">
                <a:latin typeface="Arial" pitchFamily="34" charset="0"/>
                <a:ea typeface="宋体" pitchFamily="2" charset="-122"/>
              </a:rPr>
              <a:t>340</a:t>
            </a:r>
            <a:r>
              <a:rPr lang="zh-CN" altLang="en-US" smtClean="0">
                <a:latin typeface="Arial" pitchFamily="34" charset="0"/>
                <a:ea typeface="宋体" pitchFamily="2" charset="-122"/>
              </a:rPr>
              <a:t>篇（</a:t>
            </a:r>
            <a:r>
              <a:rPr lang="en-US" altLang="zh-CN" smtClean="0">
                <a:latin typeface="Arial" pitchFamily="34" charset="0"/>
                <a:ea typeface="宋体" pitchFamily="2" charset="-122"/>
              </a:rPr>
              <a:t>21.7670 %</a:t>
            </a:r>
            <a:r>
              <a:rPr lang="zh-CN" altLang="en-US" smtClean="0">
                <a:latin typeface="Arial" pitchFamily="34" charset="0"/>
                <a:ea typeface="宋体" pitchFamily="2" charset="-122"/>
              </a:rPr>
              <a:t>）；</a:t>
            </a:r>
          </a:p>
          <a:p>
            <a:r>
              <a:rPr lang="en-US" altLang="zh-CN" smtClean="0">
                <a:latin typeface="Arial" pitchFamily="34" charset="0"/>
                <a:ea typeface="宋体" pitchFamily="2" charset="-122"/>
              </a:rPr>
              <a:t>《Cell》</a:t>
            </a:r>
            <a:r>
              <a:rPr lang="zh-CN" altLang="en-US" smtClean="0">
                <a:latin typeface="Arial" pitchFamily="34" charset="0"/>
                <a:ea typeface="宋体" pitchFamily="2" charset="-122"/>
              </a:rPr>
              <a:t>研究论文</a:t>
            </a:r>
            <a:r>
              <a:rPr lang="en-US" altLang="zh-CN" smtClean="0">
                <a:latin typeface="Arial" pitchFamily="34" charset="0"/>
                <a:ea typeface="宋体" pitchFamily="2" charset="-122"/>
              </a:rPr>
              <a:t>216</a:t>
            </a:r>
            <a:r>
              <a:rPr lang="zh-CN" altLang="en-US" smtClean="0">
                <a:latin typeface="Arial" pitchFamily="34" charset="0"/>
                <a:ea typeface="宋体" pitchFamily="2" charset="-122"/>
              </a:rPr>
              <a:t>篇（</a:t>
            </a:r>
            <a:r>
              <a:rPr lang="en-US" altLang="zh-CN" smtClean="0">
                <a:latin typeface="Arial" pitchFamily="34" charset="0"/>
                <a:ea typeface="宋体" pitchFamily="2" charset="-122"/>
              </a:rPr>
              <a:t>48.7585 %</a:t>
            </a:r>
            <a:r>
              <a:rPr lang="zh-CN" altLang="en-US" smtClean="0">
                <a:latin typeface="Arial" pitchFamily="34" charset="0"/>
                <a:ea typeface="宋体" pitchFamily="2" charset="-122"/>
              </a:rPr>
              <a:t>），社论</a:t>
            </a:r>
            <a:r>
              <a:rPr lang="en-US" altLang="zh-CN" smtClean="0">
                <a:latin typeface="Arial" pitchFamily="34" charset="0"/>
                <a:ea typeface="宋体" pitchFamily="2" charset="-122"/>
              </a:rPr>
              <a:t>100</a:t>
            </a:r>
            <a:r>
              <a:rPr lang="zh-CN" altLang="en-US" smtClean="0">
                <a:latin typeface="Arial" pitchFamily="34" charset="0"/>
                <a:ea typeface="宋体" pitchFamily="2" charset="-122"/>
              </a:rPr>
              <a:t>篇（</a:t>
            </a:r>
            <a:r>
              <a:rPr lang="en-US" altLang="zh-CN" smtClean="0">
                <a:latin typeface="Arial" pitchFamily="34" charset="0"/>
                <a:ea typeface="宋体" pitchFamily="2" charset="-122"/>
              </a:rPr>
              <a:t>22.5734 %</a:t>
            </a:r>
            <a:r>
              <a:rPr lang="zh-CN" altLang="en-US" smtClean="0">
                <a:latin typeface="Arial" pitchFamily="34" charset="0"/>
                <a:ea typeface="宋体" pitchFamily="2" charset="-122"/>
              </a:rPr>
              <a:t>），</a:t>
            </a:r>
            <a:r>
              <a:rPr lang="zh-CN" altLang="en-US" smtClean="0">
                <a:solidFill>
                  <a:srgbClr val="009900"/>
                </a:solidFill>
                <a:latin typeface="Arial" pitchFamily="34" charset="0"/>
                <a:ea typeface="宋体" pitchFamily="2" charset="-122"/>
              </a:rPr>
              <a:t>新闻</a:t>
            </a:r>
            <a:r>
              <a:rPr lang="en-US" altLang="zh-CN" smtClean="0">
                <a:solidFill>
                  <a:srgbClr val="009900"/>
                </a:solidFill>
                <a:latin typeface="Arial" pitchFamily="34" charset="0"/>
                <a:ea typeface="宋体" pitchFamily="2" charset="-122"/>
              </a:rPr>
              <a:t>81</a:t>
            </a:r>
            <a:r>
              <a:rPr lang="zh-CN" altLang="en-US" smtClean="0">
                <a:solidFill>
                  <a:srgbClr val="009900"/>
                </a:solidFill>
                <a:latin typeface="Arial" pitchFamily="34" charset="0"/>
                <a:ea typeface="宋体" pitchFamily="2" charset="-122"/>
              </a:rPr>
              <a:t>篇（</a:t>
            </a:r>
            <a:r>
              <a:rPr lang="en-US" altLang="zh-CN" smtClean="0">
                <a:solidFill>
                  <a:srgbClr val="009900"/>
                </a:solidFill>
                <a:latin typeface="Arial" pitchFamily="34" charset="0"/>
                <a:ea typeface="宋体" pitchFamily="2" charset="-122"/>
              </a:rPr>
              <a:t>18.2844 %</a:t>
            </a:r>
            <a:r>
              <a:rPr lang="zh-CN" altLang="en-US" smtClean="0">
                <a:solidFill>
                  <a:srgbClr val="009900"/>
                </a:solidFill>
                <a:latin typeface="Arial" pitchFamily="34" charset="0"/>
                <a:ea typeface="宋体" pitchFamily="2" charset="-122"/>
              </a:rPr>
              <a:t>）</a:t>
            </a:r>
            <a:r>
              <a:rPr lang="zh-CN" altLang="en-US" smtClean="0">
                <a:latin typeface="Arial" pitchFamily="34" charset="0"/>
                <a:ea typeface="宋体" pitchFamily="2" charset="-122"/>
              </a:rPr>
              <a:t>。</a:t>
            </a:r>
          </a:p>
          <a:p>
            <a:r>
              <a:rPr lang="en-US" altLang="zh-CN" sz="1800" smtClean="0">
                <a:latin typeface="Arial" pitchFamily="34" charset="0"/>
                <a:ea typeface="宋体" pitchFamily="2" charset="-122"/>
              </a:rPr>
              <a:t>2000-2008</a:t>
            </a:r>
            <a:r>
              <a:rPr lang="zh-CN" altLang="en-US" sz="1800" smtClean="0">
                <a:latin typeface="Arial" pitchFamily="34" charset="0"/>
                <a:ea typeface="宋体" pitchFamily="2" charset="-122"/>
              </a:rPr>
              <a:t>年</a:t>
            </a:r>
            <a:r>
              <a:rPr lang="en-US" altLang="zh-CN" sz="1800" smtClean="0">
                <a:latin typeface="Arial" pitchFamily="34" charset="0"/>
                <a:ea typeface="宋体" pitchFamily="2" charset="-122"/>
              </a:rPr>
              <a:t>10</a:t>
            </a:r>
            <a:r>
              <a:rPr lang="zh-CN" altLang="en-US" sz="1800" smtClean="0">
                <a:latin typeface="Arial" pitchFamily="34" charset="0"/>
                <a:ea typeface="宋体" pitchFamily="2" charset="-122"/>
              </a:rPr>
              <a:t>月</a:t>
            </a:r>
            <a:r>
              <a:rPr lang="en-US" altLang="zh-CN" sz="1800" smtClean="0">
                <a:latin typeface="Arial" pitchFamily="34" charset="0"/>
                <a:ea typeface="宋体" pitchFamily="2" charset="-122"/>
              </a:rPr>
              <a:t>《Lancet》</a:t>
            </a:r>
            <a:r>
              <a:rPr lang="zh-CN" altLang="en-US" smtClean="0">
                <a:latin typeface="Arial" pitchFamily="34" charset="0"/>
                <a:ea typeface="宋体" pitchFamily="2" charset="-122"/>
              </a:rPr>
              <a:t>共被</a:t>
            </a:r>
            <a:r>
              <a:rPr lang="en-US" altLang="zh-CN" smtClean="0">
                <a:latin typeface="Arial" pitchFamily="34" charset="0"/>
                <a:ea typeface="宋体" pitchFamily="2" charset="-122"/>
              </a:rPr>
              <a:t>SCI</a:t>
            </a:r>
            <a:r>
              <a:rPr lang="zh-CN" altLang="en-US" smtClean="0">
                <a:latin typeface="Arial" pitchFamily="34" charset="0"/>
                <a:ea typeface="宋体" pitchFamily="2" charset="-122"/>
              </a:rPr>
              <a:t>收录</a:t>
            </a:r>
            <a:r>
              <a:rPr lang="en-US" altLang="zh-CN" smtClean="0">
                <a:latin typeface="Arial" pitchFamily="34" charset="0"/>
                <a:ea typeface="宋体" pitchFamily="2" charset="-122"/>
              </a:rPr>
              <a:t>20449</a:t>
            </a:r>
            <a:r>
              <a:rPr lang="zh-CN" altLang="en-US" smtClean="0">
                <a:latin typeface="Arial" pitchFamily="34" charset="0"/>
                <a:ea typeface="宋体" pitchFamily="2" charset="-122"/>
              </a:rPr>
              <a:t>篇文献，其中通讯</a:t>
            </a:r>
            <a:r>
              <a:rPr lang="en-US" altLang="zh-CN" smtClean="0">
                <a:latin typeface="Arial" pitchFamily="34" charset="0"/>
                <a:ea typeface="宋体" pitchFamily="2" charset="-122"/>
              </a:rPr>
              <a:t>6856</a:t>
            </a:r>
            <a:r>
              <a:rPr lang="zh-CN" altLang="en-US" smtClean="0">
                <a:latin typeface="Arial" pitchFamily="34" charset="0"/>
                <a:ea typeface="宋体" pitchFamily="2" charset="-122"/>
              </a:rPr>
              <a:t>篇（</a:t>
            </a:r>
            <a:r>
              <a:rPr lang="en-US" altLang="zh-CN" smtClean="0">
                <a:latin typeface="Arial" pitchFamily="34" charset="0"/>
                <a:ea typeface="宋体" pitchFamily="2" charset="-122"/>
              </a:rPr>
              <a:t>33.5273 %</a:t>
            </a:r>
            <a:r>
              <a:rPr lang="zh-CN" altLang="en-US" smtClean="0">
                <a:latin typeface="Arial" pitchFamily="34" charset="0"/>
                <a:ea typeface="宋体" pitchFamily="2" charset="-122"/>
              </a:rPr>
              <a:t>）、社论</a:t>
            </a:r>
            <a:r>
              <a:rPr lang="en-US" altLang="zh-CN" smtClean="0">
                <a:latin typeface="Arial" pitchFamily="34" charset="0"/>
                <a:ea typeface="宋体" pitchFamily="2" charset="-122"/>
              </a:rPr>
              <a:t>5357</a:t>
            </a:r>
            <a:r>
              <a:rPr lang="zh-CN" altLang="en-US" smtClean="0">
                <a:latin typeface="Arial" pitchFamily="34" charset="0"/>
                <a:ea typeface="宋体" pitchFamily="2" charset="-122"/>
              </a:rPr>
              <a:t>篇（</a:t>
            </a:r>
            <a:r>
              <a:rPr lang="en-US" altLang="zh-CN" smtClean="0">
                <a:latin typeface="Arial" pitchFamily="34" charset="0"/>
                <a:ea typeface="宋体" pitchFamily="2" charset="-122"/>
              </a:rPr>
              <a:t>26.1969 %</a:t>
            </a:r>
            <a:r>
              <a:rPr lang="zh-CN" altLang="en-US" smtClean="0">
                <a:latin typeface="Arial" pitchFamily="34" charset="0"/>
                <a:ea typeface="宋体" pitchFamily="2" charset="-122"/>
              </a:rPr>
              <a:t>）、论文</a:t>
            </a:r>
            <a:r>
              <a:rPr lang="en-US" altLang="zh-CN" smtClean="0">
                <a:latin typeface="Arial" pitchFamily="34" charset="0"/>
                <a:ea typeface="宋体" pitchFamily="2" charset="-122"/>
              </a:rPr>
              <a:t>3827</a:t>
            </a:r>
            <a:r>
              <a:rPr lang="zh-CN" altLang="en-US" smtClean="0">
                <a:latin typeface="Arial" pitchFamily="34" charset="0"/>
                <a:ea typeface="宋体" pitchFamily="2" charset="-122"/>
              </a:rPr>
              <a:t>篇（</a:t>
            </a:r>
            <a:r>
              <a:rPr lang="en-US" altLang="zh-CN" smtClean="0">
                <a:latin typeface="Arial" pitchFamily="34" charset="0"/>
                <a:ea typeface="宋体" pitchFamily="2" charset="-122"/>
              </a:rPr>
              <a:t>18.7149 %</a:t>
            </a:r>
            <a:r>
              <a:rPr lang="zh-CN" altLang="en-US" smtClean="0">
                <a:latin typeface="Arial" pitchFamily="34" charset="0"/>
                <a:ea typeface="宋体" pitchFamily="2" charset="-122"/>
              </a:rPr>
              <a:t>）、</a:t>
            </a:r>
            <a:r>
              <a:rPr lang="zh-CN" altLang="en-US" smtClean="0">
                <a:solidFill>
                  <a:srgbClr val="CC0000"/>
                </a:solidFill>
                <a:latin typeface="Arial" pitchFamily="34" charset="0"/>
                <a:ea typeface="宋体" pitchFamily="2" charset="-122"/>
              </a:rPr>
              <a:t>新闻</a:t>
            </a:r>
            <a:r>
              <a:rPr lang="en-US" altLang="zh-CN" smtClean="0">
                <a:solidFill>
                  <a:srgbClr val="CC0000"/>
                </a:solidFill>
                <a:latin typeface="Arial" pitchFamily="34" charset="0"/>
                <a:ea typeface="宋体" pitchFamily="2" charset="-122"/>
              </a:rPr>
              <a:t>2788</a:t>
            </a:r>
            <a:r>
              <a:rPr lang="zh-CN" altLang="en-US" smtClean="0">
                <a:solidFill>
                  <a:srgbClr val="CC0000"/>
                </a:solidFill>
                <a:latin typeface="Arial" pitchFamily="34" charset="0"/>
                <a:ea typeface="宋体" pitchFamily="2" charset="-122"/>
              </a:rPr>
              <a:t>篇（</a:t>
            </a:r>
            <a:r>
              <a:rPr lang="en-US" altLang="zh-CN" smtClean="0">
                <a:solidFill>
                  <a:srgbClr val="CC0000"/>
                </a:solidFill>
                <a:latin typeface="Arial" pitchFamily="34" charset="0"/>
                <a:ea typeface="宋体" pitchFamily="2" charset="-122"/>
              </a:rPr>
              <a:t>13.6339 %</a:t>
            </a:r>
            <a:r>
              <a:rPr lang="zh-CN" altLang="en-US" smtClean="0">
                <a:solidFill>
                  <a:srgbClr val="CC0000"/>
                </a:solidFill>
                <a:latin typeface="Arial" pitchFamily="34" charset="0"/>
                <a:ea typeface="宋体" pitchFamily="2" charset="-122"/>
              </a:rPr>
              <a:t>）</a:t>
            </a:r>
            <a:r>
              <a:rPr lang="zh-CN" altLang="en-US" smtClean="0">
                <a:latin typeface="Arial" pitchFamily="34" charset="0"/>
                <a:ea typeface="宋体" pitchFamily="2" charset="-122"/>
              </a:rPr>
              <a:t>、评论</a:t>
            </a:r>
            <a:r>
              <a:rPr lang="en-US" altLang="zh-CN" smtClean="0">
                <a:latin typeface="Arial" pitchFamily="34" charset="0"/>
                <a:ea typeface="宋体" pitchFamily="2" charset="-122"/>
              </a:rPr>
              <a:t>683</a:t>
            </a:r>
            <a:r>
              <a:rPr lang="zh-CN" altLang="en-US" smtClean="0">
                <a:latin typeface="Arial" pitchFamily="34" charset="0"/>
                <a:ea typeface="宋体" pitchFamily="2" charset="-122"/>
              </a:rPr>
              <a:t>篇（</a:t>
            </a:r>
            <a:r>
              <a:rPr lang="en-US" altLang="zh-CN" smtClean="0">
                <a:latin typeface="Arial" pitchFamily="34" charset="0"/>
                <a:ea typeface="宋体" pitchFamily="2" charset="-122"/>
              </a:rPr>
              <a:t>3.3400 %</a:t>
            </a:r>
            <a:r>
              <a:rPr lang="zh-CN" altLang="en-US" smtClean="0">
                <a:latin typeface="Arial" pitchFamily="34" charset="0"/>
                <a:ea typeface="宋体" pitchFamily="2" charset="-122"/>
              </a:rPr>
              <a:t>）</a:t>
            </a:r>
          </a:p>
          <a:p>
            <a:endParaRPr lang="en-US" altLang="zh-CN" smtClean="0">
              <a:solidFill>
                <a:srgbClr val="CC0000"/>
              </a:solidFill>
              <a:latin typeface="Arial" pitchFamily="34" charset="0"/>
              <a:ea typeface="宋体" pitchFamily="2" charset="-122"/>
            </a:endParaRPr>
          </a:p>
        </p:txBody>
      </p:sp>
    </p:spTree>
    <p:extLst>
      <p:ext uri="{BB962C8B-B14F-4D97-AF65-F5344CB8AC3E}">
        <p14:creationId xmlns:p14="http://schemas.microsoft.com/office/powerpoint/2010/main" val="150420811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1295400"/>
            <a:ext cx="8305800" cy="2971800"/>
          </a:xfrm>
        </p:spPr>
        <p:txBody>
          <a:bodyPr/>
          <a:lstStyle/>
          <a:p>
            <a:pPr algn="ctr"/>
            <a:r>
              <a:rPr lang="zh-CN" altLang="en-US" sz="4000" smtClean="0">
                <a:solidFill>
                  <a:srgbClr val="CC0000"/>
                </a:solidFill>
                <a:latin typeface="Arial" pitchFamily="34" charset="0"/>
                <a:ea typeface="宋体" pitchFamily="2" charset="-122"/>
              </a:rPr>
              <a:t>阅读科学新闻可以帮助科学工作者快速了解研究热点</a:t>
            </a:r>
            <a:br>
              <a:rPr lang="zh-CN" altLang="en-US" sz="4000" smtClean="0">
                <a:solidFill>
                  <a:srgbClr val="CC0000"/>
                </a:solidFill>
                <a:latin typeface="Arial" pitchFamily="34" charset="0"/>
                <a:ea typeface="宋体" pitchFamily="2" charset="-122"/>
              </a:rPr>
            </a:br>
            <a:r>
              <a:rPr lang="zh-CN" altLang="en-US" sz="4000" smtClean="0">
                <a:solidFill>
                  <a:srgbClr val="CC0000"/>
                </a:solidFill>
                <a:latin typeface="Arial" pitchFamily="34" charset="0"/>
                <a:ea typeface="宋体" pitchFamily="2" charset="-122"/>
              </a:rPr>
              <a:t>获得研究思路，选择研究课题 。</a:t>
            </a:r>
          </a:p>
        </p:txBody>
      </p:sp>
    </p:spTree>
    <p:extLst>
      <p:ext uri="{BB962C8B-B14F-4D97-AF65-F5344CB8AC3E}">
        <p14:creationId xmlns:p14="http://schemas.microsoft.com/office/powerpoint/2010/main" val="2775510020"/>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8077200" cy="332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圆角矩形 5"/>
          <p:cNvSpPr/>
          <p:nvPr/>
        </p:nvSpPr>
        <p:spPr bwMode="auto">
          <a:xfrm>
            <a:off x="685800" y="4033838"/>
            <a:ext cx="7726363" cy="2062162"/>
          </a:xfrm>
          <a:prstGeom prst="roundRect">
            <a:avLst/>
          </a:prstGeom>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1002">
            <a:schemeClr val="dk2"/>
          </a:fillRef>
          <a:effectRef idx="0">
            <a:scrgbClr r="0" g="0" b="0"/>
          </a:effectRef>
          <a:fontRef idx="major"/>
        </p:style>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en-US" altLang="zh-CN" b="1" dirty="0" smtClean="0">
              <a:solidFill>
                <a:srgbClr val="236402"/>
              </a:solidFill>
              <a:latin typeface="Microsoft YaHei" pitchFamily="34" charset="-122"/>
              <a:ea typeface="Microsoft YaHei" pitchFamily="34" charset="-122"/>
            </a:endParaRPr>
          </a:p>
          <a:p>
            <a:pPr algn="ctr" eaLnBrk="1" hangingPunct="1">
              <a:defRPr/>
            </a:pPr>
            <a:r>
              <a:rPr lang="zh-CN" altLang="en-US" b="1" dirty="0" smtClean="0">
                <a:latin typeface="Microsoft YaHei" pitchFamily="34" charset="-122"/>
                <a:ea typeface="Microsoft YaHei" pitchFamily="34" charset="-122"/>
              </a:rPr>
              <a:t>强大的分析功能：</a:t>
            </a:r>
            <a:endParaRPr lang="en-US" altLang="zh-CN" b="1" dirty="0" smtClean="0">
              <a:latin typeface="Microsoft YaHei" pitchFamily="34" charset="-122"/>
              <a:ea typeface="Microsoft YaHei" pitchFamily="34" charset="-122"/>
            </a:endParaRPr>
          </a:p>
          <a:p>
            <a:pPr algn="ctr" eaLnBrk="1" hangingPunct="1">
              <a:defRPr/>
            </a:pPr>
            <a:endParaRPr lang="en-US" altLang="zh-CN" b="1" dirty="0" smtClean="0">
              <a:latin typeface="Microsoft YaHei" pitchFamily="34" charset="-122"/>
              <a:ea typeface="Microsoft YaHei" pitchFamily="34" charset="-122"/>
            </a:endParaRPr>
          </a:p>
          <a:p>
            <a:pPr algn="ctr" eaLnBrk="1" hangingPunct="1">
              <a:defRPr/>
            </a:pPr>
            <a:r>
              <a:rPr lang="zh-CN" altLang="en-US" b="1" dirty="0" smtClean="0">
                <a:latin typeface="Microsoft YaHei" pitchFamily="34" charset="-122"/>
                <a:ea typeface="Microsoft YaHei" pitchFamily="34" charset="-122"/>
                <a:cs typeface="Arial" pitchFamily="34" charset="0"/>
              </a:rPr>
              <a:t>▪</a:t>
            </a:r>
            <a:r>
              <a:rPr lang="zh-CN" altLang="en-US" b="1" dirty="0" smtClean="0">
                <a:latin typeface="Microsoft YaHei" pitchFamily="34" charset="-122"/>
                <a:ea typeface="Microsoft YaHei" pitchFamily="34" charset="-122"/>
              </a:rPr>
              <a:t>作者   </a:t>
            </a:r>
            <a:r>
              <a:rPr lang="zh-CN" altLang="en-US" b="1" dirty="0" smtClean="0">
                <a:latin typeface="Microsoft YaHei" pitchFamily="34" charset="-122"/>
                <a:ea typeface="Microsoft YaHei" pitchFamily="34" charset="-122"/>
                <a:cs typeface="Arial" pitchFamily="34" charset="0"/>
              </a:rPr>
              <a:t>▪</a:t>
            </a:r>
            <a:r>
              <a:rPr lang="zh-CN" altLang="en-US" b="1" dirty="0" smtClean="0">
                <a:latin typeface="Microsoft YaHei" pitchFamily="34" charset="-122"/>
                <a:ea typeface="Microsoft YaHei" pitchFamily="34" charset="-122"/>
              </a:rPr>
              <a:t>出版年   </a:t>
            </a:r>
            <a:r>
              <a:rPr lang="zh-CN" altLang="en-US" b="1" dirty="0" smtClean="0">
                <a:latin typeface="Microsoft YaHei" pitchFamily="34" charset="-122"/>
                <a:ea typeface="Microsoft YaHei" pitchFamily="34" charset="-122"/>
                <a:cs typeface="Arial" pitchFamily="34" charset="0"/>
              </a:rPr>
              <a:t>▪</a:t>
            </a:r>
            <a:r>
              <a:rPr lang="zh-CN" altLang="en-US" b="1" dirty="0" smtClean="0">
                <a:latin typeface="Microsoft YaHei" pitchFamily="34" charset="-122"/>
                <a:ea typeface="Microsoft YaHei" pitchFamily="34" charset="-122"/>
              </a:rPr>
              <a:t>来源期刊   </a:t>
            </a:r>
            <a:r>
              <a:rPr lang="zh-CN" altLang="en-US" b="1" dirty="0" smtClean="0">
                <a:latin typeface="Microsoft YaHei" pitchFamily="34" charset="-122"/>
                <a:ea typeface="Microsoft YaHei" pitchFamily="34" charset="-122"/>
                <a:cs typeface="Arial" pitchFamily="34" charset="0"/>
              </a:rPr>
              <a:t>▪</a:t>
            </a:r>
            <a:r>
              <a:rPr lang="zh-CN" altLang="en-US" b="1" dirty="0" smtClean="0">
                <a:latin typeface="Microsoft YaHei" pitchFamily="34" charset="-122"/>
                <a:ea typeface="Microsoft YaHei" pitchFamily="34" charset="-122"/>
              </a:rPr>
              <a:t>文献类型   </a:t>
            </a:r>
            <a:r>
              <a:rPr lang="zh-CN" altLang="en-US" b="1" dirty="0" smtClean="0">
                <a:latin typeface="Microsoft YaHei" pitchFamily="34" charset="-122"/>
                <a:ea typeface="Microsoft YaHei" pitchFamily="34" charset="-122"/>
                <a:cs typeface="Arial" pitchFamily="34" charset="0"/>
              </a:rPr>
              <a:t>▪</a:t>
            </a:r>
            <a:r>
              <a:rPr lang="zh-CN" altLang="en-US" b="1" dirty="0" smtClean="0">
                <a:latin typeface="Microsoft YaHei" pitchFamily="34" charset="-122"/>
                <a:ea typeface="Microsoft YaHei" pitchFamily="34" charset="-122"/>
              </a:rPr>
              <a:t>会议名称   </a:t>
            </a:r>
            <a:r>
              <a:rPr lang="zh-CN" altLang="en-US" b="1" dirty="0" smtClean="0">
                <a:latin typeface="Microsoft YaHei" pitchFamily="34" charset="-122"/>
                <a:ea typeface="Microsoft YaHei" pitchFamily="34" charset="-122"/>
                <a:cs typeface="Arial" pitchFamily="34" charset="0"/>
              </a:rPr>
              <a:t>▪</a:t>
            </a:r>
            <a:r>
              <a:rPr lang="zh-CN" altLang="en-US" b="1" dirty="0" smtClean="0">
                <a:latin typeface="Microsoft YaHei" pitchFamily="34" charset="-122"/>
                <a:ea typeface="Microsoft YaHei" pitchFamily="34" charset="-122"/>
              </a:rPr>
              <a:t>国家</a:t>
            </a:r>
            <a:r>
              <a:rPr lang="en-US" altLang="zh-CN" b="1" dirty="0" smtClean="0">
                <a:latin typeface="Microsoft YaHei" pitchFamily="34" charset="-122"/>
                <a:ea typeface="Microsoft YaHei" pitchFamily="34" charset="-122"/>
              </a:rPr>
              <a:t>/</a:t>
            </a:r>
            <a:r>
              <a:rPr lang="zh-CN" altLang="en-US" b="1" dirty="0" smtClean="0">
                <a:latin typeface="Microsoft YaHei" pitchFamily="34" charset="-122"/>
                <a:ea typeface="Microsoft YaHei" pitchFamily="34" charset="-122"/>
              </a:rPr>
              <a:t>地区   </a:t>
            </a:r>
            <a:endParaRPr lang="en-US" altLang="zh-CN" b="1" dirty="0" smtClean="0">
              <a:latin typeface="Microsoft YaHei" pitchFamily="34" charset="-122"/>
              <a:ea typeface="Microsoft YaHei" pitchFamily="34" charset="-122"/>
            </a:endParaRPr>
          </a:p>
          <a:p>
            <a:pPr algn="ctr" eaLnBrk="1" hangingPunct="1">
              <a:defRPr/>
            </a:pPr>
            <a:endParaRPr lang="en-US" altLang="zh-CN" sz="800" b="1" dirty="0" smtClean="0">
              <a:latin typeface="Microsoft YaHei" pitchFamily="34" charset="-122"/>
              <a:ea typeface="Microsoft YaHei" pitchFamily="34" charset="-122"/>
            </a:endParaRPr>
          </a:p>
          <a:p>
            <a:pPr algn="ctr" eaLnBrk="1" hangingPunct="1">
              <a:defRPr/>
            </a:pPr>
            <a:r>
              <a:rPr lang="zh-CN" altLang="en-US" b="1" dirty="0" smtClean="0">
                <a:latin typeface="Microsoft YaHei" pitchFamily="34" charset="-122"/>
                <a:ea typeface="Microsoft YaHei" pitchFamily="34" charset="-122"/>
                <a:cs typeface="Arial" pitchFamily="34" charset="0"/>
              </a:rPr>
              <a:t>▪</a:t>
            </a:r>
            <a:r>
              <a:rPr lang="zh-CN" altLang="en-US" b="1" dirty="0" smtClean="0">
                <a:latin typeface="Microsoft YaHei" pitchFamily="34" charset="-122"/>
                <a:ea typeface="Microsoft YaHei" pitchFamily="34" charset="-122"/>
              </a:rPr>
              <a:t>基金资助机构   </a:t>
            </a:r>
            <a:r>
              <a:rPr lang="zh-CN" altLang="en-US" b="1" dirty="0" smtClean="0">
                <a:latin typeface="Microsoft YaHei" pitchFamily="34" charset="-122"/>
                <a:ea typeface="Microsoft YaHei" pitchFamily="34" charset="-122"/>
                <a:cs typeface="Arial" pitchFamily="34" charset="0"/>
              </a:rPr>
              <a:t>▪</a:t>
            </a:r>
            <a:r>
              <a:rPr lang="zh-CN" altLang="en-US" b="1" dirty="0" smtClean="0">
                <a:latin typeface="Microsoft YaHei" pitchFamily="34" charset="-122"/>
                <a:ea typeface="Microsoft YaHei" pitchFamily="34" charset="-122"/>
              </a:rPr>
              <a:t>授权号   </a:t>
            </a:r>
            <a:r>
              <a:rPr lang="zh-CN" altLang="en-US" b="1" dirty="0" smtClean="0">
                <a:latin typeface="Microsoft YaHei" pitchFamily="34" charset="-122"/>
                <a:ea typeface="Microsoft YaHei" pitchFamily="34" charset="-122"/>
                <a:cs typeface="Arial" pitchFamily="34" charset="0"/>
              </a:rPr>
              <a:t>▪</a:t>
            </a:r>
            <a:r>
              <a:rPr lang="zh-CN" altLang="en-US" b="1" dirty="0" smtClean="0">
                <a:latin typeface="Microsoft YaHei" pitchFamily="34" charset="-122"/>
                <a:ea typeface="Microsoft YaHei" pitchFamily="34" charset="-122"/>
              </a:rPr>
              <a:t>团体作者   </a:t>
            </a:r>
            <a:r>
              <a:rPr lang="zh-CN" altLang="en-US" b="1" dirty="0" smtClean="0">
                <a:latin typeface="Microsoft YaHei" pitchFamily="34" charset="-122"/>
                <a:ea typeface="Microsoft YaHei" pitchFamily="34" charset="-122"/>
                <a:cs typeface="Arial" pitchFamily="34" charset="0"/>
              </a:rPr>
              <a:t>▪</a:t>
            </a:r>
            <a:r>
              <a:rPr lang="zh-CN" altLang="en-US" b="1" dirty="0" smtClean="0">
                <a:latin typeface="Microsoft YaHei" pitchFamily="34" charset="-122"/>
                <a:ea typeface="Microsoft YaHei" pitchFamily="34" charset="-122"/>
              </a:rPr>
              <a:t>机构   </a:t>
            </a:r>
            <a:r>
              <a:rPr lang="zh-CN" altLang="en-US" b="1" dirty="0" smtClean="0">
                <a:latin typeface="Microsoft YaHei" pitchFamily="34" charset="-122"/>
                <a:ea typeface="Microsoft YaHei" pitchFamily="34" charset="-122"/>
                <a:cs typeface="Arial" pitchFamily="34" charset="0"/>
              </a:rPr>
              <a:t>▪</a:t>
            </a:r>
            <a:r>
              <a:rPr lang="zh-CN" altLang="en-US" b="1" dirty="0" smtClean="0">
                <a:latin typeface="Microsoft YaHei" pitchFamily="34" charset="-122"/>
                <a:ea typeface="Microsoft YaHei" pitchFamily="34" charset="-122"/>
              </a:rPr>
              <a:t>语种   </a:t>
            </a:r>
            <a:r>
              <a:rPr lang="zh-CN" altLang="en-US" b="1" dirty="0" smtClean="0">
                <a:latin typeface="Microsoft YaHei" pitchFamily="34" charset="-122"/>
                <a:ea typeface="Microsoft YaHei" pitchFamily="34" charset="-122"/>
                <a:cs typeface="Arial" pitchFamily="34" charset="0"/>
              </a:rPr>
              <a:t>▪</a:t>
            </a:r>
            <a:r>
              <a:rPr lang="zh-CN" altLang="en-US" b="1" dirty="0" smtClean="0">
                <a:latin typeface="Microsoft YaHei" pitchFamily="34" charset="-122"/>
                <a:ea typeface="Microsoft YaHei" pitchFamily="34" charset="-122"/>
              </a:rPr>
              <a:t>学科类别 </a:t>
            </a:r>
            <a:endParaRPr lang="en-US" altLang="zh-CN" b="1" dirty="0" smtClean="0">
              <a:latin typeface="Microsoft YaHei" pitchFamily="34" charset="-122"/>
              <a:ea typeface="Microsoft YaHei" pitchFamily="34" charset="-122"/>
            </a:endParaRPr>
          </a:p>
          <a:p>
            <a:pPr algn="ctr" eaLnBrk="1" hangingPunct="1">
              <a:defRPr/>
            </a:pPr>
            <a:endParaRPr lang="en-US" altLang="zh-CN" sz="800" b="1" dirty="0" smtClean="0">
              <a:latin typeface="Microsoft YaHei" pitchFamily="34" charset="-122"/>
              <a:ea typeface="Microsoft YaHei" pitchFamily="34" charset="-122"/>
              <a:cs typeface="Arial" pitchFamily="34" charset="0"/>
            </a:endParaRPr>
          </a:p>
          <a:p>
            <a:pPr algn="ctr" eaLnBrk="1" hangingPunct="1">
              <a:defRPr/>
            </a:pPr>
            <a:r>
              <a:rPr lang="zh-CN" altLang="en-US" b="1" dirty="0" smtClean="0">
                <a:latin typeface="Microsoft YaHei" pitchFamily="34" charset="-122"/>
                <a:ea typeface="Microsoft YaHei" pitchFamily="34" charset="-122"/>
                <a:cs typeface="Arial" pitchFamily="34" charset="0"/>
              </a:rPr>
              <a:t>▪ </a:t>
            </a:r>
            <a:r>
              <a:rPr lang="en-US" altLang="zh-CN" b="1" dirty="0" smtClean="0">
                <a:latin typeface="Microsoft YaHei" pitchFamily="34" charset="-122"/>
                <a:ea typeface="Microsoft YaHei" pitchFamily="34" charset="-122"/>
              </a:rPr>
              <a:t>WOS</a:t>
            </a:r>
            <a:r>
              <a:rPr lang="zh-CN" altLang="en-US" b="1" dirty="0" smtClean="0">
                <a:latin typeface="Microsoft YaHei" pitchFamily="34" charset="-122"/>
                <a:ea typeface="Microsoft YaHei" pitchFamily="34" charset="-122"/>
              </a:rPr>
              <a:t>学科类别   </a:t>
            </a:r>
            <a:r>
              <a:rPr lang="zh-CN" altLang="en-US" b="1" dirty="0" smtClean="0">
                <a:latin typeface="Microsoft YaHei" pitchFamily="34" charset="-122"/>
                <a:ea typeface="Microsoft YaHei" pitchFamily="34" charset="-122"/>
                <a:cs typeface="Arial" pitchFamily="34" charset="0"/>
              </a:rPr>
              <a:t>▪</a:t>
            </a:r>
            <a:r>
              <a:rPr lang="zh-CN" altLang="en-US" b="1" dirty="0" smtClean="0">
                <a:latin typeface="Microsoft YaHei" pitchFamily="34" charset="-122"/>
                <a:ea typeface="Microsoft YaHei" pitchFamily="34" charset="-122"/>
              </a:rPr>
              <a:t>编者  </a:t>
            </a:r>
            <a:r>
              <a:rPr lang="zh-CN" altLang="en-US" b="1" dirty="0" smtClean="0">
                <a:latin typeface="Microsoft YaHei" pitchFamily="34" charset="-122"/>
                <a:ea typeface="Microsoft YaHei" pitchFamily="34" charset="-122"/>
                <a:cs typeface="Arial" pitchFamily="34" charset="0"/>
              </a:rPr>
              <a:t>▪丛书名称</a:t>
            </a:r>
            <a:endParaRPr lang="en-US" altLang="zh-CN" b="1" dirty="0" smtClean="0">
              <a:latin typeface="Microsoft YaHei" pitchFamily="34" charset="-122"/>
              <a:ea typeface="Microsoft YaHei" pitchFamily="34" charset="-122"/>
            </a:endParaRPr>
          </a:p>
          <a:p>
            <a:pPr algn="ctr" eaLnBrk="1" hangingPunct="1">
              <a:defRPr/>
            </a:pPr>
            <a:endParaRPr lang="en-US" altLang="zh-CN" b="1" dirty="0" smtClean="0">
              <a:solidFill>
                <a:srgbClr val="236402"/>
              </a:solidFill>
              <a:latin typeface="Microsoft YaHei" pitchFamily="34" charset="-122"/>
              <a:ea typeface="Microsoft YaHei" pitchFamily="34" charset="-122"/>
            </a:endParaRPr>
          </a:p>
          <a:p>
            <a:pPr algn="ctr" eaLnBrk="1" hangingPunct="1">
              <a:defRPr/>
            </a:pPr>
            <a:endParaRPr lang="zh-CN" altLang="en-US" dirty="0" smtClean="0">
              <a:latin typeface="Microsoft YaHei" pitchFamily="34" charset="-122"/>
              <a:ea typeface="Microsoft YaHei" pitchFamily="34" charset="-122"/>
            </a:endParaRPr>
          </a:p>
        </p:txBody>
      </p:sp>
    </p:spTree>
    <p:extLst>
      <p:ext uri="{BB962C8B-B14F-4D97-AF65-F5344CB8AC3E}">
        <p14:creationId xmlns:p14="http://schemas.microsoft.com/office/powerpoint/2010/main" val="24705026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685800"/>
            <a:ext cx="6465887"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267200" y="228600"/>
            <a:ext cx="4587875" cy="923925"/>
          </a:xfrm>
          <a:prstGeom prst="rect">
            <a:avLst/>
          </a:prstGeom>
          <a:ln cap="rnd">
            <a:solidFill>
              <a:schemeClr val="tx1"/>
            </a:solidFill>
          </a:ln>
        </p:spPr>
        <p:style>
          <a:lnRef idx="0">
            <a:scrgbClr r="0" g="0" b="0"/>
          </a:lnRef>
          <a:fillRef idx="1002">
            <a:schemeClr val="dk2"/>
          </a:fillRef>
          <a:effectRef idx="0">
            <a:scrgbClr r="0" g="0" b="0"/>
          </a:effectRef>
          <a:fontRef idx="major"/>
        </p:style>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50000"/>
              </a:lnSpc>
              <a:spcBef>
                <a:spcPct val="20000"/>
              </a:spcBef>
              <a:buClr>
                <a:srgbClr val="009900"/>
              </a:buClr>
              <a:buSzPct val="80000"/>
              <a:buFont typeface="Wingdings" pitchFamily="2" charset="2"/>
              <a:buNone/>
              <a:defRPr/>
            </a:pPr>
            <a:r>
              <a:rPr lang="zh-CN" altLang="en-US" b="1" dirty="0" smtClean="0">
                <a:latin typeface="Microsoft YaHei" pitchFamily="34" charset="-122"/>
                <a:ea typeface="Microsoft YaHei" pitchFamily="34" charset="-122"/>
              </a:rPr>
              <a:t>出版年分析：了解课题的发展趋势以及判断课题的发展阶段。</a:t>
            </a:r>
            <a:endParaRPr lang="en-US" altLang="zh-CN" b="1" dirty="0" smtClean="0">
              <a:latin typeface="Microsoft YaHei" pitchFamily="34" charset="-122"/>
              <a:ea typeface="Microsoft YaHei" pitchFamily="34" charset="-122"/>
            </a:endParaRP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962" y="2438400"/>
            <a:ext cx="6742113"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901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anim calcmode="lin" valueType="num">
                                      <p:cBhvr additive="base">
                                        <p:cTn id="7" dur="500" fill="hold"/>
                                        <p:tgtEl>
                                          <p:spTgt spid="21507"/>
                                        </p:tgtEl>
                                        <p:attrNameLst>
                                          <p:attrName>ppt_x</p:attrName>
                                        </p:attrNameLst>
                                      </p:cBhvr>
                                      <p:tavLst>
                                        <p:tav tm="0">
                                          <p:val>
                                            <p:strVal val="#ppt_x"/>
                                          </p:val>
                                        </p:tav>
                                        <p:tav tm="100000">
                                          <p:val>
                                            <p:strVal val="#ppt_x"/>
                                          </p:val>
                                        </p:tav>
                                      </p:tavLst>
                                    </p:anim>
                                    <p:anim calcmode="lin" valueType="num">
                                      <p:cBhvr additive="base">
                                        <p:cTn id="8" dur="500" fill="hold"/>
                                        <p:tgtEl>
                                          <p:spTgt spid="215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53721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267200" y="228600"/>
            <a:ext cx="4587875" cy="2813399"/>
          </a:xfrm>
          <a:prstGeom prst="rect">
            <a:avLst/>
          </a:prstGeom>
          <a:ln cap="rnd">
            <a:solidFill>
              <a:schemeClr val="tx1"/>
            </a:solidFill>
          </a:ln>
        </p:spPr>
        <p:style>
          <a:lnRef idx="0">
            <a:scrgbClr r="0" g="0" b="0"/>
          </a:lnRef>
          <a:fillRef idx="1002">
            <a:schemeClr val="dk2"/>
          </a:fillRef>
          <a:effectRef idx="0">
            <a:scrgbClr r="0" g="0" b="0"/>
          </a:effectRef>
          <a:fontRef idx="major"/>
        </p:style>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50000"/>
              </a:lnSpc>
              <a:spcBef>
                <a:spcPct val="20000"/>
              </a:spcBef>
              <a:buClr>
                <a:srgbClr val="009900"/>
              </a:buClr>
              <a:buSzPct val="80000"/>
              <a:buFont typeface="Wingdings" pitchFamily="2" charset="2"/>
              <a:buNone/>
              <a:defRPr/>
            </a:pPr>
            <a:r>
              <a:rPr lang="zh-CN" altLang="en-US" b="1" dirty="0">
                <a:latin typeface="Microsoft YaHei" pitchFamily="34" charset="-122"/>
                <a:ea typeface="Microsoft YaHei" pitchFamily="34" charset="-122"/>
              </a:rPr>
              <a:t>著者分析：</a:t>
            </a:r>
          </a:p>
          <a:p>
            <a:pPr eaLnBrk="1" hangingPunct="1">
              <a:lnSpc>
                <a:spcPct val="150000"/>
              </a:lnSpc>
              <a:spcBef>
                <a:spcPct val="20000"/>
              </a:spcBef>
              <a:buClr>
                <a:srgbClr val="009900"/>
              </a:buClr>
              <a:buSzPct val="80000"/>
              <a:buFont typeface="Wingdings" pitchFamily="2" charset="2"/>
              <a:buNone/>
              <a:defRPr/>
            </a:pPr>
            <a:endParaRPr lang="zh-CN" altLang="en-US" b="1" dirty="0">
              <a:latin typeface="Microsoft YaHei" pitchFamily="34" charset="-122"/>
              <a:ea typeface="Microsoft YaHei" pitchFamily="34" charset="-122"/>
            </a:endParaRPr>
          </a:p>
          <a:p>
            <a:pPr eaLnBrk="1" hangingPunct="1">
              <a:lnSpc>
                <a:spcPct val="150000"/>
              </a:lnSpc>
              <a:spcBef>
                <a:spcPct val="20000"/>
              </a:spcBef>
              <a:buClr>
                <a:srgbClr val="009900"/>
              </a:buClr>
              <a:buSzPct val="80000"/>
              <a:buFont typeface="Wingdings" pitchFamily="2" charset="2"/>
              <a:buNone/>
              <a:defRPr/>
            </a:pPr>
            <a:r>
              <a:rPr lang="en-US" altLang="zh-CN" b="1" dirty="0">
                <a:latin typeface="Microsoft YaHei" pitchFamily="34" charset="-122"/>
                <a:ea typeface="Microsoft YaHei" pitchFamily="34" charset="-122"/>
              </a:rPr>
              <a:t>- </a:t>
            </a:r>
            <a:r>
              <a:rPr lang="zh-CN" altLang="en-US" b="1" dirty="0">
                <a:latin typeface="Microsoft YaHei" pitchFamily="34" charset="-122"/>
                <a:ea typeface="Microsoft YaHei" pitchFamily="34" charset="-122"/>
              </a:rPr>
              <a:t>发现该领域的高产出研究人员</a:t>
            </a:r>
          </a:p>
          <a:p>
            <a:pPr eaLnBrk="1" hangingPunct="1">
              <a:lnSpc>
                <a:spcPct val="150000"/>
              </a:lnSpc>
              <a:spcBef>
                <a:spcPct val="20000"/>
              </a:spcBef>
              <a:buClr>
                <a:srgbClr val="009900"/>
              </a:buClr>
              <a:buSzPct val="80000"/>
              <a:buFont typeface="Wingdings" pitchFamily="2" charset="2"/>
              <a:buNone/>
              <a:defRPr/>
            </a:pPr>
            <a:r>
              <a:rPr lang="en-US" altLang="zh-CN" b="1" dirty="0">
                <a:latin typeface="Microsoft YaHei" pitchFamily="34" charset="-122"/>
                <a:ea typeface="Microsoft YaHei" pitchFamily="34" charset="-122"/>
              </a:rPr>
              <a:t>- </a:t>
            </a:r>
            <a:r>
              <a:rPr lang="zh-CN" altLang="en-US" b="1" dirty="0">
                <a:latin typeface="Microsoft YaHei" pitchFamily="34" charset="-122"/>
                <a:ea typeface="Microsoft YaHei" pitchFamily="34" charset="-122"/>
              </a:rPr>
              <a:t>有利于机构的人才招聘</a:t>
            </a:r>
          </a:p>
          <a:p>
            <a:pPr eaLnBrk="1" hangingPunct="1">
              <a:lnSpc>
                <a:spcPct val="150000"/>
              </a:lnSpc>
              <a:spcBef>
                <a:spcPct val="20000"/>
              </a:spcBef>
              <a:buClr>
                <a:srgbClr val="009900"/>
              </a:buClr>
              <a:buSzPct val="80000"/>
              <a:buFont typeface="Wingdings" pitchFamily="2" charset="2"/>
              <a:buNone/>
              <a:defRPr/>
            </a:pPr>
            <a:r>
              <a:rPr lang="zh-CN" altLang="en-US" b="1" dirty="0">
                <a:latin typeface="Microsoft YaHei" pitchFamily="34" charset="-122"/>
                <a:ea typeface="Microsoft YaHei" pitchFamily="34" charset="-122"/>
              </a:rPr>
              <a:t> 选择小同行审稿专家</a:t>
            </a:r>
          </a:p>
          <a:p>
            <a:pPr eaLnBrk="1" hangingPunct="1">
              <a:lnSpc>
                <a:spcPct val="150000"/>
              </a:lnSpc>
              <a:spcBef>
                <a:spcPct val="20000"/>
              </a:spcBef>
              <a:buClr>
                <a:srgbClr val="009900"/>
              </a:buClr>
              <a:buSzPct val="80000"/>
              <a:buFont typeface="Wingdings" pitchFamily="2" charset="2"/>
              <a:buNone/>
              <a:defRPr/>
            </a:pPr>
            <a:r>
              <a:rPr lang="zh-CN" altLang="en-US" b="1" dirty="0">
                <a:latin typeface="Microsoft YaHei" pitchFamily="34" charset="-122"/>
                <a:ea typeface="Microsoft YaHei" pitchFamily="34" charset="-122"/>
              </a:rPr>
              <a:t> 选择潜在的合作者</a:t>
            </a:r>
          </a:p>
        </p:txBody>
      </p:sp>
      <p:sp>
        <p:nvSpPr>
          <p:cNvPr id="6" name="圆角矩形 8"/>
          <p:cNvSpPr>
            <a:spLocks noChangeArrowheads="1"/>
          </p:cNvSpPr>
          <p:nvPr/>
        </p:nvSpPr>
        <p:spPr bwMode="auto">
          <a:xfrm>
            <a:off x="1409700" y="3276600"/>
            <a:ext cx="4267200" cy="220746"/>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algn="ctr"/>
            <a:endParaRPr lang="zh-CN" altLang="en-US" sz="100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8503" y="304800"/>
            <a:ext cx="6576794" cy="3733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圆角矩形 8"/>
          <p:cNvSpPr>
            <a:spLocks noChangeArrowheads="1"/>
          </p:cNvSpPr>
          <p:nvPr/>
        </p:nvSpPr>
        <p:spPr bwMode="auto">
          <a:xfrm>
            <a:off x="1409700" y="4648200"/>
            <a:ext cx="4267200" cy="220746"/>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algn="ctr"/>
            <a:endParaRPr lang="zh-CN" altLang="en-US" sz="1000"/>
          </a:p>
        </p:txBody>
      </p:sp>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4041" y="2214703"/>
            <a:ext cx="7959959" cy="23445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124200" y="704729"/>
            <a:ext cx="5559425" cy="507831"/>
          </a:xfrm>
          <a:prstGeom prst="rect">
            <a:avLst/>
          </a:prstGeom>
          <a:ln cap="rnd">
            <a:solidFill>
              <a:schemeClr val="tx1"/>
            </a:solidFill>
          </a:ln>
        </p:spPr>
        <p:style>
          <a:lnRef idx="0">
            <a:scrgbClr r="0" g="0" b="0"/>
          </a:lnRef>
          <a:fillRef idx="1002">
            <a:schemeClr val="dk2"/>
          </a:fillRef>
          <a:effectRef idx="0">
            <a:scrgbClr r="0" g="0" b="0"/>
          </a:effectRef>
          <a:fontRef idx="major"/>
        </p:style>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50000"/>
              </a:lnSpc>
              <a:spcBef>
                <a:spcPct val="20000"/>
              </a:spcBef>
              <a:buClr>
                <a:srgbClr val="009900"/>
              </a:buClr>
              <a:buSzPct val="80000"/>
              <a:buFont typeface="Wingdings" pitchFamily="2" charset="2"/>
              <a:buNone/>
              <a:defRPr/>
            </a:pPr>
            <a:r>
              <a:rPr lang="en-US" altLang="zh-CN" b="1" dirty="0" err="1" smtClean="0">
                <a:latin typeface="Microsoft YaHei" pitchFamily="34" charset="-122"/>
                <a:ea typeface="Microsoft YaHei" pitchFamily="34" charset="-122"/>
              </a:rPr>
              <a:t>Maurie</a:t>
            </a:r>
            <a:r>
              <a:rPr lang="en-US" altLang="zh-CN" b="1" dirty="0" smtClean="0">
                <a:latin typeface="Microsoft YaHei" pitchFamily="34" charset="-122"/>
                <a:ea typeface="Microsoft YaHei" pitchFamily="34" charset="-122"/>
              </a:rPr>
              <a:t> </a:t>
            </a:r>
            <a:r>
              <a:rPr lang="en-US" altLang="zh-CN" b="1" dirty="0" err="1" smtClean="0">
                <a:latin typeface="Microsoft YaHei" pitchFamily="34" charset="-122"/>
                <a:ea typeface="Microsoft YaHei" pitchFamily="34" charset="-122"/>
              </a:rPr>
              <a:t>Markman</a:t>
            </a:r>
            <a:r>
              <a:rPr lang="en-US" altLang="zh-CN" b="1" dirty="0" smtClean="0">
                <a:latin typeface="Microsoft YaHei" pitchFamily="34" charset="-122"/>
                <a:ea typeface="Microsoft YaHei" pitchFamily="34" charset="-122"/>
              </a:rPr>
              <a:t> </a:t>
            </a:r>
            <a:r>
              <a:rPr lang="zh-CN" altLang="en-US" b="1" dirty="0" smtClean="0">
                <a:latin typeface="Microsoft YaHei" pitchFamily="34" charset="-122"/>
                <a:ea typeface="Microsoft YaHei" pitchFamily="34" charset="-122"/>
              </a:rPr>
              <a:t>教授，就职于美国癌症治疗中心</a:t>
            </a:r>
            <a:endParaRPr lang="zh-CN" altLang="en-US" b="1" dirty="0">
              <a:latin typeface="Microsoft YaHei" pitchFamily="34" charset="-122"/>
              <a:ea typeface="Microsoft YaHei" pitchFamily="34" charset="-122"/>
            </a:endParaRPr>
          </a:p>
        </p:txBody>
      </p:sp>
      <p:sp>
        <p:nvSpPr>
          <p:cNvPr id="11" name="TextBox 10"/>
          <p:cNvSpPr txBox="1"/>
          <p:nvPr/>
        </p:nvSpPr>
        <p:spPr>
          <a:xfrm>
            <a:off x="2743200" y="4175293"/>
            <a:ext cx="5559425" cy="507831"/>
          </a:xfrm>
          <a:prstGeom prst="rect">
            <a:avLst/>
          </a:prstGeom>
          <a:ln cap="rnd">
            <a:solidFill>
              <a:schemeClr val="tx1"/>
            </a:solidFill>
          </a:ln>
        </p:spPr>
        <p:style>
          <a:lnRef idx="0">
            <a:scrgbClr r="0" g="0" b="0"/>
          </a:lnRef>
          <a:fillRef idx="1002">
            <a:schemeClr val="dk2"/>
          </a:fillRef>
          <a:effectRef idx="0">
            <a:scrgbClr r="0" g="0" b="0"/>
          </a:effectRef>
          <a:fontRef idx="major"/>
        </p:style>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50000"/>
              </a:lnSpc>
              <a:spcBef>
                <a:spcPct val="20000"/>
              </a:spcBef>
              <a:buClr>
                <a:srgbClr val="009900"/>
              </a:buClr>
              <a:buSzPct val="80000"/>
              <a:buFont typeface="Wingdings" pitchFamily="2" charset="2"/>
              <a:buNone/>
              <a:defRPr/>
            </a:pPr>
            <a:r>
              <a:rPr lang="en-US" altLang="zh-CN" b="1" dirty="0" smtClean="0">
                <a:latin typeface="Microsoft YaHei" pitchFamily="34" charset="-122"/>
                <a:ea typeface="Microsoft YaHei" pitchFamily="34" charset="-122"/>
              </a:rPr>
              <a:t>Susan B. </a:t>
            </a:r>
            <a:r>
              <a:rPr lang="en-US" altLang="zh-CN" b="1" dirty="0" err="1" smtClean="0">
                <a:latin typeface="Microsoft YaHei" pitchFamily="34" charset="-122"/>
                <a:ea typeface="Microsoft YaHei" pitchFamily="34" charset="-122"/>
              </a:rPr>
              <a:t>Horwitz</a:t>
            </a:r>
            <a:r>
              <a:rPr lang="zh-CN" altLang="en-US" b="1" dirty="0" smtClean="0">
                <a:latin typeface="Microsoft YaHei" pitchFamily="34" charset="-122"/>
                <a:ea typeface="Microsoft YaHei" pitchFamily="34" charset="-122"/>
              </a:rPr>
              <a:t>教授，就职于</a:t>
            </a:r>
            <a:r>
              <a:rPr lang="zh-CN" altLang="en-US" b="1" dirty="0">
                <a:latin typeface="Microsoft YaHei" pitchFamily="34" charset="-122"/>
                <a:ea typeface="Microsoft YaHei" pitchFamily="34" charset="-122"/>
              </a:rPr>
              <a:t>爱因斯</a:t>
            </a:r>
            <a:r>
              <a:rPr lang="zh-CN" altLang="en-US" b="1" dirty="0" smtClean="0">
                <a:latin typeface="Microsoft YaHei" pitchFamily="34" charset="-122"/>
                <a:ea typeface="Microsoft YaHei" pitchFamily="34" charset="-122"/>
              </a:rPr>
              <a:t>坦医学院</a:t>
            </a:r>
            <a:endParaRPr lang="zh-CN" altLang="en-US" b="1" dirty="0">
              <a:latin typeface="Microsoft YaHei" pitchFamily="34" charset="-122"/>
              <a:ea typeface="Microsoft YaHei" pitchFamily="34" charset="-122"/>
            </a:endParaRPr>
          </a:p>
        </p:txBody>
      </p:sp>
    </p:spTree>
    <p:extLst>
      <p:ext uri="{BB962C8B-B14F-4D97-AF65-F5344CB8AC3E}">
        <p14:creationId xmlns:p14="http://schemas.microsoft.com/office/powerpoint/2010/main" val="95828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7"/>
                                        </p:tgtEl>
                                        <p:attrNameLst>
                                          <p:attrName>style.visibility</p:attrName>
                                        </p:attrNameLst>
                                      </p:cBhvr>
                                      <p:to>
                                        <p:strVal val="visible"/>
                                      </p:to>
                                    </p:set>
                                    <p:anim calcmode="lin" valueType="num">
                                      <p:cBhvr additive="base">
                                        <p:cTn id="13" dur="500" fill="hold"/>
                                        <p:tgtEl>
                                          <p:spTgt spid="11267"/>
                                        </p:tgtEl>
                                        <p:attrNameLst>
                                          <p:attrName>ppt_x</p:attrName>
                                        </p:attrNameLst>
                                      </p:cBhvr>
                                      <p:tavLst>
                                        <p:tav tm="0">
                                          <p:val>
                                            <p:strVal val="#ppt_x"/>
                                          </p:val>
                                        </p:tav>
                                        <p:tav tm="100000">
                                          <p:val>
                                            <p:strVal val="#ppt_x"/>
                                          </p:val>
                                        </p:tav>
                                      </p:tavLst>
                                    </p:anim>
                                    <p:anim calcmode="lin" valueType="num">
                                      <p:cBhvr additive="base">
                                        <p:cTn id="14"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268"/>
                                        </p:tgtEl>
                                        <p:attrNameLst>
                                          <p:attrName>style.visibility</p:attrName>
                                        </p:attrNameLst>
                                      </p:cBhvr>
                                      <p:to>
                                        <p:strVal val="visible"/>
                                      </p:to>
                                    </p:set>
                                    <p:animEffect transition="in" filter="fade">
                                      <p:cBhvr>
                                        <p:cTn id="31" dur="1000"/>
                                        <p:tgtEl>
                                          <p:spTgt spid="11268"/>
                                        </p:tgtEl>
                                      </p:cBhvr>
                                    </p:animEffect>
                                    <p:anim calcmode="lin" valueType="num">
                                      <p:cBhvr>
                                        <p:cTn id="32" dur="1000" fill="hold"/>
                                        <p:tgtEl>
                                          <p:spTgt spid="11268"/>
                                        </p:tgtEl>
                                        <p:attrNameLst>
                                          <p:attrName>ppt_x</p:attrName>
                                        </p:attrNameLst>
                                      </p:cBhvr>
                                      <p:tavLst>
                                        <p:tav tm="0">
                                          <p:val>
                                            <p:strVal val="#ppt_x"/>
                                          </p:val>
                                        </p:tav>
                                        <p:tav tm="100000">
                                          <p:val>
                                            <p:strVal val="#ppt_x"/>
                                          </p:val>
                                        </p:tav>
                                      </p:tavLst>
                                    </p:anim>
                                    <p:anim calcmode="lin" valueType="num">
                                      <p:cBhvr>
                                        <p:cTn id="33"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标题 1"/>
          <p:cNvSpPr>
            <a:spLocks noGrp="1"/>
          </p:cNvSpPr>
          <p:nvPr>
            <p:ph type="title"/>
          </p:nvPr>
        </p:nvSpPr>
        <p:spPr/>
        <p:txBody>
          <a:bodyPr/>
          <a:lstStyle/>
          <a:p>
            <a:r>
              <a:rPr lang="zh-CN" altLang="en-US" dirty="0" smtClean="0">
                <a:latin typeface="Arial" pitchFamily="34" charset="0"/>
                <a:ea typeface="宋体" pitchFamily="2" charset="-122"/>
              </a:rPr>
              <a:t>通过引用高影响力作者的高影响力文章来获得自己论文的加分</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90600"/>
            <a:ext cx="9115232" cy="4667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06674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6315075" cy="561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267200" y="228600"/>
            <a:ext cx="4587875" cy="1393779"/>
          </a:xfrm>
          <a:prstGeom prst="rect">
            <a:avLst/>
          </a:prstGeom>
          <a:ln cap="rnd">
            <a:solidFill>
              <a:schemeClr val="tx1"/>
            </a:solidFill>
          </a:ln>
        </p:spPr>
        <p:style>
          <a:lnRef idx="0">
            <a:scrgbClr r="0" g="0" b="0"/>
          </a:lnRef>
          <a:fillRef idx="1002">
            <a:schemeClr val="dk2"/>
          </a:fillRef>
          <a:effectRef idx="0">
            <a:scrgbClr r="0" g="0" b="0"/>
          </a:effectRef>
          <a:fontRef idx="major"/>
        </p:style>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0000"/>
              </a:lnSpc>
              <a:defRPr/>
            </a:pPr>
            <a:r>
              <a:rPr lang="zh-CN" altLang="en-US" b="1" dirty="0">
                <a:latin typeface="Microsoft YaHei" pitchFamily="34" charset="-122"/>
                <a:ea typeface="Microsoft YaHei" pitchFamily="34" charset="-122"/>
              </a:rPr>
              <a:t>机构 </a:t>
            </a:r>
            <a:endParaRPr lang="zh-CN" altLang="en-US" dirty="0">
              <a:latin typeface="Microsoft YaHei" pitchFamily="34" charset="-122"/>
              <a:ea typeface="Microsoft YaHei" pitchFamily="34" charset="-122"/>
            </a:endParaRPr>
          </a:p>
          <a:p>
            <a:pPr eaLnBrk="1" hangingPunct="1">
              <a:lnSpc>
                <a:spcPct val="120000"/>
              </a:lnSpc>
              <a:defRPr/>
            </a:pPr>
            <a:r>
              <a:rPr lang="en-US" altLang="zh-CN" b="1" dirty="0">
                <a:latin typeface="Microsoft YaHei" pitchFamily="34" charset="-122"/>
                <a:ea typeface="Microsoft YaHei" pitchFamily="34" charset="-122"/>
              </a:rPr>
              <a:t>- </a:t>
            </a:r>
            <a:r>
              <a:rPr lang="zh-CN" altLang="en-US" b="1" dirty="0">
                <a:latin typeface="Microsoft YaHei" pitchFamily="34" charset="-122"/>
                <a:ea typeface="Microsoft YaHei" pitchFamily="34" charset="-122"/>
              </a:rPr>
              <a:t>发现该领域高产出的大学及研究机构</a:t>
            </a:r>
          </a:p>
          <a:p>
            <a:pPr eaLnBrk="1" hangingPunct="1">
              <a:lnSpc>
                <a:spcPct val="120000"/>
              </a:lnSpc>
              <a:buFontTx/>
              <a:buChar char="-"/>
              <a:defRPr/>
            </a:pPr>
            <a:r>
              <a:rPr lang="zh-CN" altLang="en-US" b="1" dirty="0">
                <a:latin typeface="Microsoft YaHei" pitchFamily="34" charset="-122"/>
                <a:ea typeface="Microsoft YaHei" pitchFamily="34" charset="-122"/>
              </a:rPr>
              <a:t> 有利于机构间的合作</a:t>
            </a:r>
          </a:p>
          <a:p>
            <a:pPr eaLnBrk="1" hangingPunct="1">
              <a:lnSpc>
                <a:spcPct val="120000"/>
              </a:lnSpc>
              <a:buFontTx/>
              <a:buChar char="-"/>
              <a:defRPr/>
            </a:pPr>
            <a:r>
              <a:rPr lang="zh-CN" altLang="en-US" b="1" dirty="0">
                <a:latin typeface="Microsoft YaHei" pitchFamily="34" charset="-122"/>
                <a:ea typeface="Microsoft YaHei" pitchFamily="34" charset="-122"/>
              </a:rPr>
              <a:t> 发现深造的研究机构 </a:t>
            </a:r>
          </a:p>
        </p:txBody>
      </p:sp>
      <p:sp>
        <p:nvSpPr>
          <p:cNvPr id="6" name="TextBox 5"/>
          <p:cNvSpPr txBox="1"/>
          <p:nvPr/>
        </p:nvSpPr>
        <p:spPr>
          <a:xfrm>
            <a:off x="4576907" y="3276269"/>
            <a:ext cx="4587875" cy="1089529"/>
          </a:xfrm>
          <a:prstGeom prst="rect">
            <a:avLst/>
          </a:prstGeom>
          <a:ln cap="rnd">
            <a:solidFill>
              <a:schemeClr val="tx1"/>
            </a:solidFill>
          </a:ln>
        </p:spPr>
        <p:style>
          <a:lnRef idx="0">
            <a:scrgbClr r="0" g="0" b="0"/>
          </a:lnRef>
          <a:fillRef idx="1002">
            <a:schemeClr val="dk2"/>
          </a:fillRef>
          <a:effectRef idx="0">
            <a:scrgbClr r="0" g="0" b="0"/>
          </a:effectRef>
          <a:fontRef idx="major"/>
        </p:style>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0000"/>
              </a:lnSpc>
              <a:defRPr/>
            </a:pPr>
            <a:r>
              <a:rPr lang="zh-CN" altLang="en-US" dirty="0" smtClean="0"/>
              <a:t>德克萨斯大学</a:t>
            </a:r>
            <a:endParaRPr lang="en-US" altLang="zh-CN" dirty="0" smtClean="0"/>
          </a:p>
          <a:p>
            <a:pPr eaLnBrk="1" hangingPunct="1">
              <a:lnSpc>
                <a:spcPct val="120000"/>
              </a:lnSpc>
              <a:defRPr/>
            </a:pPr>
            <a:r>
              <a:rPr lang="zh-CN" altLang="en-US" dirty="0" smtClean="0"/>
              <a:t>纪</a:t>
            </a:r>
            <a:r>
              <a:rPr lang="zh-CN" altLang="en-US" dirty="0"/>
              <a:t>念斯隆</a:t>
            </a:r>
            <a:r>
              <a:rPr lang="en-US" altLang="zh-CN" dirty="0"/>
              <a:t>-</a:t>
            </a:r>
            <a:r>
              <a:rPr lang="zh-CN" altLang="en-US" dirty="0"/>
              <a:t>凯特琳癌症中</a:t>
            </a:r>
            <a:r>
              <a:rPr lang="zh-CN" altLang="en-US" dirty="0" smtClean="0"/>
              <a:t>心</a:t>
            </a:r>
            <a:endParaRPr lang="en-US" altLang="zh-CN" dirty="0" smtClean="0"/>
          </a:p>
          <a:p>
            <a:pPr eaLnBrk="1" hangingPunct="1">
              <a:lnSpc>
                <a:spcPct val="120000"/>
              </a:lnSpc>
              <a:defRPr/>
            </a:pPr>
            <a:r>
              <a:rPr lang="zh-CN" altLang="en-US" dirty="0">
                <a:latin typeface="Microsoft YaHei" pitchFamily="34" charset="-122"/>
                <a:ea typeface="Microsoft YaHei" pitchFamily="34" charset="-122"/>
              </a:rPr>
              <a:t>美</a:t>
            </a:r>
            <a:r>
              <a:rPr lang="zh-CN" altLang="en-US" dirty="0" smtClean="0">
                <a:latin typeface="Microsoft YaHei" pitchFamily="34" charset="-122"/>
                <a:ea typeface="Microsoft YaHei" pitchFamily="34" charset="-122"/>
              </a:rPr>
              <a:t>国国家癌症研究所</a:t>
            </a:r>
            <a:endParaRPr lang="zh-CN" altLang="en-US" dirty="0">
              <a:latin typeface="Microsoft YaHei" pitchFamily="34" charset="-122"/>
              <a:ea typeface="Microsoft YaHei" pitchFamily="34" charset="-122"/>
            </a:endParaRP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81" y="3876673"/>
            <a:ext cx="3613319" cy="1609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83212" y="5486398"/>
            <a:ext cx="2954655" cy="369332"/>
          </a:xfrm>
          <a:prstGeom prst="rect">
            <a:avLst/>
          </a:prstGeom>
          <a:noFill/>
        </p:spPr>
        <p:txBody>
          <a:bodyPr wrap="none" rtlCol="0">
            <a:spAutoFit/>
          </a:bodyPr>
          <a:lstStyle/>
          <a:p>
            <a:r>
              <a:rPr lang="zh-CN" altLang="en-US" b="1" dirty="0"/>
              <a:t>德克斯大学安德森癌症中心</a:t>
            </a:r>
            <a:endParaRPr lang="en-US" b="1" dirty="0"/>
          </a:p>
        </p:txBody>
      </p:sp>
    </p:spTree>
    <p:extLst>
      <p:ext uri="{BB962C8B-B14F-4D97-AF65-F5344CB8AC3E}">
        <p14:creationId xmlns:p14="http://schemas.microsoft.com/office/powerpoint/2010/main" val="44912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315"/>
                                        </p:tgtEl>
                                        <p:attrNameLst>
                                          <p:attrName>style.visibility</p:attrName>
                                        </p:attrNameLst>
                                      </p:cBhvr>
                                      <p:to>
                                        <p:strVal val="visible"/>
                                      </p:to>
                                    </p:set>
                                    <p:anim calcmode="lin" valueType="num">
                                      <p:cBhvr additive="base">
                                        <p:cTn id="13" dur="500" fill="hold"/>
                                        <p:tgtEl>
                                          <p:spTgt spid="13315"/>
                                        </p:tgtEl>
                                        <p:attrNameLst>
                                          <p:attrName>ppt_x</p:attrName>
                                        </p:attrNameLst>
                                      </p:cBhvr>
                                      <p:tavLst>
                                        <p:tav tm="0">
                                          <p:val>
                                            <p:strVal val="#ppt_x"/>
                                          </p:val>
                                        </p:tav>
                                        <p:tav tm="100000">
                                          <p:val>
                                            <p:strVal val="#ppt_x"/>
                                          </p:val>
                                        </p:tav>
                                      </p:tavLst>
                                    </p:anim>
                                    <p:anim calcmode="lin" valueType="num">
                                      <p:cBhvr additive="base">
                                        <p:cTn id="14" dur="500" fill="hold"/>
                                        <p:tgtEl>
                                          <p:spTgt spid="133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95288" y="333375"/>
            <a:ext cx="8229600" cy="762000"/>
          </a:xfrm>
        </p:spPr>
        <p:txBody>
          <a:bodyPr/>
          <a:lstStyle/>
          <a:p>
            <a:r>
              <a:rPr lang="zh-CN" altLang="en-US" smtClean="0">
                <a:latin typeface="Arial" pitchFamily="34" charset="0"/>
                <a:ea typeface="宋体" pitchFamily="2" charset="-122"/>
              </a:rPr>
              <a:t>利用</a:t>
            </a:r>
            <a:r>
              <a:rPr lang="en-US" altLang="zh-CN" smtClean="0">
                <a:latin typeface="Arial" pitchFamily="34" charset="0"/>
                <a:ea typeface="宋体" pitchFamily="2" charset="-122"/>
              </a:rPr>
              <a:t>SCI</a:t>
            </a:r>
            <a:r>
              <a:rPr lang="zh-CN" altLang="en-US" smtClean="0">
                <a:latin typeface="Arial" pitchFamily="34" charset="0"/>
                <a:ea typeface="宋体" pitchFamily="2" charset="-122"/>
              </a:rPr>
              <a:t>寻找茶叶研究国际合作机构</a:t>
            </a:r>
          </a:p>
        </p:txBody>
      </p:sp>
      <p:sp>
        <p:nvSpPr>
          <p:cNvPr id="67587" name="Rectangle 3"/>
          <p:cNvSpPr>
            <a:spLocks noGrp="1" noChangeArrowheads="1"/>
          </p:cNvSpPr>
          <p:nvPr>
            <p:ph type="body" idx="1"/>
          </p:nvPr>
        </p:nvSpPr>
        <p:spPr/>
        <p:txBody>
          <a:bodyPr/>
          <a:lstStyle/>
          <a:p>
            <a:endParaRPr lang="zh-CN" altLang="zh-CN" smtClean="0">
              <a:latin typeface="Arial" pitchFamily="34" charset="0"/>
              <a:ea typeface="宋体" pitchFamily="2" charset="-122"/>
            </a:endParaRPr>
          </a:p>
        </p:txBody>
      </p:sp>
      <p:sp>
        <p:nvSpPr>
          <p:cNvPr id="67588" name="Rectangle 4"/>
          <p:cNvSpPr>
            <a:spLocks noChangeArrowheads="1"/>
          </p:cNvSpPr>
          <p:nvPr/>
        </p:nvSpPr>
        <p:spPr bwMode="auto">
          <a:xfrm>
            <a:off x="0" y="1781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latin typeface="Calibri" pitchFamily="34" charset="0"/>
            </a:endParaRPr>
          </a:p>
        </p:txBody>
      </p:sp>
      <p:pic>
        <p:nvPicPr>
          <p:cNvPr id="675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25538"/>
            <a:ext cx="8064500"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56038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24744"/>
            <a:ext cx="8892480" cy="4702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标题 1"/>
          <p:cNvSpPr>
            <a:spLocks noGrp="1"/>
          </p:cNvSpPr>
          <p:nvPr>
            <p:ph type="title"/>
          </p:nvPr>
        </p:nvSpPr>
        <p:spPr/>
        <p:txBody>
          <a:bodyPr/>
          <a:lstStyle/>
          <a:p>
            <a:r>
              <a:rPr lang="zh-CN" altLang="en-US" dirty="0" smtClean="0">
                <a:latin typeface="Arial" pitchFamily="34" charset="0"/>
                <a:ea typeface="宋体" pitchFamily="2" charset="-122"/>
              </a:rPr>
              <a:t>厦门大学论文情况（引文报告）</a:t>
            </a:r>
          </a:p>
        </p:txBody>
      </p:sp>
      <p:sp>
        <p:nvSpPr>
          <p:cNvPr id="12292" name="矩形 4"/>
          <p:cNvSpPr>
            <a:spLocks noChangeArrowheads="1"/>
          </p:cNvSpPr>
          <p:nvPr/>
        </p:nvSpPr>
        <p:spPr bwMode="auto">
          <a:xfrm>
            <a:off x="6708490" y="3741028"/>
            <a:ext cx="2039974" cy="165735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spcBef>
                <a:spcPct val="50000"/>
              </a:spcBef>
              <a:buClr>
                <a:schemeClr val="tx2"/>
              </a:buClr>
              <a:buChar char="•"/>
              <a:defRPr sz="2400" b="1">
                <a:solidFill>
                  <a:srgbClr val="000000"/>
                </a:solidFill>
                <a:latin typeface="Arial" pitchFamily="34" charset="0"/>
              </a:defRPr>
            </a:lvl1pPr>
            <a:lvl2pPr marL="742950" indent="-285750" eaLnBrk="0" hangingPunct="0">
              <a:spcBef>
                <a:spcPct val="30000"/>
              </a:spcBef>
              <a:buClr>
                <a:schemeClr val="tx2"/>
              </a:buClr>
              <a:buFont typeface="Arial" pitchFamily="34" charset="0"/>
              <a:buChar char="–"/>
              <a:defRPr sz="2000" b="1">
                <a:solidFill>
                  <a:srgbClr val="000000"/>
                </a:solidFill>
                <a:latin typeface="Arial" pitchFamily="34" charset="0"/>
              </a:defRPr>
            </a:lvl2pPr>
            <a:lvl3pPr marL="1143000" indent="-228600" eaLnBrk="0" hangingPunct="0">
              <a:spcBef>
                <a:spcPct val="25000"/>
              </a:spcBef>
              <a:buClr>
                <a:schemeClr val="tx2"/>
              </a:buClr>
              <a:buChar char="•"/>
              <a:defRPr sz="2400" b="1">
                <a:solidFill>
                  <a:srgbClr val="000000"/>
                </a:solidFill>
                <a:latin typeface="Arial" pitchFamily="34" charset="0"/>
              </a:defRPr>
            </a:lvl3pPr>
            <a:lvl4pPr marL="1600200" indent="-228600" eaLnBrk="0" hangingPunct="0">
              <a:spcBef>
                <a:spcPct val="20000"/>
              </a:spcBef>
              <a:buClr>
                <a:schemeClr val="tx2"/>
              </a:buClr>
              <a:buFont typeface="Arial" pitchFamily="34" charset="0"/>
              <a:buChar char="–"/>
              <a:defRPr sz="1600">
                <a:solidFill>
                  <a:srgbClr val="000000"/>
                </a:solidFill>
                <a:latin typeface="Arial" pitchFamily="34" charset="0"/>
              </a:defRPr>
            </a:lvl4pPr>
            <a:lvl5pPr marL="2057400" indent="-228600" eaLnBrk="0" hangingPunct="0">
              <a:spcBef>
                <a:spcPct val="20000"/>
              </a:spcBef>
              <a:buClr>
                <a:schemeClr val="tx2"/>
              </a:buClr>
              <a:buChar char="•"/>
              <a:defRPr sz="1400">
                <a:solidFill>
                  <a:srgbClr val="000000"/>
                </a:solidFill>
                <a:latin typeface="Arial" pitchFamily="34" charset="0"/>
              </a:defRPr>
            </a:lvl5pPr>
            <a:lvl6pPr marL="2514600" indent="-228600" eaLnBrk="0" fontAlgn="base" hangingPunct="0">
              <a:spcBef>
                <a:spcPct val="20000"/>
              </a:spcBef>
              <a:spcAft>
                <a:spcPct val="0"/>
              </a:spcAft>
              <a:buClr>
                <a:schemeClr val="tx2"/>
              </a:buClr>
              <a:buChar char="•"/>
              <a:defRPr sz="1400">
                <a:solidFill>
                  <a:srgbClr val="000000"/>
                </a:solidFill>
                <a:latin typeface="Arial" pitchFamily="34" charset="0"/>
              </a:defRPr>
            </a:lvl6pPr>
            <a:lvl7pPr marL="2971800" indent="-228600" eaLnBrk="0" fontAlgn="base" hangingPunct="0">
              <a:spcBef>
                <a:spcPct val="20000"/>
              </a:spcBef>
              <a:spcAft>
                <a:spcPct val="0"/>
              </a:spcAft>
              <a:buClr>
                <a:schemeClr val="tx2"/>
              </a:buClr>
              <a:buChar char="•"/>
              <a:defRPr sz="1400">
                <a:solidFill>
                  <a:srgbClr val="000000"/>
                </a:solidFill>
                <a:latin typeface="Arial" pitchFamily="34" charset="0"/>
              </a:defRPr>
            </a:lvl7pPr>
            <a:lvl8pPr marL="3429000" indent="-228600" eaLnBrk="0" fontAlgn="base" hangingPunct="0">
              <a:spcBef>
                <a:spcPct val="20000"/>
              </a:spcBef>
              <a:spcAft>
                <a:spcPct val="0"/>
              </a:spcAft>
              <a:buClr>
                <a:schemeClr val="tx2"/>
              </a:buClr>
              <a:buChar char="•"/>
              <a:defRPr sz="1400">
                <a:solidFill>
                  <a:srgbClr val="000000"/>
                </a:solidFill>
                <a:latin typeface="Arial" pitchFamily="34" charset="0"/>
              </a:defRPr>
            </a:lvl8pPr>
            <a:lvl9pPr marL="3886200" indent="-228600" eaLnBrk="0" fontAlgn="base" hangingPunct="0">
              <a:spcBef>
                <a:spcPct val="20000"/>
              </a:spcBef>
              <a:spcAft>
                <a:spcPct val="0"/>
              </a:spcAft>
              <a:buClr>
                <a:schemeClr val="tx2"/>
              </a:buClr>
              <a:buChar char="•"/>
              <a:defRPr sz="1400">
                <a:solidFill>
                  <a:srgbClr val="000000"/>
                </a:solidFill>
                <a:latin typeface="Arial" pitchFamily="34" charset="0"/>
              </a:defRPr>
            </a:lvl9pPr>
          </a:lstStyle>
          <a:p>
            <a:pPr eaLnBrk="1" hangingPunct="1">
              <a:buClrTx/>
              <a:buFontTx/>
              <a:buNone/>
            </a:pPr>
            <a:endParaRPr lang="zh-CN" altLang="en-US" sz="1800" b="0">
              <a:solidFill>
                <a:schemeClr val="tx1"/>
              </a:solidFill>
              <a:latin typeface="Calibri" pitchFamily="34" charset="0"/>
            </a:endParaRPr>
          </a:p>
        </p:txBody>
      </p:sp>
    </p:spTree>
    <p:extLst>
      <p:ext uri="{BB962C8B-B14F-4D97-AF65-F5344CB8AC3E}">
        <p14:creationId xmlns:p14="http://schemas.microsoft.com/office/powerpoint/2010/main" val="27232959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323850" y="333375"/>
            <a:ext cx="8229600" cy="762000"/>
          </a:xfrm>
        </p:spPr>
        <p:txBody>
          <a:bodyPr/>
          <a:lstStyle/>
          <a:p>
            <a:r>
              <a:rPr lang="zh-CN" altLang="en-US" smtClean="0">
                <a:latin typeface="Arial" pitchFamily="34" charset="0"/>
                <a:ea typeface="宋体" pitchFamily="2" charset="-122"/>
              </a:rPr>
              <a:t>利用</a:t>
            </a:r>
            <a:r>
              <a:rPr lang="en-US" altLang="zh-CN" smtClean="0">
                <a:latin typeface="Arial" pitchFamily="34" charset="0"/>
                <a:ea typeface="宋体" pitchFamily="2" charset="-122"/>
              </a:rPr>
              <a:t>SCI</a:t>
            </a:r>
            <a:r>
              <a:rPr lang="zh-CN" altLang="en-US" smtClean="0">
                <a:latin typeface="Arial" pitchFamily="34" charset="0"/>
                <a:ea typeface="宋体" pitchFamily="2" charset="-122"/>
              </a:rPr>
              <a:t>寻找茶叶研究国际合作机构</a:t>
            </a:r>
          </a:p>
        </p:txBody>
      </p:sp>
      <p:sp>
        <p:nvSpPr>
          <p:cNvPr id="68611" name="Rectangle 3"/>
          <p:cNvSpPr>
            <a:spLocks noGrp="1" noChangeArrowheads="1"/>
          </p:cNvSpPr>
          <p:nvPr>
            <p:ph type="body" idx="1"/>
          </p:nvPr>
        </p:nvSpPr>
        <p:spPr/>
        <p:txBody>
          <a:bodyPr/>
          <a:lstStyle/>
          <a:p>
            <a:endParaRPr lang="zh-CN" altLang="zh-CN" smtClean="0">
              <a:latin typeface="Arial" pitchFamily="34" charset="0"/>
              <a:ea typeface="宋体" pitchFamily="2" charset="-122"/>
            </a:endParaRPr>
          </a:p>
        </p:txBody>
      </p:sp>
      <p:sp>
        <p:nvSpPr>
          <p:cNvPr id="68612" name="Rectangle 4"/>
          <p:cNvSpPr>
            <a:spLocks noChangeArrowheads="1"/>
          </p:cNvSpPr>
          <p:nvPr/>
        </p:nvSpPr>
        <p:spPr bwMode="auto">
          <a:xfrm>
            <a:off x="0" y="1781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latin typeface="Calibri" pitchFamily="34" charset="0"/>
            </a:endParaRPr>
          </a:p>
        </p:txBody>
      </p:sp>
      <p:pic>
        <p:nvPicPr>
          <p:cNvPr id="686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96975"/>
            <a:ext cx="8424863"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 Box 6"/>
          <p:cNvSpPr txBox="1">
            <a:spLocks noChangeArrowheads="1"/>
          </p:cNvSpPr>
          <p:nvPr/>
        </p:nvSpPr>
        <p:spPr bwMode="auto">
          <a:xfrm>
            <a:off x="5724525" y="1628775"/>
            <a:ext cx="295275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zh-CN" altLang="en-US">
                <a:solidFill>
                  <a:srgbClr val="009900"/>
                </a:solidFill>
                <a:latin typeface="Calibri" pitchFamily="34" charset="0"/>
              </a:rPr>
              <a:t>茶叶十大研究机构：</a:t>
            </a:r>
            <a:r>
              <a:rPr lang="zh-CN" altLang="en-US">
                <a:solidFill>
                  <a:srgbClr val="CC0000"/>
                </a:solidFill>
                <a:latin typeface="Calibri" pitchFamily="34" charset="0"/>
              </a:rPr>
              <a:t>罗特格斯州立大学、中国科学院、静冈大学 、浙江大学、京都大学 、哈佛大学 、九州大学、美国农业部农业研究服务署、台湾大学、凯斯西储大学 </a:t>
            </a:r>
          </a:p>
        </p:txBody>
      </p:sp>
      <p:sp>
        <p:nvSpPr>
          <p:cNvPr id="68615" name="Text Box 7"/>
          <p:cNvSpPr txBox="1">
            <a:spLocks noChangeArrowheads="1"/>
          </p:cNvSpPr>
          <p:nvPr/>
        </p:nvSpPr>
        <p:spPr bwMode="auto">
          <a:xfrm>
            <a:off x="1619250" y="1125538"/>
            <a:ext cx="33115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zh-CN" altLang="en-US">
                <a:latin typeface="Calibri" pitchFamily="34" charset="0"/>
              </a:rPr>
              <a:t>涉及茶叶研究机构</a:t>
            </a:r>
            <a:r>
              <a:rPr lang="en-US" altLang="zh-CN">
                <a:latin typeface="Calibri" pitchFamily="34" charset="0"/>
              </a:rPr>
              <a:t>11412</a:t>
            </a:r>
            <a:r>
              <a:rPr lang="zh-CN" altLang="en-US">
                <a:latin typeface="Calibri" pitchFamily="34" charset="0"/>
              </a:rPr>
              <a:t>个</a:t>
            </a:r>
          </a:p>
        </p:txBody>
      </p:sp>
    </p:spTree>
    <p:extLst>
      <p:ext uri="{BB962C8B-B14F-4D97-AF65-F5344CB8AC3E}">
        <p14:creationId xmlns:p14="http://schemas.microsoft.com/office/powerpoint/2010/main" val="434041345"/>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body" idx="1"/>
          </p:nvPr>
        </p:nvSpPr>
        <p:spPr/>
        <p:txBody>
          <a:bodyPr/>
          <a:lstStyle/>
          <a:p>
            <a:endParaRPr lang="zh-CN" altLang="zh-CN" smtClean="0">
              <a:latin typeface="Arial" pitchFamily="34" charset="0"/>
              <a:ea typeface="宋体" pitchFamily="2" charset="-122"/>
            </a:endParaRPr>
          </a:p>
        </p:txBody>
      </p:sp>
      <p:sp>
        <p:nvSpPr>
          <p:cNvPr id="69635" name="Rectangle 4"/>
          <p:cNvSpPr>
            <a:spLocks noChangeArrowheads="1"/>
          </p:cNvSpPr>
          <p:nvPr/>
        </p:nvSpPr>
        <p:spPr bwMode="auto">
          <a:xfrm>
            <a:off x="0" y="1781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latin typeface="Calibri" pitchFamily="34" charset="0"/>
            </a:endParaRPr>
          </a:p>
        </p:txBody>
      </p:sp>
      <p:pic>
        <p:nvPicPr>
          <p:cNvPr id="6963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268413"/>
            <a:ext cx="8424863"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6"/>
          <p:cNvSpPr>
            <a:spLocks noChangeArrowheads="1"/>
          </p:cNvSpPr>
          <p:nvPr/>
        </p:nvSpPr>
        <p:spPr bwMode="auto">
          <a:xfrm>
            <a:off x="642938" y="142875"/>
            <a:ext cx="7543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zh-CN" altLang="en-US" sz="2000" b="1">
                <a:latin typeface="Calibri" pitchFamily="34" charset="0"/>
              </a:rPr>
              <a:t>罗特格斯州立大学（</a:t>
            </a:r>
            <a:r>
              <a:rPr lang="en-US" altLang="zh-CN" sz="2000" b="1">
                <a:latin typeface="Calibri" pitchFamily="34" charset="0"/>
              </a:rPr>
              <a:t>Rutgers State Univ</a:t>
            </a:r>
            <a:r>
              <a:rPr lang="zh-CN" altLang="en-US" sz="2000" b="1">
                <a:latin typeface="Calibri" pitchFamily="34" charset="0"/>
              </a:rPr>
              <a:t>）发表了</a:t>
            </a:r>
            <a:r>
              <a:rPr lang="en-US" altLang="zh-CN" sz="2000" b="1">
                <a:latin typeface="Calibri" pitchFamily="34" charset="0"/>
              </a:rPr>
              <a:t>320</a:t>
            </a:r>
            <a:r>
              <a:rPr lang="zh-CN" altLang="en-US" sz="2000" b="1">
                <a:latin typeface="Calibri" pitchFamily="34" charset="0"/>
              </a:rPr>
              <a:t>篇主题中有茶叶的论文，共被引</a:t>
            </a:r>
            <a:r>
              <a:rPr lang="en-US" altLang="zh-CN" sz="2000" b="1">
                <a:latin typeface="Calibri" pitchFamily="34" charset="0"/>
              </a:rPr>
              <a:t>15134</a:t>
            </a:r>
            <a:r>
              <a:rPr lang="zh-CN" altLang="en-US" sz="2000" b="1">
                <a:latin typeface="Calibri" pitchFamily="34" charset="0"/>
              </a:rPr>
              <a:t>次，</a:t>
            </a:r>
            <a:r>
              <a:rPr lang="zh-CN" altLang="en-US" sz="2000" b="1">
                <a:solidFill>
                  <a:srgbClr val="00007E"/>
                </a:solidFill>
                <a:latin typeface="Calibri" pitchFamily="34" charset="0"/>
              </a:rPr>
              <a:t>平均引用</a:t>
            </a:r>
            <a:r>
              <a:rPr lang="en-US" altLang="zh-CN" sz="2000" b="1">
                <a:solidFill>
                  <a:srgbClr val="00007E"/>
                </a:solidFill>
                <a:latin typeface="Calibri" pitchFamily="34" charset="0"/>
              </a:rPr>
              <a:t>47.29</a:t>
            </a:r>
            <a:r>
              <a:rPr lang="zh-CN" altLang="en-US" sz="2000" b="1">
                <a:solidFill>
                  <a:srgbClr val="00007E"/>
                </a:solidFill>
                <a:latin typeface="Calibri" pitchFamily="34" charset="0"/>
              </a:rPr>
              <a:t>次， </a:t>
            </a:r>
            <a:r>
              <a:rPr lang="en-US" altLang="zh-CN" sz="2000" b="1">
                <a:solidFill>
                  <a:srgbClr val="00007E"/>
                </a:solidFill>
                <a:latin typeface="Calibri" pitchFamily="34" charset="0"/>
              </a:rPr>
              <a:t>H</a:t>
            </a:r>
            <a:r>
              <a:rPr lang="zh-CN" altLang="en-US" sz="2000" b="1">
                <a:solidFill>
                  <a:srgbClr val="00007E"/>
                </a:solidFill>
                <a:latin typeface="Calibri" pitchFamily="34" charset="0"/>
              </a:rPr>
              <a:t>指数为</a:t>
            </a:r>
            <a:r>
              <a:rPr lang="en-US" altLang="zh-CN" sz="2000" b="1">
                <a:solidFill>
                  <a:srgbClr val="00007E"/>
                </a:solidFill>
                <a:latin typeface="Calibri" pitchFamily="34" charset="0"/>
              </a:rPr>
              <a:t>71</a:t>
            </a:r>
            <a:r>
              <a:rPr lang="zh-CN" altLang="en-US" sz="2000" b="1">
                <a:solidFill>
                  <a:srgbClr val="00007E"/>
                </a:solidFill>
                <a:latin typeface="Calibri" pitchFamily="34" charset="0"/>
              </a:rPr>
              <a:t>（有</a:t>
            </a:r>
            <a:r>
              <a:rPr lang="en-US" altLang="zh-CN" sz="2000" b="1">
                <a:solidFill>
                  <a:srgbClr val="00007E"/>
                </a:solidFill>
                <a:latin typeface="Calibri" pitchFamily="34" charset="0"/>
              </a:rPr>
              <a:t>71</a:t>
            </a:r>
            <a:r>
              <a:rPr lang="zh-CN" altLang="en-US" sz="2000" b="1">
                <a:solidFill>
                  <a:srgbClr val="00007E"/>
                </a:solidFill>
                <a:latin typeface="Calibri" pitchFamily="34" charset="0"/>
              </a:rPr>
              <a:t>篇文章每篇最少被引用</a:t>
            </a:r>
            <a:r>
              <a:rPr lang="en-US" altLang="zh-CN" sz="2000" b="1">
                <a:solidFill>
                  <a:srgbClr val="00007E"/>
                </a:solidFill>
                <a:latin typeface="Calibri" pitchFamily="34" charset="0"/>
              </a:rPr>
              <a:t>71</a:t>
            </a:r>
            <a:r>
              <a:rPr lang="zh-CN" altLang="en-US" sz="2000" b="1">
                <a:solidFill>
                  <a:srgbClr val="00007E"/>
                </a:solidFill>
                <a:latin typeface="Calibri" pitchFamily="34" charset="0"/>
              </a:rPr>
              <a:t>次）。 </a:t>
            </a:r>
            <a:endParaRPr lang="zh-CN" altLang="en-US" sz="2000" b="1">
              <a:latin typeface="Calibri" pitchFamily="34" charset="0"/>
            </a:endParaRPr>
          </a:p>
          <a:p>
            <a:pPr eaLnBrk="1" hangingPunct="1">
              <a:lnSpc>
                <a:spcPct val="115000"/>
              </a:lnSpc>
              <a:spcBef>
                <a:spcPct val="25000"/>
              </a:spcBef>
              <a:buClr>
                <a:srgbClr val="FD9F59"/>
              </a:buClr>
              <a:buSzPct val="150000"/>
              <a:buFontTx/>
              <a:buChar char="•"/>
            </a:pPr>
            <a:endParaRPr lang="en-US" altLang="zh-CN" sz="2000">
              <a:solidFill>
                <a:srgbClr val="00007E"/>
              </a:solidFill>
              <a:latin typeface="Calibri" pitchFamily="34" charset="0"/>
            </a:endParaRPr>
          </a:p>
        </p:txBody>
      </p:sp>
    </p:spTree>
    <p:extLst>
      <p:ext uri="{BB962C8B-B14F-4D97-AF65-F5344CB8AC3E}">
        <p14:creationId xmlns:p14="http://schemas.microsoft.com/office/powerpoint/2010/main" val="1772791971"/>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95288" y="260350"/>
            <a:ext cx="8229600" cy="762000"/>
          </a:xfrm>
        </p:spPr>
        <p:txBody>
          <a:bodyPr/>
          <a:lstStyle/>
          <a:p>
            <a:pPr algn="ctr"/>
            <a:r>
              <a:rPr lang="zh-CN" altLang="en-US" smtClean="0">
                <a:latin typeface="Arial" pitchFamily="34" charset="0"/>
                <a:ea typeface="宋体" pitchFamily="2" charset="-122"/>
              </a:rPr>
              <a:t>利用</a:t>
            </a:r>
            <a:r>
              <a:rPr lang="en-US" altLang="zh-CN" smtClean="0">
                <a:latin typeface="Arial" pitchFamily="34" charset="0"/>
                <a:ea typeface="宋体" pitchFamily="2" charset="-122"/>
              </a:rPr>
              <a:t>SCI</a:t>
            </a:r>
            <a:r>
              <a:rPr lang="zh-CN" altLang="en-US" smtClean="0">
                <a:latin typeface="Arial" pitchFamily="34" charset="0"/>
                <a:ea typeface="宋体" pitchFamily="2" charset="-122"/>
              </a:rPr>
              <a:t>寻找茶叶研究国际合作机构</a:t>
            </a:r>
          </a:p>
        </p:txBody>
      </p:sp>
      <p:sp>
        <p:nvSpPr>
          <p:cNvPr id="70659" name="Rectangle 3"/>
          <p:cNvSpPr>
            <a:spLocks noGrp="1" noChangeArrowheads="1"/>
          </p:cNvSpPr>
          <p:nvPr>
            <p:ph type="body" idx="1"/>
          </p:nvPr>
        </p:nvSpPr>
        <p:spPr/>
        <p:txBody>
          <a:bodyPr/>
          <a:lstStyle/>
          <a:p>
            <a:endParaRPr lang="zh-CN" altLang="zh-CN" smtClean="0">
              <a:latin typeface="Arial" pitchFamily="34" charset="0"/>
              <a:ea typeface="宋体" pitchFamily="2" charset="-122"/>
            </a:endParaRPr>
          </a:p>
        </p:txBody>
      </p:sp>
      <p:sp>
        <p:nvSpPr>
          <p:cNvPr id="70660" name="Rectangle 4"/>
          <p:cNvSpPr>
            <a:spLocks noChangeArrowheads="1"/>
          </p:cNvSpPr>
          <p:nvPr/>
        </p:nvSpPr>
        <p:spPr bwMode="auto">
          <a:xfrm>
            <a:off x="0" y="1781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latin typeface="Calibri" pitchFamily="34" charset="0"/>
            </a:endParaRPr>
          </a:p>
        </p:txBody>
      </p:sp>
      <p:pic>
        <p:nvPicPr>
          <p:cNvPr id="7066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25538"/>
            <a:ext cx="8424862"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ext Box 6"/>
          <p:cNvSpPr txBox="1">
            <a:spLocks noChangeArrowheads="1"/>
          </p:cNvSpPr>
          <p:nvPr/>
        </p:nvSpPr>
        <p:spPr bwMode="auto">
          <a:xfrm>
            <a:off x="3851275" y="1196975"/>
            <a:ext cx="4716463"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zh-CN" altLang="en-US" sz="2000">
                <a:latin typeface="Calibri" pitchFamily="34" charset="0"/>
              </a:rPr>
              <a:t>罗特格斯州立大学</a:t>
            </a:r>
            <a:r>
              <a:rPr lang="en-US" altLang="zh-CN" sz="2000">
                <a:latin typeface="Calibri" pitchFamily="34" charset="0"/>
              </a:rPr>
              <a:t>(Rutgers State Univ)</a:t>
            </a:r>
            <a:r>
              <a:rPr lang="zh-CN" altLang="en-US" sz="2000">
                <a:latin typeface="Calibri" pitchFamily="34" charset="0"/>
              </a:rPr>
              <a:t>发表</a:t>
            </a:r>
            <a:r>
              <a:rPr lang="en-US" altLang="zh-CN" sz="2000">
                <a:latin typeface="Calibri" pitchFamily="34" charset="0"/>
              </a:rPr>
              <a:t>320</a:t>
            </a:r>
            <a:r>
              <a:rPr lang="zh-CN" altLang="en-US" sz="2000">
                <a:latin typeface="Calibri" pitchFamily="34" charset="0"/>
              </a:rPr>
              <a:t>篇主题中有茶叶的论文涉及到主要学科：</a:t>
            </a:r>
            <a:r>
              <a:rPr lang="zh-CN" altLang="en-US" sz="2000">
                <a:solidFill>
                  <a:srgbClr val="CC0000"/>
                </a:solidFill>
                <a:latin typeface="Calibri" pitchFamily="34" charset="0"/>
              </a:rPr>
              <a:t>化学、肿瘤学 、药理学、食品、营养学、生物化学与分子生物学 、农业、毒理学</a:t>
            </a:r>
          </a:p>
        </p:txBody>
      </p:sp>
    </p:spTree>
    <p:extLst>
      <p:ext uri="{BB962C8B-B14F-4D97-AF65-F5344CB8AC3E}">
        <p14:creationId xmlns:p14="http://schemas.microsoft.com/office/powerpoint/2010/main" val="466881406"/>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26"/>
          <p:cNvSpPr>
            <a:spLocks noGrp="1" noChangeArrowheads="1"/>
          </p:cNvSpPr>
          <p:nvPr>
            <p:ph type="title"/>
          </p:nvPr>
        </p:nvSpPr>
        <p:spPr>
          <a:xfrm>
            <a:off x="381000" y="533400"/>
            <a:ext cx="8223250" cy="5562600"/>
          </a:xfrm>
        </p:spPr>
        <p:txBody>
          <a:bodyPr/>
          <a:lstStyle/>
          <a:p>
            <a:r>
              <a:rPr lang="zh-CN" altLang="en-US" sz="3200" smtClean="0">
                <a:latin typeface="Arial" pitchFamily="34" charset="0"/>
                <a:ea typeface="宋体" pitchFamily="2" charset="-122"/>
              </a:rPr>
              <a:t/>
            </a:r>
            <a:br>
              <a:rPr lang="zh-CN" altLang="en-US" sz="3200" smtClean="0">
                <a:latin typeface="Arial" pitchFamily="34" charset="0"/>
                <a:ea typeface="宋体" pitchFamily="2" charset="-122"/>
              </a:rPr>
            </a:br>
            <a:r>
              <a:rPr lang="zh-CN" altLang="en-US" sz="3200" smtClean="0">
                <a:latin typeface="Arial" pitchFamily="34" charset="0"/>
                <a:ea typeface="宋体" pitchFamily="2" charset="-122"/>
              </a:rPr>
              <a:t>      </a:t>
            </a:r>
            <a:br>
              <a:rPr lang="zh-CN" altLang="en-US" sz="3200" smtClean="0">
                <a:latin typeface="Arial" pitchFamily="34" charset="0"/>
                <a:ea typeface="宋体" pitchFamily="2" charset="-122"/>
              </a:rPr>
            </a:br>
            <a:r>
              <a:rPr lang="zh-CN" altLang="en-US" sz="3200" smtClean="0">
                <a:latin typeface="Arial" pitchFamily="34" charset="0"/>
                <a:ea typeface="宋体" pitchFamily="2" charset="-122"/>
              </a:rPr>
              <a:t>        高被引论文的作者多为多国混合型。</a:t>
            </a:r>
            <a:br>
              <a:rPr lang="zh-CN" altLang="en-US" sz="3200" smtClean="0">
                <a:latin typeface="Arial" pitchFamily="34" charset="0"/>
                <a:ea typeface="宋体" pitchFamily="2" charset="-122"/>
              </a:rPr>
            </a:br>
            <a:r>
              <a:rPr lang="zh-CN" altLang="en-US" sz="3200" smtClean="0">
                <a:latin typeface="Arial" pitchFamily="34" charset="0"/>
                <a:ea typeface="宋体" pitchFamily="2" charset="-122"/>
              </a:rPr>
              <a:t>        美国是中国高被引论文的主要合作者，有美国参与的高被引论文的相对值大约是中国高被引论文相对值的</a:t>
            </a:r>
            <a:r>
              <a:rPr lang="en-US" altLang="zh-CN" sz="3200" smtClean="0">
                <a:latin typeface="Arial" pitchFamily="34" charset="0"/>
                <a:ea typeface="宋体" pitchFamily="2" charset="-122"/>
              </a:rPr>
              <a:t>5</a:t>
            </a:r>
            <a:r>
              <a:rPr lang="zh-CN" altLang="en-US" sz="3200" smtClean="0">
                <a:latin typeface="Arial" pitchFamily="34" charset="0"/>
                <a:ea typeface="宋体" pitchFamily="2" charset="-122"/>
              </a:rPr>
              <a:t>倍。</a:t>
            </a:r>
            <a:br>
              <a:rPr lang="zh-CN" altLang="en-US" sz="3200" smtClean="0">
                <a:latin typeface="Arial" pitchFamily="34" charset="0"/>
                <a:ea typeface="宋体" pitchFamily="2" charset="-122"/>
              </a:rPr>
            </a:br>
            <a:endParaRPr lang="zh-CN" altLang="en-US" sz="3200" smtClean="0">
              <a:latin typeface="Arial" pitchFamily="34" charset="0"/>
              <a:ea typeface="宋体" pitchFamily="2" charset="-122"/>
            </a:endParaRPr>
          </a:p>
        </p:txBody>
      </p:sp>
    </p:spTree>
    <p:extLst>
      <p:ext uri="{BB962C8B-B14F-4D97-AF65-F5344CB8AC3E}">
        <p14:creationId xmlns:p14="http://schemas.microsoft.com/office/powerpoint/2010/main" val="88894368"/>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94855"/>
            <a:ext cx="6904037"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267200" y="228600"/>
            <a:ext cx="4587875" cy="757130"/>
          </a:xfrm>
          <a:prstGeom prst="rect">
            <a:avLst/>
          </a:prstGeom>
          <a:ln cap="rnd">
            <a:solidFill>
              <a:schemeClr val="tx1"/>
            </a:solidFill>
          </a:ln>
        </p:spPr>
        <p:style>
          <a:lnRef idx="0">
            <a:scrgbClr r="0" g="0" b="0"/>
          </a:lnRef>
          <a:fillRef idx="1002">
            <a:schemeClr val="dk2"/>
          </a:fillRef>
          <a:effectRef idx="0">
            <a:scrgbClr r="0" g="0" b="0"/>
          </a:effectRef>
          <a:fontRef idx="major"/>
        </p:style>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0000"/>
              </a:lnSpc>
              <a:defRPr/>
            </a:pPr>
            <a:r>
              <a:rPr lang="zh-CN" altLang="en-US" b="1" dirty="0" smtClean="0">
                <a:latin typeface="Microsoft YaHei" pitchFamily="34" charset="-122"/>
                <a:ea typeface="Microsoft YaHei" pitchFamily="34" charset="-122"/>
              </a:rPr>
              <a:t>期刊</a:t>
            </a:r>
            <a:endParaRPr lang="en-US" altLang="zh-CN" b="1" dirty="0" smtClean="0">
              <a:latin typeface="Microsoft YaHei" pitchFamily="34" charset="-122"/>
              <a:ea typeface="Microsoft YaHei" pitchFamily="34" charset="-122"/>
            </a:endParaRPr>
          </a:p>
          <a:p>
            <a:pPr eaLnBrk="1" hangingPunct="1">
              <a:lnSpc>
                <a:spcPct val="120000"/>
              </a:lnSpc>
              <a:defRPr/>
            </a:pPr>
            <a:r>
              <a:rPr lang="zh-CN" altLang="en-US" b="1" dirty="0" smtClean="0">
                <a:latin typeface="Microsoft YaHei" pitchFamily="34" charset="-122"/>
                <a:ea typeface="Microsoft YaHei" pitchFamily="34" charset="-122"/>
              </a:rPr>
              <a:t>帮助选择合适的投稿期刊</a:t>
            </a:r>
            <a:endParaRPr lang="zh-CN" altLang="en-US" b="1" dirty="0">
              <a:latin typeface="Microsoft YaHei" pitchFamily="34" charset="-122"/>
              <a:ea typeface="Microsoft YaHei" pitchFamily="34" charset="-122"/>
            </a:endParaRPr>
          </a:p>
        </p:txBody>
      </p:sp>
      <p:sp>
        <p:nvSpPr>
          <p:cNvPr id="6" name="圆角矩形 8"/>
          <p:cNvSpPr>
            <a:spLocks noChangeArrowheads="1"/>
          </p:cNvSpPr>
          <p:nvPr/>
        </p:nvSpPr>
        <p:spPr bwMode="auto">
          <a:xfrm>
            <a:off x="1470818" y="3581400"/>
            <a:ext cx="4929982" cy="220746"/>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algn="ctr"/>
            <a:endParaRPr lang="zh-CN" altLang="en-US" sz="1000"/>
          </a:p>
        </p:txBody>
      </p:sp>
      <p:sp>
        <p:nvSpPr>
          <p:cNvPr id="7" name="TextBox 6"/>
          <p:cNvSpPr txBox="1">
            <a:spLocks noChangeArrowheads="1"/>
          </p:cNvSpPr>
          <p:nvPr/>
        </p:nvSpPr>
        <p:spPr bwMode="auto">
          <a:xfrm>
            <a:off x="4724400" y="2209800"/>
            <a:ext cx="3857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b="1" dirty="0">
                <a:solidFill>
                  <a:schemeClr val="tx2"/>
                </a:solidFill>
                <a:latin typeface="Calibri" pitchFamily="34" charset="0"/>
              </a:rPr>
              <a:t>临</a:t>
            </a:r>
            <a:r>
              <a:rPr lang="zh-CN" altLang="en-US" b="1" dirty="0" smtClean="0">
                <a:solidFill>
                  <a:schemeClr val="tx2"/>
                </a:solidFill>
                <a:latin typeface="Calibri" pitchFamily="34" charset="0"/>
              </a:rPr>
              <a:t>床肿瘤学杂志</a:t>
            </a:r>
            <a:endParaRPr lang="zh-CN" altLang="en-US" b="1" dirty="0">
              <a:solidFill>
                <a:schemeClr val="tx2"/>
              </a:solidFill>
              <a:latin typeface="Calibri" pitchFamily="34" charset="0"/>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94855"/>
            <a:ext cx="5143500" cy="5705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155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339"/>
                                        </p:tgtEl>
                                        <p:attrNameLst>
                                          <p:attrName>style.visibility</p:attrName>
                                        </p:attrNameLst>
                                      </p:cBhvr>
                                      <p:to>
                                        <p:strVal val="visible"/>
                                      </p:to>
                                    </p:set>
                                    <p:animEffect transition="in" filter="barn(inVertical)">
                                      <p:cBhvr>
                                        <p:cTn id="19"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标题 1"/>
          <p:cNvSpPr>
            <a:spLocks noGrp="1"/>
          </p:cNvSpPr>
          <p:nvPr>
            <p:ph type="title"/>
          </p:nvPr>
        </p:nvSpPr>
        <p:spPr>
          <a:xfrm>
            <a:off x="928688" y="428625"/>
            <a:ext cx="7369175" cy="836613"/>
          </a:xfrm>
        </p:spPr>
        <p:txBody>
          <a:bodyPr/>
          <a:lstStyle/>
          <a:p>
            <a:r>
              <a:rPr lang="zh-CN" altLang="en-US" smtClean="0">
                <a:latin typeface="黑体" pitchFamily="49" charset="-122"/>
                <a:ea typeface="黑体" pitchFamily="49" charset="-122"/>
              </a:rPr>
              <a:t>如果稿件投向了不合适的期刊会遭遇：</a:t>
            </a:r>
            <a:endParaRPr lang="zh-CN" altLang="en-US" smtClean="0">
              <a:latin typeface="Arial" pitchFamily="34" charset="0"/>
              <a:ea typeface="宋体" pitchFamily="2" charset="-122"/>
            </a:endParaRPr>
          </a:p>
        </p:txBody>
      </p:sp>
      <p:sp>
        <p:nvSpPr>
          <p:cNvPr id="73731" name="内容占位符 2"/>
          <p:cNvSpPr>
            <a:spLocks noGrp="1"/>
          </p:cNvSpPr>
          <p:nvPr>
            <p:ph idx="1"/>
          </p:nvPr>
        </p:nvSpPr>
        <p:spPr>
          <a:xfrm>
            <a:off x="857250" y="1857375"/>
            <a:ext cx="7369175" cy="4570413"/>
          </a:xfrm>
        </p:spPr>
        <p:txBody>
          <a:bodyPr/>
          <a:lstStyle/>
          <a:p>
            <a:pPr eaLnBrk="1" hangingPunct="1"/>
            <a:r>
              <a:rPr lang="zh-CN" altLang="en-US" smtClean="0">
                <a:solidFill>
                  <a:schemeClr val="tx2"/>
                </a:solidFill>
                <a:latin typeface="Arial" pitchFamily="34" charset="0"/>
                <a:ea typeface="宋体" pitchFamily="2" charset="-122"/>
              </a:rPr>
              <a:t>退稿：</a:t>
            </a:r>
            <a:r>
              <a:rPr lang="zh-CN" altLang="en-US" smtClean="0">
                <a:latin typeface="Arial" pitchFamily="34" charset="0"/>
                <a:ea typeface="宋体" pitchFamily="2" charset="-122"/>
              </a:rPr>
              <a:t>内容</a:t>
            </a:r>
            <a:r>
              <a:rPr lang="zh-CN" altLang="en-US" smtClean="0">
                <a:latin typeface="Frutiger 55 Roman" pitchFamily="50" charset="0"/>
                <a:ea typeface="宋体" pitchFamily="2" charset="-122"/>
              </a:rPr>
              <a:t>“</a:t>
            </a:r>
            <a:r>
              <a:rPr lang="zh-CN" altLang="en-US" smtClean="0">
                <a:latin typeface="Arial" pitchFamily="34" charset="0"/>
                <a:ea typeface="宋体" pitchFamily="2" charset="-122"/>
              </a:rPr>
              <a:t>不适合本刊</a:t>
            </a:r>
            <a:r>
              <a:rPr lang="zh-CN" altLang="en-US" smtClean="0">
                <a:latin typeface="Frutiger 55 Roman" pitchFamily="50" charset="0"/>
                <a:ea typeface="宋体" pitchFamily="2" charset="-122"/>
              </a:rPr>
              <a:t>”</a:t>
            </a:r>
            <a:r>
              <a:rPr lang="zh-CN" altLang="en-US" smtClean="0">
                <a:latin typeface="Arial" pitchFamily="34" charset="0"/>
                <a:ea typeface="宋体" pitchFamily="2" charset="-122"/>
              </a:rPr>
              <a:t>，使稿件延迟数周或数月发表；</a:t>
            </a:r>
          </a:p>
          <a:p>
            <a:pPr eaLnBrk="1" hangingPunct="1"/>
            <a:r>
              <a:rPr lang="zh-CN" altLang="en-US" smtClean="0">
                <a:solidFill>
                  <a:schemeClr val="tx2"/>
                </a:solidFill>
                <a:latin typeface="Arial" pitchFamily="34" charset="0"/>
                <a:ea typeface="宋体" pitchFamily="2" charset="-122"/>
              </a:rPr>
              <a:t>不公正的同行评议：</a:t>
            </a:r>
            <a:r>
              <a:rPr lang="zh-CN" altLang="en-US" smtClean="0">
                <a:latin typeface="Arial" pitchFamily="34" charset="0"/>
                <a:ea typeface="宋体" pitchFamily="2" charset="-122"/>
              </a:rPr>
              <a:t>由于编辑和审稿人对作者研究领域的了解比较模糊，从而有可能导致稿件受到较差或不公正的同行评议；</a:t>
            </a:r>
          </a:p>
          <a:p>
            <a:pPr eaLnBrk="1" hangingPunct="1"/>
            <a:r>
              <a:rPr lang="zh-CN" altLang="en-US" smtClean="0">
                <a:solidFill>
                  <a:schemeClr val="tx2"/>
                </a:solidFill>
                <a:latin typeface="Arial" pitchFamily="34" charset="0"/>
                <a:ea typeface="宋体" pitchFamily="2" charset="-122"/>
              </a:rPr>
              <a:t>少有同行关注：</a:t>
            </a:r>
            <a:r>
              <a:rPr lang="zh-CN" altLang="en-US" smtClean="0">
                <a:latin typeface="Arial" pitchFamily="34" charset="0"/>
                <a:ea typeface="宋体" pitchFamily="2" charset="-122"/>
              </a:rPr>
              <a:t>埋没在一份同行很少问津的期刊中，达不到与小同行交流的目的。也可能从没有被人引用。</a:t>
            </a:r>
          </a:p>
          <a:p>
            <a:endParaRPr lang="zh-CN" altLang="en-US" smtClean="0">
              <a:latin typeface="Arial" pitchFamily="34" charset="0"/>
              <a:ea typeface="宋体" pitchFamily="2" charset="-122"/>
            </a:endParaRPr>
          </a:p>
        </p:txBody>
      </p:sp>
      <p:sp>
        <p:nvSpPr>
          <p:cNvPr id="73732" name="灯片编号占位符 3"/>
          <p:cNvSpPr>
            <a:spLocks noGrp="1"/>
          </p:cNvSpPr>
          <p:nvPr>
            <p:ph type="sldNum" sz="quarter" idx="4294967295"/>
          </p:nvPr>
        </p:nvSpPr>
        <p:spPr bwMode="auto">
          <a:xfrm>
            <a:off x="8424863" y="6394450"/>
            <a:ext cx="457200" cy="231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fld id="{B281B5F2-EF87-473C-B20A-AD8AB99C4388}" type="slidenum">
              <a:rPr lang="en-US" altLang="en-US" sz="900">
                <a:solidFill>
                  <a:srgbClr val="4B4B4B"/>
                </a:solidFill>
              </a:rPr>
              <a:pPr algn="r" eaLnBrk="1" hangingPunct="1"/>
              <a:t>65</a:t>
            </a:fld>
            <a:endParaRPr lang="en-US" altLang="en-US" sz="900">
              <a:solidFill>
                <a:srgbClr val="4B4B4B"/>
              </a:solidFill>
            </a:endParaRPr>
          </a:p>
        </p:txBody>
      </p:sp>
    </p:spTree>
    <p:extLst>
      <p:ext uri="{BB962C8B-B14F-4D97-AF65-F5344CB8AC3E}">
        <p14:creationId xmlns:p14="http://schemas.microsoft.com/office/powerpoint/2010/main" val="1691731847"/>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30259" cy="6062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圆角矩形 8"/>
          <p:cNvSpPr>
            <a:spLocks noChangeArrowheads="1"/>
          </p:cNvSpPr>
          <p:nvPr/>
        </p:nvSpPr>
        <p:spPr bwMode="auto">
          <a:xfrm>
            <a:off x="27709" y="2775949"/>
            <a:ext cx="4929982" cy="220746"/>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algn="ctr"/>
            <a:endParaRPr lang="zh-CN" altLang="en-US" sz="1000"/>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2038" cy="629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91" y="224920"/>
            <a:ext cx="8428037" cy="554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05" y="1981200"/>
            <a:ext cx="8928495" cy="2643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992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363"/>
                                        </p:tgtEl>
                                        <p:attrNameLst>
                                          <p:attrName>style.visibility</p:attrName>
                                        </p:attrNameLst>
                                      </p:cBhvr>
                                      <p:to>
                                        <p:strVal val="visible"/>
                                      </p:to>
                                    </p:set>
                                    <p:animEffect transition="in" filter="fade">
                                      <p:cBhvr>
                                        <p:cTn id="13" dur="1000"/>
                                        <p:tgtEl>
                                          <p:spTgt spid="15363"/>
                                        </p:tgtEl>
                                      </p:cBhvr>
                                    </p:animEffect>
                                    <p:anim calcmode="lin" valueType="num">
                                      <p:cBhvr>
                                        <p:cTn id="14" dur="1000" fill="hold"/>
                                        <p:tgtEl>
                                          <p:spTgt spid="15363"/>
                                        </p:tgtEl>
                                        <p:attrNameLst>
                                          <p:attrName>ppt_x</p:attrName>
                                        </p:attrNameLst>
                                      </p:cBhvr>
                                      <p:tavLst>
                                        <p:tav tm="0">
                                          <p:val>
                                            <p:strVal val="#ppt_x"/>
                                          </p:val>
                                        </p:tav>
                                        <p:tav tm="100000">
                                          <p:val>
                                            <p:strVal val="#ppt_x"/>
                                          </p:val>
                                        </p:tav>
                                      </p:tavLst>
                                    </p:anim>
                                    <p:anim calcmode="lin" valueType="num">
                                      <p:cBhvr>
                                        <p:cTn id="15" dur="1000" fill="hold"/>
                                        <p:tgtEl>
                                          <p:spTgt spid="1536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364"/>
                                        </p:tgtEl>
                                        <p:attrNameLst>
                                          <p:attrName>style.visibility</p:attrName>
                                        </p:attrNameLst>
                                      </p:cBhvr>
                                      <p:to>
                                        <p:strVal val="visible"/>
                                      </p:to>
                                    </p:set>
                                    <p:animEffect transition="in" filter="fade">
                                      <p:cBhvr>
                                        <p:cTn id="20" dur="1000"/>
                                        <p:tgtEl>
                                          <p:spTgt spid="15364"/>
                                        </p:tgtEl>
                                      </p:cBhvr>
                                    </p:animEffect>
                                    <p:anim calcmode="lin" valueType="num">
                                      <p:cBhvr>
                                        <p:cTn id="21" dur="1000" fill="hold"/>
                                        <p:tgtEl>
                                          <p:spTgt spid="15364"/>
                                        </p:tgtEl>
                                        <p:attrNameLst>
                                          <p:attrName>ppt_x</p:attrName>
                                        </p:attrNameLst>
                                      </p:cBhvr>
                                      <p:tavLst>
                                        <p:tav tm="0">
                                          <p:val>
                                            <p:strVal val="#ppt_x"/>
                                          </p:val>
                                        </p:tav>
                                        <p:tav tm="100000">
                                          <p:val>
                                            <p:strVal val="#ppt_x"/>
                                          </p:val>
                                        </p:tav>
                                      </p:tavLst>
                                    </p:anim>
                                    <p:anim calcmode="lin" valueType="num">
                                      <p:cBhvr>
                                        <p:cTn id="22" dur="1000" fill="hold"/>
                                        <p:tgtEl>
                                          <p:spTgt spid="1536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365"/>
                                        </p:tgtEl>
                                        <p:attrNameLst>
                                          <p:attrName>style.visibility</p:attrName>
                                        </p:attrNameLst>
                                      </p:cBhvr>
                                      <p:to>
                                        <p:strVal val="visible"/>
                                      </p:to>
                                    </p:set>
                                    <p:anim calcmode="lin" valueType="num">
                                      <p:cBhvr additive="base">
                                        <p:cTn id="27" dur="500" fill="hold"/>
                                        <p:tgtEl>
                                          <p:spTgt spid="15365"/>
                                        </p:tgtEl>
                                        <p:attrNameLst>
                                          <p:attrName>ppt_x</p:attrName>
                                        </p:attrNameLst>
                                      </p:cBhvr>
                                      <p:tavLst>
                                        <p:tav tm="0">
                                          <p:val>
                                            <p:strVal val="#ppt_x"/>
                                          </p:val>
                                        </p:tav>
                                        <p:tav tm="100000">
                                          <p:val>
                                            <p:strVal val="#ppt_x"/>
                                          </p:val>
                                        </p:tav>
                                      </p:tavLst>
                                    </p:anim>
                                    <p:anim calcmode="lin" valueType="num">
                                      <p:cBhvr additive="base">
                                        <p:cTn id="28" dur="500" fill="hold"/>
                                        <p:tgtEl>
                                          <p:spTgt spid="153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64" y="304799"/>
            <a:ext cx="7227887" cy="500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857620" y="214290"/>
            <a:ext cx="4876800" cy="508000"/>
          </a:xfrm>
          <a:prstGeom prst="rect">
            <a:avLst/>
          </a:prstGeom>
          <a:ln cap="rnd">
            <a:solidFill>
              <a:schemeClr val="tx1"/>
            </a:solidFill>
          </a:ln>
          <a:effectLst>
            <a:outerShdw blurRad="50800" dist="38100" dir="2700000" algn="tl" rotWithShape="0">
              <a:prstClr val="black">
                <a:alpha val="40000"/>
              </a:prstClr>
            </a:outerShdw>
          </a:effectLst>
        </p:spPr>
        <p:style>
          <a:lnRef idx="0">
            <a:scrgbClr r="0" g="0" b="0"/>
          </a:lnRef>
          <a:fillRef idx="1002">
            <a:schemeClr val="dk2"/>
          </a:fillRef>
          <a:effectRef idx="0">
            <a:scrgbClr r="0" g="0" b="0"/>
          </a:effectRef>
          <a:fontRef idx="major"/>
        </p:style>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50000"/>
              </a:lnSpc>
              <a:spcBef>
                <a:spcPct val="20000"/>
              </a:spcBef>
              <a:buClr>
                <a:srgbClr val="009900"/>
              </a:buClr>
              <a:buSzPct val="80000"/>
              <a:defRPr/>
            </a:pPr>
            <a:r>
              <a:rPr lang="zh-CN" altLang="en-US" b="1" smtClean="0">
                <a:latin typeface="Microsoft YaHei" pitchFamily="34" charset="-122"/>
                <a:ea typeface="Microsoft YaHei" pitchFamily="34" charset="-122"/>
              </a:rPr>
              <a:t>国家和地区：发现该领域高产出的国家与地区</a:t>
            </a:r>
          </a:p>
        </p:txBody>
      </p:sp>
      <p:sp>
        <p:nvSpPr>
          <p:cNvPr id="6" name="圆角矩形 7"/>
          <p:cNvSpPr>
            <a:spLocks noChangeArrowheads="1"/>
          </p:cNvSpPr>
          <p:nvPr/>
        </p:nvSpPr>
        <p:spPr bwMode="auto">
          <a:xfrm>
            <a:off x="228600" y="3730336"/>
            <a:ext cx="6781800" cy="190500"/>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algn="ctr"/>
            <a:endParaRPr lang="zh-CN" altLang="en-US"/>
          </a:p>
        </p:txBody>
      </p:sp>
      <p:sp>
        <p:nvSpPr>
          <p:cNvPr id="7" name="圆角矩形 7"/>
          <p:cNvSpPr>
            <a:spLocks noChangeArrowheads="1"/>
          </p:cNvSpPr>
          <p:nvPr/>
        </p:nvSpPr>
        <p:spPr bwMode="auto">
          <a:xfrm>
            <a:off x="214746" y="2667000"/>
            <a:ext cx="1905000" cy="533400"/>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algn="ctr"/>
            <a:endParaRPr lang="zh-CN" altLang="en-US"/>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5581"/>
            <a:ext cx="9067800" cy="51615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71475"/>
            <a:ext cx="4705350" cy="5124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圆角矩形 7"/>
          <p:cNvSpPr>
            <a:spLocks noChangeArrowheads="1"/>
          </p:cNvSpPr>
          <p:nvPr/>
        </p:nvSpPr>
        <p:spPr bwMode="auto">
          <a:xfrm>
            <a:off x="660833" y="4320886"/>
            <a:ext cx="4132840" cy="251114"/>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algn="ctr"/>
            <a:endParaRPr lang="zh-CN" altLang="en-US"/>
          </a:p>
        </p:txBody>
      </p:sp>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4227" y="1044643"/>
            <a:ext cx="3333750" cy="2381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5053445" y="3571669"/>
            <a:ext cx="3043959" cy="507831"/>
          </a:xfrm>
          <a:prstGeom prst="rect">
            <a:avLst/>
          </a:prstGeom>
          <a:ln cap="rnd">
            <a:solidFill>
              <a:schemeClr val="tx1"/>
            </a:solidFill>
          </a:ln>
        </p:spPr>
        <p:style>
          <a:lnRef idx="0">
            <a:scrgbClr r="0" g="0" b="0"/>
          </a:lnRef>
          <a:fillRef idx="1002">
            <a:schemeClr val="dk2"/>
          </a:fillRef>
          <a:effectRef idx="0">
            <a:scrgbClr r="0" g="0" b="0"/>
          </a:effectRef>
          <a:fontRef idx="major"/>
        </p:style>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50000"/>
              </a:lnSpc>
              <a:spcBef>
                <a:spcPct val="20000"/>
              </a:spcBef>
              <a:buClr>
                <a:srgbClr val="009900"/>
              </a:buClr>
              <a:buSzPct val="80000"/>
              <a:buFont typeface="Wingdings" pitchFamily="2" charset="2"/>
              <a:buNone/>
              <a:defRPr/>
            </a:pPr>
            <a:r>
              <a:rPr lang="zh-CN" altLang="en-US" b="1" dirty="0">
                <a:latin typeface="Microsoft YaHei" pitchFamily="34" charset="-122"/>
                <a:ea typeface="Microsoft YaHei" pitchFamily="34" charset="-122"/>
              </a:rPr>
              <a:t>元英</a:t>
            </a:r>
            <a:r>
              <a:rPr lang="zh-CN" altLang="en-US" b="1" dirty="0" smtClean="0">
                <a:latin typeface="Microsoft YaHei" pitchFamily="34" charset="-122"/>
                <a:ea typeface="Microsoft YaHei" pitchFamily="34" charset="-122"/>
              </a:rPr>
              <a:t>进副校长，天津大学</a:t>
            </a:r>
            <a:endParaRPr lang="zh-CN" altLang="en-US" b="1" dirty="0">
              <a:latin typeface="Microsoft YaHei" pitchFamily="34" charset="-122"/>
              <a:ea typeface="Microsoft YaHei" pitchFamily="34" charset="-122"/>
            </a:endParaRPr>
          </a:p>
        </p:txBody>
      </p:sp>
      <p:pic>
        <p:nvPicPr>
          <p:cNvPr id="1639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706" y="387926"/>
            <a:ext cx="6351587"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964" y="468290"/>
            <a:ext cx="8085137" cy="515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4143372" y="107939"/>
            <a:ext cx="4876800" cy="1892301"/>
          </a:xfrm>
          <a:prstGeom prst="rect">
            <a:avLst/>
          </a:prstGeom>
          <a:ln cap="rnd">
            <a:solidFill>
              <a:schemeClr val="tx1"/>
            </a:solidFill>
          </a:ln>
          <a:effectLst>
            <a:outerShdw blurRad="50800" dist="38100" dir="2700000" algn="tl" rotWithShape="0">
              <a:prstClr val="black">
                <a:alpha val="40000"/>
              </a:prstClr>
            </a:outerShdw>
          </a:effectLst>
        </p:spPr>
        <p:style>
          <a:lnRef idx="0">
            <a:scrgbClr r="0" g="0" b="0"/>
          </a:lnRef>
          <a:fillRef idx="1002">
            <a:schemeClr val="dk2"/>
          </a:fillRef>
          <a:effectRef idx="0">
            <a:scrgbClr r="0" g="0" b="0"/>
          </a:effectRef>
          <a:fontRef idx="major"/>
        </p:style>
        <p:txBody>
          <a:bodyPr>
            <a:spAutoFit/>
          </a:bodyPr>
          <a:lstStyle>
            <a:lvl1pPr eaLnBrk="0" hangingPunct="0">
              <a:defRPr>
                <a:solidFill>
                  <a:schemeClr val="tx1"/>
                </a:solidFill>
                <a:latin typeface="Arial" pitchFamily="34" charset="0"/>
                <a:ea typeface="宋体" pitchFamily="2" charset="-122"/>
              </a:defRPr>
            </a:lvl1pPr>
            <a:lvl2pPr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50000"/>
              </a:lnSpc>
              <a:defRPr/>
            </a:pPr>
            <a:r>
              <a:rPr lang="zh-CN" altLang="en-US" b="1" smtClean="0">
                <a:latin typeface="Microsoft YaHei" pitchFamily="34" charset="-122"/>
                <a:ea typeface="Microsoft YaHei" pitchFamily="34" charset="-122"/>
              </a:rPr>
              <a:t>利用此功能发现中国在该领域</a:t>
            </a:r>
            <a:r>
              <a:rPr lang="en-US" altLang="zh-CN" b="1" smtClean="0">
                <a:latin typeface="Microsoft YaHei" pitchFamily="34" charset="-122"/>
                <a:ea typeface="Microsoft YaHei" pitchFamily="34" charset="-122"/>
              </a:rPr>
              <a:t>:</a:t>
            </a:r>
          </a:p>
          <a:p>
            <a:pPr lvl="1" eaLnBrk="1" hangingPunct="1">
              <a:buFont typeface="Arial" pitchFamily="34" charset="0"/>
              <a:buChar char="–"/>
              <a:defRPr/>
            </a:pPr>
            <a:r>
              <a:rPr lang="zh-CN" altLang="en-US" b="1" smtClean="0">
                <a:latin typeface="Microsoft YaHei" pitchFamily="34" charset="-122"/>
                <a:ea typeface="Microsoft YaHei" pitchFamily="34" charset="-122"/>
              </a:rPr>
              <a:t> 引领机构</a:t>
            </a:r>
            <a:r>
              <a:rPr lang="en-US" altLang="zh-CN" b="1" smtClean="0">
                <a:latin typeface="Microsoft YaHei" pitchFamily="34" charset="-122"/>
                <a:ea typeface="Microsoft YaHei" pitchFamily="34" charset="-122"/>
              </a:rPr>
              <a:t>, </a:t>
            </a:r>
            <a:r>
              <a:rPr lang="zh-CN" altLang="en-US" b="1" smtClean="0">
                <a:latin typeface="Microsoft YaHei" pitchFamily="34" charset="-122"/>
                <a:ea typeface="Microsoft YaHei" pitchFamily="34" charset="-122"/>
              </a:rPr>
              <a:t>高产出</a:t>
            </a:r>
            <a:r>
              <a:rPr lang="en-US" altLang="zh-CN" b="1" smtClean="0">
                <a:latin typeface="Microsoft YaHei" pitchFamily="34" charset="-122"/>
                <a:ea typeface="Microsoft YaHei" pitchFamily="34" charset="-122"/>
              </a:rPr>
              <a:t>, </a:t>
            </a:r>
            <a:r>
              <a:rPr lang="zh-CN" altLang="en-US" b="1" smtClean="0">
                <a:latin typeface="Microsoft YaHei" pitchFamily="34" charset="-122"/>
                <a:ea typeface="Microsoft YaHei" pitchFamily="34" charset="-122"/>
              </a:rPr>
              <a:t>高影响力的作者</a:t>
            </a:r>
          </a:p>
          <a:p>
            <a:pPr lvl="1" eaLnBrk="1" hangingPunct="1">
              <a:buFont typeface="Arial" pitchFamily="34" charset="0"/>
              <a:buChar char="–"/>
              <a:defRPr/>
            </a:pPr>
            <a:r>
              <a:rPr lang="zh-CN" altLang="en-US" b="1" smtClean="0">
                <a:latin typeface="Microsoft YaHei" pitchFamily="34" charset="-122"/>
                <a:ea typeface="Microsoft YaHei" pitchFamily="34" charset="-122"/>
              </a:rPr>
              <a:t> 经常发表中国作者论文的期刊</a:t>
            </a:r>
          </a:p>
          <a:p>
            <a:pPr lvl="1" eaLnBrk="1" hangingPunct="1">
              <a:buFont typeface="Arial" pitchFamily="34" charset="0"/>
              <a:buChar char="–"/>
              <a:defRPr/>
            </a:pPr>
            <a:r>
              <a:rPr lang="zh-CN" altLang="en-US" b="1" smtClean="0">
                <a:latin typeface="Microsoft YaHei" pitchFamily="34" charset="-122"/>
                <a:ea typeface="Microsoft YaHei" pitchFamily="34" charset="-122"/>
              </a:rPr>
              <a:t> 与中国学者合作的国家和机构</a:t>
            </a:r>
          </a:p>
          <a:p>
            <a:pPr lvl="1" eaLnBrk="1" hangingPunct="1">
              <a:buFont typeface="Arial" pitchFamily="34" charset="0"/>
              <a:buChar char="–"/>
              <a:defRPr/>
            </a:pPr>
            <a:r>
              <a:rPr lang="zh-CN" altLang="en-US" b="1" smtClean="0">
                <a:latin typeface="Microsoft YaHei" pitchFamily="34" charset="-122"/>
                <a:ea typeface="Microsoft YaHei" pitchFamily="34" charset="-122"/>
              </a:rPr>
              <a:t> 该课题在中国的发展趋势</a:t>
            </a:r>
            <a:endParaRPr lang="en-US" altLang="zh-CN" b="1" smtClean="0">
              <a:latin typeface="Microsoft YaHei" pitchFamily="34" charset="-122"/>
              <a:ea typeface="Microsoft YaHei" pitchFamily="34" charset="-122"/>
            </a:endParaRPr>
          </a:p>
          <a:p>
            <a:pPr lvl="1" eaLnBrk="1" hangingPunct="1">
              <a:buFont typeface="Arial" pitchFamily="34" charset="0"/>
              <a:buChar char="–"/>
              <a:defRPr/>
            </a:pPr>
            <a:r>
              <a:rPr lang="en-US" altLang="zh-CN" b="1" smtClean="0">
                <a:latin typeface="Microsoft YaHei" pitchFamily="34" charset="-122"/>
                <a:ea typeface="Microsoft YaHei" pitchFamily="34" charset="-122"/>
              </a:rPr>
              <a:t> </a:t>
            </a:r>
            <a:r>
              <a:rPr lang="zh-CN" altLang="en-US" b="1" smtClean="0">
                <a:latin typeface="Microsoft YaHei" pitchFamily="34" charset="-122"/>
                <a:ea typeface="Microsoft YaHei" pitchFamily="34" charset="-122"/>
              </a:rPr>
              <a:t>等等</a:t>
            </a:r>
            <a:r>
              <a:rPr lang="en-US" altLang="zh-CN" b="1" smtClean="0">
                <a:latin typeface="Microsoft YaHei" pitchFamily="34" charset="-122"/>
                <a:ea typeface="Microsoft YaHei" pitchFamily="34" charset="-122"/>
              </a:rPr>
              <a:t>……</a:t>
            </a:r>
            <a:endParaRPr lang="zh-CN" altLang="en-US" b="1" smtClean="0">
              <a:latin typeface="Microsoft YaHei" pitchFamily="34" charset="-122"/>
              <a:ea typeface="Microsoft YaHei" pitchFamily="34" charset="-122"/>
            </a:endParaRPr>
          </a:p>
        </p:txBody>
      </p:sp>
    </p:spTree>
    <p:extLst>
      <p:ext uri="{BB962C8B-B14F-4D97-AF65-F5344CB8AC3E}">
        <p14:creationId xmlns:p14="http://schemas.microsoft.com/office/powerpoint/2010/main" val="285986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387"/>
                                        </p:tgtEl>
                                        <p:attrNameLst>
                                          <p:attrName>style.visibility</p:attrName>
                                        </p:attrNameLst>
                                      </p:cBhvr>
                                      <p:to>
                                        <p:strVal val="visible"/>
                                      </p:to>
                                    </p:set>
                                    <p:anim calcmode="lin" valueType="num">
                                      <p:cBhvr additive="base">
                                        <p:cTn id="19" dur="500" fill="hold"/>
                                        <p:tgtEl>
                                          <p:spTgt spid="16387"/>
                                        </p:tgtEl>
                                        <p:attrNameLst>
                                          <p:attrName>ppt_x</p:attrName>
                                        </p:attrNameLst>
                                      </p:cBhvr>
                                      <p:tavLst>
                                        <p:tav tm="0">
                                          <p:val>
                                            <p:strVal val="#ppt_x"/>
                                          </p:val>
                                        </p:tav>
                                        <p:tav tm="100000">
                                          <p:val>
                                            <p:strVal val="#ppt_x"/>
                                          </p:val>
                                        </p:tav>
                                      </p:tavLst>
                                    </p:anim>
                                    <p:anim calcmode="lin" valueType="num">
                                      <p:cBhvr additive="base">
                                        <p:cTn id="20" dur="500" fill="hold"/>
                                        <p:tgtEl>
                                          <p:spTgt spid="1638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388"/>
                                        </p:tgtEl>
                                        <p:attrNameLst>
                                          <p:attrName>style.visibility</p:attrName>
                                        </p:attrNameLst>
                                      </p:cBhvr>
                                      <p:to>
                                        <p:strVal val="visible"/>
                                      </p:to>
                                    </p:set>
                                    <p:anim calcmode="lin" valueType="num">
                                      <p:cBhvr additive="base">
                                        <p:cTn id="25" dur="500" fill="hold"/>
                                        <p:tgtEl>
                                          <p:spTgt spid="16388"/>
                                        </p:tgtEl>
                                        <p:attrNameLst>
                                          <p:attrName>ppt_x</p:attrName>
                                        </p:attrNameLst>
                                      </p:cBhvr>
                                      <p:tavLst>
                                        <p:tav tm="0">
                                          <p:val>
                                            <p:strVal val="#ppt_x"/>
                                          </p:val>
                                        </p:tav>
                                        <p:tav tm="100000">
                                          <p:val>
                                            <p:strVal val="#ppt_x"/>
                                          </p:val>
                                        </p:tav>
                                      </p:tavLst>
                                    </p:anim>
                                    <p:anim calcmode="lin" valueType="num">
                                      <p:cBhvr additive="base">
                                        <p:cTn id="26"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6389"/>
                                        </p:tgtEl>
                                        <p:attrNameLst>
                                          <p:attrName>style.visibility</p:attrName>
                                        </p:attrNameLst>
                                      </p:cBhvr>
                                      <p:to>
                                        <p:strVal val="visible"/>
                                      </p:to>
                                    </p:set>
                                    <p:animEffect transition="in" filter="fade">
                                      <p:cBhvr>
                                        <p:cTn id="37" dur="1000"/>
                                        <p:tgtEl>
                                          <p:spTgt spid="16389"/>
                                        </p:tgtEl>
                                      </p:cBhvr>
                                    </p:animEffect>
                                    <p:anim calcmode="lin" valueType="num">
                                      <p:cBhvr>
                                        <p:cTn id="38" dur="1000" fill="hold"/>
                                        <p:tgtEl>
                                          <p:spTgt spid="16389"/>
                                        </p:tgtEl>
                                        <p:attrNameLst>
                                          <p:attrName>ppt_x</p:attrName>
                                        </p:attrNameLst>
                                      </p:cBhvr>
                                      <p:tavLst>
                                        <p:tav tm="0">
                                          <p:val>
                                            <p:strVal val="#ppt_x"/>
                                          </p:val>
                                        </p:tav>
                                        <p:tav tm="100000">
                                          <p:val>
                                            <p:strVal val="#ppt_x"/>
                                          </p:val>
                                        </p:tav>
                                      </p:tavLst>
                                    </p:anim>
                                    <p:anim calcmode="lin" valueType="num">
                                      <p:cBhvr>
                                        <p:cTn id="39" dur="1000" fill="hold"/>
                                        <p:tgtEl>
                                          <p:spTgt spid="1638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ppt_x"/>
                                          </p:val>
                                        </p:tav>
                                        <p:tav tm="100000">
                                          <p:val>
                                            <p:strVal val="#ppt_x"/>
                                          </p:val>
                                        </p:tav>
                                      </p:tavLst>
                                    </p:anim>
                                    <p:anim calcmode="lin" valueType="num">
                                      <p:cBhvr additive="base">
                                        <p:cTn id="4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6390"/>
                                        </p:tgtEl>
                                        <p:attrNameLst>
                                          <p:attrName>style.visibility</p:attrName>
                                        </p:attrNameLst>
                                      </p:cBhvr>
                                      <p:to>
                                        <p:strVal val="visible"/>
                                      </p:to>
                                    </p:set>
                                    <p:anim calcmode="lin" valueType="num">
                                      <p:cBhvr additive="base">
                                        <p:cTn id="50" dur="500" fill="hold"/>
                                        <p:tgtEl>
                                          <p:spTgt spid="16390"/>
                                        </p:tgtEl>
                                        <p:attrNameLst>
                                          <p:attrName>ppt_x</p:attrName>
                                        </p:attrNameLst>
                                      </p:cBhvr>
                                      <p:tavLst>
                                        <p:tav tm="0">
                                          <p:val>
                                            <p:strVal val="#ppt_x"/>
                                          </p:val>
                                        </p:tav>
                                        <p:tav tm="100000">
                                          <p:val>
                                            <p:strVal val="#ppt_x"/>
                                          </p:val>
                                        </p:tav>
                                      </p:tavLst>
                                    </p:anim>
                                    <p:anim calcmode="lin" valueType="num">
                                      <p:cBhvr additive="base">
                                        <p:cTn id="51"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391"/>
                                        </p:tgtEl>
                                        <p:attrNameLst>
                                          <p:attrName>style.visibility</p:attrName>
                                        </p:attrNameLst>
                                      </p:cBhvr>
                                      <p:to>
                                        <p:strVal val="visible"/>
                                      </p:to>
                                    </p:set>
                                    <p:animEffect transition="in" filter="fade">
                                      <p:cBhvr>
                                        <p:cTn id="56" dur="1000"/>
                                        <p:tgtEl>
                                          <p:spTgt spid="16391"/>
                                        </p:tgtEl>
                                      </p:cBhvr>
                                    </p:animEffect>
                                    <p:anim calcmode="lin" valueType="num">
                                      <p:cBhvr>
                                        <p:cTn id="57" dur="1000" fill="hold"/>
                                        <p:tgtEl>
                                          <p:spTgt spid="16391"/>
                                        </p:tgtEl>
                                        <p:attrNameLst>
                                          <p:attrName>ppt_x</p:attrName>
                                        </p:attrNameLst>
                                      </p:cBhvr>
                                      <p:tavLst>
                                        <p:tav tm="0">
                                          <p:val>
                                            <p:strVal val="#ppt_x"/>
                                          </p:val>
                                        </p:tav>
                                        <p:tav tm="100000">
                                          <p:val>
                                            <p:strVal val="#ppt_x"/>
                                          </p:val>
                                        </p:tav>
                                      </p:tavLst>
                                    </p:anim>
                                    <p:anim calcmode="lin" valueType="num">
                                      <p:cBhvr>
                                        <p:cTn id="58" dur="1000" fill="hold"/>
                                        <p:tgtEl>
                                          <p:spTgt spid="1639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dissolve">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87" y="762000"/>
            <a:ext cx="9066158" cy="515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圆角矩形 5"/>
          <p:cNvSpPr>
            <a:spLocks noChangeArrowheads="1"/>
          </p:cNvSpPr>
          <p:nvPr/>
        </p:nvSpPr>
        <p:spPr bwMode="auto">
          <a:xfrm>
            <a:off x="7772400" y="2971800"/>
            <a:ext cx="1000125" cy="214312"/>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latin typeface="Calibri" pitchFamily="34" charset="0"/>
            </a:endParaRPr>
          </a:p>
        </p:txBody>
      </p:sp>
    </p:spTree>
    <p:extLst>
      <p:ext uri="{BB962C8B-B14F-4D97-AF65-F5344CB8AC3E}">
        <p14:creationId xmlns:p14="http://schemas.microsoft.com/office/powerpoint/2010/main" val="187337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3999" cy="6887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895600" y="609600"/>
            <a:ext cx="3960812" cy="461963"/>
          </a:xfrm>
          <a:prstGeom prst="rect">
            <a:avLst/>
          </a:prstGeom>
          <a:ln cap="rnd">
            <a:solidFill>
              <a:schemeClr val="tx1"/>
            </a:solidFill>
          </a:ln>
        </p:spPr>
        <p:style>
          <a:lnRef idx="0">
            <a:scrgbClr r="0" g="0" b="0"/>
          </a:lnRef>
          <a:fillRef idx="1002">
            <a:schemeClr val="dk2"/>
          </a:fillRef>
          <a:effectRef idx="0">
            <a:scrgbClr r="0" g="0" b="0"/>
          </a:effectRef>
          <a:fontRef idx="major"/>
        </p:style>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lnSpc>
                <a:spcPct val="150000"/>
              </a:lnSpc>
              <a:defRPr/>
            </a:pPr>
            <a:r>
              <a:rPr lang="zh-CN" altLang="en-US" sz="1600" b="1" dirty="0" smtClean="0">
                <a:latin typeface="Microsoft YaHei" pitchFamily="34" charset="-122"/>
                <a:ea typeface="Microsoft YaHei" pitchFamily="34" charset="-122"/>
              </a:rPr>
              <a:t>引文报告呈现该领域的总体趋势</a:t>
            </a:r>
            <a:endParaRPr lang="en-US" altLang="zh-CN" sz="1600" b="1" dirty="0" smtClean="0">
              <a:latin typeface="Microsoft YaHei" pitchFamily="34" charset="-122"/>
              <a:ea typeface="Microsoft YaHei" pitchFamily="34" charset="-122"/>
            </a:endParaRPr>
          </a:p>
        </p:txBody>
      </p:sp>
      <p:sp>
        <p:nvSpPr>
          <p:cNvPr id="6" name="TextBox 5"/>
          <p:cNvSpPr txBox="1"/>
          <p:nvPr/>
        </p:nvSpPr>
        <p:spPr>
          <a:xfrm>
            <a:off x="2057400" y="4114800"/>
            <a:ext cx="4248150" cy="369888"/>
          </a:xfrm>
          <a:prstGeom prst="rect">
            <a:avLst/>
          </a:prstGeom>
          <a:ln w="12700" cap="rnd">
            <a:solidFill>
              <a:schemeClr val="tx1"/>
            </a:solidFill>
          </a:ln>
        </p:spPr>
        <p:style>
          <a:lnRef idx="0">
            <a:scrgbClr r="0" g="0" b="0"/>
          </a:lnRef>
          <a:fillRef idx="1002">
            <a:schemeClr val="dk2"/>
          </a:fillRef>
          <a:effectRef idx="0">
            <a:scrgbClr r="0" g="0" b="0"/>
          </a:effectRef>
          <a:fontRef idx="major"/>
        </p:style>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spcBef>
                <a:spcPct val="50000"/>
              </a:spcBef>
              <a:defRPr/>
            </a:pPr>
            <a:r>
              <a:rPr lang="zh-CN" altLang="en-US" b="1" dirty="0" smtClean="0">
                <a:latin typeface="Microsoft YaHei" pitchFamily="34" charset="-122"/>
                <a:ea typeface="Microsoft YaHei" pitchFamily="34" charset="-122"/>
              </a:rPr>
              <a:t>迅速锁定领域内的高影响力</a:t>
            </a:r>
            <a:r>
              <a:rPr lang="en-US" altLang="zh-CN" b="1" dirty="0" smtClean="0">
                <a:latin typeface="Microsoft YaHei" pitchFamily="34" charset="-122"/>
                <a:ea typeface="Microsoft YaHei" pitchFamily="34" charset="-122"/>
              </a:rPr>
              <a:t>/</a:t>
            </a:r>
            <a:r>
              <a:rPr lang="zh-CN" altLang="en-US" b="1" dirty="0" smtClean="0">
                <a:latin typeface="Microsoft YaHei" pitchFamily="34" charset="-122"/>
                <a:ea typeface="Microsoft YaHei" pitchFamily="34" charset="-122"/>
              </a:rPr>
              <a:t>高热点论文</a:t>
            </a:r>
          </a:p>
        </p:txBody>
      </p:sp>
    </p:spTree>
    <p:extLst>
      <p:ext uri="{BB962C8B-B14F-4D97-AF65-F5344CB8AC3E}">
        <p14:creationId xmlns:p14="http://schemas.microsoft.com/office/powerpoint/2010/main" val="353323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p:cNvSpPr>
            <a:spLocks noGrp="1"/>
          </p:cNvSpPr>
          <p:nvPr>
            <p:ph type="title"/>
          </p:nvPr>
        </p:nvSpPr>
        <p:spPr/>
        <p:txBody>
          <a:bodyPr/>
          <a:lstStyle/>
          <a:p>
            <a:r>
              <a:rPr lang="zh-CN" altLang="en-US" smtClean="0">
                <a:latin typeface="Arial" pitchFamily="34" charset="0"/>
                <a:ea typeface="宋体" pitchFamily="2" charset="-122"/>
              </a:rPr>
              <a:t>厦门大学论文情况（分析结果</a:t>
            </a:r>
            <a:r>
              <a:rPr lang="en-US" altLang="zh-CN" smtClean="0">
                <a:latin typeface="Arial" pitchFamily="34" charset="0"/>
                <a:ea typeface="宋体" pitchFamily="2" charset="-122"/>
              </a:rPr>
              <a:t>-</a:t>
            </a:r>
            <a:r>
              <a:rPr lang="zh-CN" altLang="en-US" smtClean="0">
                <a:latin typeface="Arial" pitchFamily="34" charset="0"/>
                <a:ea typeface="宋体" pitchFamily="2" charset="-122"/>
              </a:rPr>
              <a:t>研究方向）</a:t>
            </a:r>
          </a:p>
        </p:txBody>
      </p:sp>
      <p:sp>
        <p:nvSpPr>
          <p:cNvPr id="3" name="文本占位符 2"/>
          <p:cNvSpPr>
            <a:spLocks noGrp="1"/>
          </p:cNvSpPr>
          <p:nvPr>
            <p:ph type="body" idx="1"/>
          </p:nvPr>
        </p:nvSpPr>
        <p:spPr>
          <a:xfrm>
            <a:off x="6929438" y="1143000"/>
            <a:ext cx="2214562" cy="4953000"/>
          </a:xfrm>
        </p:spPr>
        <p:txBody>
          <a:bodyPr/>
          <a:lstStyle/>
          <a:p>
            <a:r>
              <a:rPr lang="zh-CN" altLang="en-US" dirty="0" smtClean="0">
                <a:solidFill>
                  <a:srgbClr val="FF0000"/>
                </a:solidFill>
                <a:latin typeface="Arial" pitchFamily="34" charset="0"/>
                <a:ea typeface="宋体" pitchFamily="2" charset="-122"/>
              </a:rPr>
              <a:t>化学多学科</a:t>
            </a:r>
            <a:endParaRPr lang="en-US" altLang="zh-CN" dirty="0" smtClean="0">
              <a:solidFill>
                <a:srgbClr val="FF0000"/>
              </a:solidFill>
              <a:latin typeface="Arial" pitchFamily="34" charset="0"/>
              <a:ea typeface="宋体" pitchFamily="2" charset="-122"/>
            </a:endParaRPr>
          </a:p>
          <a:p>
            <a:r>
              <a:rPr lang="zh-CN" altLang="en-US" dirty="0">
                <a:solidFill>
                  <a:srgbClr val="FF0000"/>
                </a:solidFill>
                <a:latin typeface="Arial" pitchFamily="34" charset="0"/>
                <a:ea typeface="宋体" pitchFamily="2" charset="-122"/>
              </a:rPr>
              <a:t>材</a:t>
            </a:r>
            <a:r>
              <a:rPr lang="zh-CN" altLang="en-US" dirty="0" smtClean="0">
                <a:solidFill>
                  <a:srgbClr val="FF0000"/>
                </a:solidFill>
                <a:latin typeface="Arial" pitchFamily="34" charset="0"/>
                <a:ea typeface="宋体" pitchFamily="2" charset="-122"/>
              </a:rPr>
              <a:t>料多学科</a:t>
            </a:r>
            <a:endParaRPr lang="en-US" altLang="zh-CN" dirty="0" smtClean="0">
              <a:solidFill>
                <a:srgbClr val="FF0000"/>
              </a:solidFill>
              <a:latin typeface="Arial" pitchFamily="34" charset="0"/>
              <a:ea typeface="宋体" pitchFamily="2" charset="-122"/>
            </a:endParaRPr>
          </a:p>
          <a:p>
            <a:r>
              <a:rPr lang="zh-CN" altLang="en-US" dirty="0">
                <a:solidFill>
                  <a:srgbClr val="FF0000"/>
                </a:solidFill>
                <a:latin typeface="Arial" pitchFamily="34" charset="0"/>
                <a:ea typeface="宋体" pitchFamily="2" charset="-122"/>
              </a:rPr>
              <a:t>物理化学</a:t>
            </a:r>
            <a:endParaRPr lang="en-US" altLang="zh-CN" dirty="0" smtClean="0">
              <a:solidFill>
                <a:srgbClr val="FF0000"/>
              </a:solidFill>
              <a:latin typeface="Arial" pitchFamily="34" charset="0"/>
              <a:ea typeface="宋体" pitchFamily="2" charset="-122"/>
            </a:endParaRPr>
          </a:p>
          <a:p>
            <a:r>
              <a:rPr lang="zh-CN" altLang="en-US" dirty="0">
                <a:solidFill>
                  <a:srgbClr val="FF0000"/>
                </a:solidFill>
                <a:latin typeface="Arial" pitchFamily="34" charset="0"/>
                <a:ea typeface="宋体" pitchFamily="2" charset="-122"/>
              </a:rPr>
              <a:t>应</a:t>
            </a:r>
            <a:r>
              <a:rPr lang="zh-CN" altLang="en-US" dirty="0" smtClean="0">
                <a:solidFill>
                  <a:srgbClr val="FF0000"/>
                </a:solidFill>
                <a:latin typeface="Arial" pitchFamily="34" charset="0"/>
                <a:ea typeface="宋体" pitchFamily="2" charset="-122"/>
              </a:rPr>
              <a:t>用物理</a:t>
            </a:r>
            <a:endParaRPr lang="en-US" altLang="zh-CN" dirty="0" smtClean="0">
              <a:solidFill>
                <a:srgbClr val="FF0000"/>
              </a:solidFill>
              <a:latin typeface="Arial" pitchFamily="34" charset="0"/>
              <a:ea typeface="宋体" pitchFamily="2" charset="-122"/>
            </a:endParaRPr>
          </a:p>
          <a:p>
            <a:r>
              <a:rPr lang="zh-CN" altLang="en-US" dirty="0">
                <a:solidFill>
                  <a:srgbClr val="FF0000"/>
                </a:solidFill>
                <a:latin typeface="Arial" pitchFamily="34" charset="0"/>
                <a:ea typeface="宋体" pitchFamily="2" charset="-122"/>
              </a:rPr>
              <a:t>纳米技</a:t>
            </a:r>
            <a:r>
              <a:rPr lang="zh-CN" altLang="en-US" dirty="0" smtClean="0">
                <a:solidFill>
                  <a:srgbClr val="FF0000"/>
                </a:solidFill>
                <a:latin typeface="Arial" pitchFamily="34" charset="0"/>
                <a:ea typeface="宋体" pitchFamily="2" charset="-122"/>
              </a:rPr>
              <a:t>术</a:t>
            </a:r>
            <a:endParaRPr lang="en-US" altLang="zh-CN" dirty="0" smtClean="0">
              <a:solidFill>
                <a:srgbClr val="FF0000"/>
              </a:solidFill>
              <a:latin typeface="Arial" pitchFamily="34" charset="0"/>
              <a:ea typeface="宋体" pitchFamily="2" charset="-122"/>
            </a:endParaRPr>
          </a:p>
          <a:p>
            <a:r>
              <a:rPr lang="zh-CN" altLang="en-US" dirty="0">
                <a:solidFill>
                  <a:srgbClr val="FF0000"/>
                </a:solidFill>
                <a:latin typeface="Arial" pitchFamily="34" charset="0"/>
                <a:ea typeface="宋体" pitchFamily="2" charset="-122"/>
              </a:rPr>
              <a:t>应用数学</a:t>
            </a:r>
            <a:endParaRPr lang="en-US" altLang="zh-CN" dirty="0" smtClean="0">
              <a:solidFill>
                <a:srgbClr val="FF0000"/>
              </a:solidFill>
              <a:latin typeface="Arial" pitchFamily="34" charset="0"/>
              <a:ea typeface="宋体" pitchFamily="2" charset="-122"/>
            </a:endParaRPr>
          </a:p>
          <a:p>
            <a:endParaRPr lang="en-US" altLang="zh-CN" dirty="0" smtClean="0">
              <a:solidFill>
                <a:srgbClr val="FF0000"/>
              </a:solidFill>
              <a:latin typeface="Arial" pitchFamily="34" charset="0"/>
              <a:ea typeface="宋体" pitchFamily="2" charset="-122"/>
            </a:endParaRPr>
          </a:p>
          <a:p>
            <a:endParaRPr lang="en-US" altLang="zh-CN" dirty="0" smtClean="0">
              <a:solidFill>
                <a:srgbClr val="FF0000"/>
              </a:solidFill>
              <a:latin typeface="Arial" pitchFamily="34" charset="0"/>
              <a:ea typeface="宋体" pitchFamily="2" charset="-122"/>
            </a:endParaRPr>
          </a:p>
        </p:txBody>
      </p:sp>
      <p:pic>
        <p:nvPicPr>
          <p:cNvPr id="133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08720"/>
            <a:ext cx="5553075" cy="4791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5434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全纪录页面通讯作者.jpg"/>
          <p:cNvPicPr>
            <a:picLocks noChangeAspect="1"/>
          </p:cNvPicPr>
          <p:nvPr/>
        </p:nvPicPr>
        <p:blipFill>
          <a:blip r:embed="rId2"/>
          <a:stretch>
            <a:fillRect/>
          </a:stretch>
        </p:blipFill>
        <p:spPr>
          <a:xfrm>
            <a:off x="611188" y="0"/>
            <a:ext cx="7977187" cy="10328275"/>
          </a:xfrm>
          <a:prstGeom prst="rect">
            <a:avLst/>
          </a:prstGeom>
          <a:ln>
            <a:solidFill>
              <a:schemeClr val="accent1">
                <a:lumMod val="60000"/>
                <a:lumOff val="40000"/>
              </a:schemeClr>
            </a:solidFill>
          </a:ln>
        </p:spPr>
      </p:pic>
      <p:sp>
        <p:nvSpPr>
          <p:cNvPr id="9" name="圆角矩形 5"/>
          <p:cNvSpPr>
            <a:spLocks noChangeArrowheads="1"/>
          </p:cNvSpPr>
          <p:nvPr/>
        </p:nvSpPr>
        <p:spPr bwMode="auto">
          <a:xfrm>
            <a:off x="628650" y="260350"/>
            <a:ext cx="1135063" cy="288925"/>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p>
        </p:txBody>
      </p:sp>
      <p:pic>
        <p:nvPicPr>
          <p:cNvPr id="268290" name="Picture 2"/>
          <p:cNvPicPr>
            <a:picLocks noChangeAspect="1" noChangeArrowheads="1"/>
          </p:cNvPicPr>
          <p:nvPr/>
        </p:nvPicPr>
        <p:blipFill>
          <a:blip r:embed="rId3"/>
          <a:srcRect/>
          <a:stretch>
            <a:fillRect/>
          </a:stretch>
        </p:blipFill>
        <p:spPr bwMode="auto">
          <a:xfrm>
            <a:off x="611188" y="476250"/>
            <a:ext cx="1438275" cy="762000"/>
          </a:xfrm>
          <a:prstGeom prst="rect">
            <a:avLst/>
          </a:prstGeom>
          <a:noFill/>
          <a:ln w="9525">
            <a:solidFill>
              <a:schemeClr val="accent1">
                <a:lumMod val="60000"/>
                <a:lumOff val="40000"/>
              </a:schemeClr>
            </a:solidFill>
            <a:miter lim="800000"/>
            <a:headEnd/>
            <a:tailEnd/>
          </a:ln>
        </p:spPr>
      </p:pic>
      <p:sp>
        <p:nvSpPr>
          <p:cNvPr id="11" name="Left Arrow 10"/>
          <p:cNvSpPr>
            <a:spLocks noChangeArrowheads="1"/>
          </p:cNvSpPr>
          <p:nvPr/>
        </p:nvSpPr>
        <p:spPr bwMode="auto">
          <a:xfrm>
            <a:off x="2195513" y="981075"/>
            <a:ext cx="647700" cy="215900"/>
          </a:xfrm>
          <a:prstGeom prst="leftArrow">
            <a:avLst>
              <a:gd name="adj1" fmla="val 50000"/>
              <a:gd name="adj2" fmla="val 50000"/>
            </a:avLst>
          </a:prstGeom>
          <a:solidFill>
            <a:schemeClr val="tx2"/>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en-US" altLang="en-US" sz="2400"/>
          </a:p>
        </p:txBody>
      </p:sp>
      <p:sp>
        <p:nvSpPr>
          <p:cNvPr id="6" name="Rectangle 2"/>
          <p:cNvSpPr>
            <a:spLocks noGrp="1" noChangeArrowheads="1"/>
          </p:cNvSpPr>
          <p:nvPr>
            <p:ph type="title"/>
          </p:nvPr>
        </p:nvSpPr>
        <p:spPr>
          <a:xfrm>
            <a:off x="0" y="142875"/>
            <a:ext cx="8229600" cy="457200"/>
          </a:xfrm>
        </p:spPr>
        <p:txBody>
          <a:bodyPr/>
          <a:lstStyle/>
          <a:p>
            <a:r>
              <a:rPr lang="zh-CN" altLang="en-US" dirty="0" smtClean="0">
                <a:latin typeface="Arial" pitchFamily="34" charset="0"/>
                <a:ea typeface="宋体" pitchFamily="2" charset="-122"/>
              </a:rPr>
              <a:t>                                                           获取全文方式</a:t>
            </a:r>
          </a:p>
        </p:txBody>
      </p:sp>
    </p:spTree>
    <p:extLst>
      <p:ext uri="{BB962C8B-B14F-4D97-AF65-F5344CB8AC3E}">
        <p14:creationId xmlns:p14="http://schemas.microsoft.com/office/powerpoint/2010/main" val="2000368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68290"/>
                                        </p:tgtEl>
                                        <p:attrNameLst>
                                          <p:attrName>style.visibility</p:attrName>
                                        </p:attrNameLst>
                                      </p:cBhvr>
                                      <p:to>
                                        <p:strVal val="visible"/>
                                      </p:to>
                                    </p:set>
                                    <p:animEffect transition="in" filter="blinds(horizontal)">
                                      <p:cBhvr>
                                        <p:cTn id="18" dur="500"/>
                                        <p:tgtEl>
                                          <p:spTgt spid="26829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7" descr="原始出版物.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8686800" cy="429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4553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OS CC检索结果界面.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8823325" cy="1205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2667000" y="304800"/>
            <a:ext cx="3962400" cy="381000"/>
          </a:xfrm>
          <a:prstGeom prst="rect">
            <a:avLst/>
          </a:prstGeom>
          <a:noFill/>
          <a:ln w="9525">
            <a:noFill/>
            <a:miter lim="800000"/>
            <a:headEnd/>
            <a:tailEnd/>
          </a:ln>
        </p:spPr>
        <p:txBody>
          <a:bodyPr lIns="0" tIns="0" rIns="0" bIns="0" anchor="b"/>
          <a:lstStyle/>
          <a:p>
            <a:pPr eaLnBrk="0" hangingPunct="0">
              <a:lnSpc>
                <a:spcPct val="90000"/>
              </a:lnSpc>
              <a:defRPr/>
            </a:pPr>
            <a:r>
              <a:rPr lang="en-US" altLang="zh-CN" b="1" kern="0" dirty="0">
                <a:solidFill>
                  <a:schemeClr val="bg1"/>
                </a:solidFill>
                <a:latin typeface="+mj-lt"/>
                <a:ea typeface="+mj-ea"/>
                <a:cs typeface="+mj-cs"/>
              </a:rPr>
              <a:t>Web of Science</a:t>
            </a:r>
            <a:r>
              <a:rPr lang="zh-CN" altLang="en-US" b="1" kern="0" dirty="0">
                <a:solidFill>
                  <a:schemeClr val="bg1"/>
                </a:solidFill>
                <a:latin typeface="+mj-lt"/>
                <a:ea typeface="+mj-ea"/>
                <a:cs typeface="+mj-cs"/>
              </a:rPr>
              <a:t>核心合集检索结果</a:t>
            </a:r>
            <a:endParaRPr lang="en-US" b="1" kern="0" dirty="0">
              <a:solidFill>
                <a:schemeClr val="bg1"/>
              </a:solidFill>
              <a:latin typeface="+mj-lt"/>
              <a:ea typeface="+mj-ea"/>
              <a:cs typeface="+mj-cs"/>
            </a:endParaRPr>
          </a:p>
        </p:txBody>
      </p:sp>
      <p:sp>
        <p:nvSpPr>
          <p:cNvPr id="15" name="Rounded Rectangle 14"/>
          <p:cNvSpPr/>
          <p:nvPr/>
        </p:nvSpPr>
        <p:spPr>
          <a:xfrm>
            <a:off x="228600" y="4724400"/>
            <a:ext cx="1828800" cy="914400"/>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xtBox 15"/>
          <p:cNvSpPr txBox="1"/>
          <p:nvPr/>
        </p:nvSpPr>
        <p:spPr>
          <a:xfrm>
            <a:off x="2362200" y="4916269"/>
            <a:ext cx="3001888" cy="369332"/>
          </a:xfrm>
          <a:prstGeom prst="rect">
            <a:avLst/>
          </a:prstGeom>
          <a:solidFill>
            <a:schemeClr val="tx2">
              <a:lumMod val="40000"/>
              <a:lumOff val="60000"/>
            </a:schemeClr>
          </a:solidFill>
          <a:scene3d>
            <a:camera prst="orthographicFront"/>
            <a:lightRig rig="threePt" dir="t"/>
          </a:scene3d>
          <a:sp3d>
            <a:bevelT/>
            <a:bevelB/>
          </a:sp3d>
        </p:spPr>
        <p:txBody>
          <a:bodyPr>
            <a:spAutoFit/>
          </a:bodyPr>
          <a:lstStyle/>
          <a:p>
            <a:pPr>
              <a:defRPr/>
            </a:pPr>
            <a:r>
              <a:rPr lang="zh-CN" altLang="en-US" b="1" dirty="0">
                <a:solidFill>
                  <a:schemeClr val="tx2"/>
                </a:solidFill>
                <a:latin typeface="Arial" charset="0"/>
              </a:rPr>
              <a:t>新增对</a:t>
            </a:r>
            <a:r>
              <a:rPr lang="en-US" altLang="zh-CN" b="1" dirty="0">
                <a:solidFill>
                  <a:schemeClr val="tx2"/>
                </a:solidFill>
                <a:latin typeface="Arial" charset="0"/>
              </a:rPr>
              <a:t>OA</a:t>
            </a:r>
            <a:r>
              <a:rPr lang="zh-CN" altLang="en-US" b="1" dirty="0">
                <a:solidFill>
                  <a:schemeClr val="tx2"/>
                </a:solidFill>
                <a:latin typeface="Arial" charset="0"/>
              </a:rPr>
              <a:t>期刊文章的精炼</a:t>
            </a:r>
            <a:endParaRPr lang="en-US" b="1" dirty="0">
              <a:solidFill>
                <a:schemeClr val="tx2"/>
              </a:solidFill>
              <a:latin typeface="Arial" charset="0"/>
            </a:endParaRPr>
          </a:p>
        </p:txBody>
      </p:sp>
      <p:sp>
        <p:nvSpPr>
          <p:cNvPr id="6" name="Rectangle 2"/>
          <p:cNvSpPr>
            <a:spLocks noGrp="1" noChangeArrowheads="1"/>
          </p:cNvSpPr>
          <p:nvPr>
            <p:ph type="title"/>
          </p:nvPr>
        </p:nvSpPr>
        <p:spPr>
          <a:xfrm>
            <a:off x="732270" y="65809"/>
            <a:ext cx="8229600" cy="457200"/>
          </a:xfrm>
        </p:spPr>
        <p:txBody>
          <a:bodyPr/>
          <a:lstStyle/>
          <a:p>
            <a:r>
              <a:rPr lang="zh-CN" altLang="en-US" dirty="0" smtClean="0">
                <a:latin typeface="Arial" pitchFamily="34" charset="0"/>
                <a:ea typeface="宋体" pitchFamily="2" charset="-122"/>
              </a:rPr>
              <a:t>                                                           开放获取</a:t>
            </a:r>
          </a:p>
        </p:txBody>
      </p:sp>
    </p:spTree>
    <p:extLst>
      <p:ext uri="{BB962C8B-B14F-4D97-AF65-F5344CB8AC3E}">
        <p14:creationId xmlns:p14="http://schemas.microsoft.com/office/powerpoint/2010/main" val="2267304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64" presetClass="path" presetSubtype="0" accel="50000" decel="50000" fill="hold" nodeType="clickEffect">
                                  <p:stCondLst>
                                    <p:cond delay="0"/>
                                  </p:stCondLst>
                                  <p:childTnLst>
                                    <p:animMotion origin="layout" path="M -1.94444E-6 -0.48936 L -1.94444E-6 -0.82239 " pathEditMode="relative" rAng="0" ptsTypes="AA">
                                      <p:cBhvr>
                                        <p:cTn id="11" dur="2000" fill="hold"/>
                                        <p:tgtEl>
                                          <p:spTgt spid="7"/>
                                        </p:tgtEl>
                                        <p:attrNameLst>
                                          <p:attrName>ppt_x</p:attrName>
                                          <p:attrName>ppt_y</p:attrName>
                                        </p:attrNameLst>
                                      </p:cBhvr>
                                      <p:rCtr x="0" y="-1670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ox(in)">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全纪录页面通讯作者.jpg"/>
          <p:cNvPicPr>
            <a:picLocks noChangeAspect="1"/>
          </p:cNvPicPr>
          <p:nvPr/>
        </p:nvPicPr>
        <p:blipFill>
          <a:blip r:embed="rId2"/>
          <a:stretch>
            <a:fillRect/>
          </a:stretch>
        </p:blipFill>
        <p:spPr>
          <a:xfrm>
            <a:off x="611188" y="0"/>
            <a:ext cx="7977187" cy="10328275"/>
          </a:xfrm>
          <a:prstGeom prst="rect">
            <a:avLst/>
          </a:prstGeom>
          <a:ln>
            <a:solidFill>
              <a:schemeClr val="accent1">
                <a:lumMod val="60000"/>
                <a:lumOff val="40000"/>
              </a:schemeClr>
            </a:solidFill>
          </a:ln>
        </p:spPr>
      </p:pic>
      <p:sp>
        <p:nvSpPr>
          <p:cNvPr id="10" name="圆角矩形 6"/>
          <p:cNvSpPr>
            <a:spLocks noChangeArrowheads="1"/>
          </p:cNvSpPr>
          <p:nvPr/>
        </p:nvSpPr>
        <p:spPr bwMode="auto">
          <a:xfrm>
            <a:off x="889000" y="5211763"/>
            <a:ext cx="1306513" cy="304800"/>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a:p>
        </p:txBody>
      </p:sp>
      <p:sp>
        <p:nvSpPr>
          <p:cNvPr id="4" name="Rectangle 2"/>
          <p:cNvSpPr>
            <a:spLocks noGrp="1" noChangeArrowheads="1"/>
          </p:cNvSpPr>
          <p:nvPr>
            <p:ph type="title"/>
          </p:nvPr>
        </p:nvSpPr>
        <p:spPr>
          <a:xfrm>
            <a:off x="732270" y="65809"/>
            <a:ext cx="8229600" cy="457200"/>
          </a:xfrm>
        </p:spPr>
        <p:txBody>
          <a:bodyPr/>
          <a:lstStyle/>
          <a:p>
            <a:r>
              <a:rPr lang="zh-CN" altLang="en-US" dirty="0" smtClean="0">
                <a:latin typeface="Arial" pitchFamily="34" charset="0"/>
                <a:ea typeface="宋体" pitchFamily="2" charset="-122"/>
              </a:rPr>
              <a:t>                                                               索取全文</a:t>
            </a:r>
          </a:p>
        </p:txBody>
      </p:sp>
    </p:spTree>
    <p:extLst>
      <p:ext uri="{BB962C8B-B14F-4D97-AF65-F5344CB8AC3E}">
        <p14:creationId xmlns:p14="http://schemas.microsoft.com/office/powerpoint/2010/main" val="3978891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标题 1"/>
          <p:cNvSpPr>
            <a:spLocks noGrp="1"/>
          </p:cNvSpPr>
          <p:nvPr>
            <p:ph type="title"/>
          </p:nvPr>
        </p:nvSpPr>
        <p:spPr/>
        <p:txBody>
          <a:bodyPr/>
          <a:lstStyle/>
          <a:p>
            <a:r>
              <a:rPr lang="zh-CN" altLang="en-US" smtClean="0">
                <a:latin typeface="Arial" pitchFamily="34" charset="0"/>
                <a:ea typeface="宋体" pitchFamily="2" charset="-122"/>
              </a:rPr>
              <a:t>获取全文的途径</a:t>
            </a:r>
          </a:p>
        </p:txBody>
      </p:sp>
      <p:pic>
        <p:nvPicPr>
          <p:cNvPr id="9218" name="Picture 2"/>
          <p:cNvPicPr>
            <a:picLocks noChangeAspect="1" noChangeArrowheads="1"/>
          </p:cNvPicPr>
          <p:nvPr/>
        </p:nvPicPr>
        <p:blipFill>
          <a:blip r:embed="rId2"/>
          <a:srcRect/>
          <a:stretch>
            <a:fillRect/>
          </a:stretch>
        </p:blipFill>
        <p:spPr bwMode="auto">
          <a:xfrm>
            <a:off x="179388" y="1125538"/>
            <a:ext cx="5187950" cy="2673350"/>
          </a:xfrm>
          <a:prstGeom prst="rect">
            <a:avLst/>
          </a:prstGeom>
          <a:ln>
            <a:noFill/>
          </a:ln>
          <a:effectLst>
            <a:outerShdw blurRad="292100" dist="139700" dir="2700000" algn="tl" rotWithShape="0">
              <a:srgbClr val="333333">
                <a:alpha val="65000"/>
              </a:srgbClr>
            </a:outerShdw>
          </a:effectLst>
        </p:spPr>
      </p:pic>
      <p:pic>
        <p:nvPicPr>
          <p:cNvPr id="9220" name="Picture 4"/>
          <p:cNvPicPr>
            <a:picLocks noChangeAspect="1" noChangeArrowheads="1"/>
          </p:cNvPicPr>
          <p:nvPr/>
        </p:nvPicPr>
        <p:blipFill>
          <a:blip r:embed="rId3"/>
          <a:srcRect/>
          <a:stretch>
            <a:fillRect/>
          </a:stretch>
        </p:blipFill>
        <p:spPr bwMode="auto">
          <a:xfrm>
            <a:off x="250825" y="4797425"/>
            <a:ext cx="6484938" cy="1000125"/>
          </a:xfrm>
          <a:prstGeom prst="rect">
            <a:avLst/>
          </a:prstGeom>
          <a:ln>
            <a:noFill/>
          </a:ln>
          <a:effectLst>
            <a:outerShdw blurRad="292100" dist="139700" dir="2700000" algn="tl" rotWithShape="0">
              <a:srgbClr val="333333">
                <a:alpha val="65000"/>
              </a:srgbClr>
            </a:outerShdw>
          </a:effectLst>
        </p:spPr>
      </p:pic>
      <p:pic>
        <p:nvPicPr>
          <p:cNvPr id="9221" name="Picture 5"/>
          <p:cNvPicPr>
            <a:picLocks noChangeAspect="1" noChangeArrowheads="1"/>
          </p:cNvPicPr>
          <p:nvPr/>
        </p:nvPicPr>
        <p:blipFill>
          <a:blip r:embed="rId4"/>
          <a:srcRect/>
          <a:stretch>
            <a:fillRect/>
          </a:stretch>
        </p:blipFill>
        <p:spPr bwMode="auto">
          <a:xfrm>
            <a:off x="6084888" y="1196975"/>
            <a:ext cx="2047875" cy="676275"/>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5"/>
          <a:srcRect/>
          <a:stretch>
            <a:fillRect/>
          </a:stretch>
        </p:blipFill>
        <p:spPr bwMode="auto">
          <a:xfrm>
            <a:off x="1721427" y="1482436"/>
            <a:ext cx="6496050" cy="4191000"/>
          </a:xfrm>
          <a:prstGeom prst="rect">
            <a:avLst/>
          </a:prstGeom>
          <a:noFill/>
          <a:ln w="9525">
            <a:noFill/>
            <a:miter lim="800000"/>
            <a:headEnd/>
            <a:tailEnd/>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63747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linds(horizontal)">
                                      <p:cBhvr>
                                        <p:cTn id="7" dur="500"/>
                                        <p:tgtEl>
                                          <p:spTgt spid="92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221"/>
                                        </p:tgtEl>
                                        <p:attrNameLst>
                                          <p:attrName>style.visibility</p:attrName>
                                        </p:attrNameLst>
                                      </p:cBhvr>
                                      <p:to>
                                        <p:strVal val="visible"/>
                                      </p:to>
                                    </p:set>
                                    <p:animEffect transition="in" filter="blinds(horizontal)">
                                      <p:cBhvr>
                                        <p:cTn id="12" dur="500"/>
                                        <p:tgtEl>
                                          <p:spTgt spid="92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animEffect transition="in" filter="blinds(horizontal)">
                                      <p:cBhvr>
                                        <p:cTn id="17" dur="500"/>
                                        <p:tgtEl>
                                          <p:spTgt spid="92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nodeType="clickEffect">
                                  <p:stCondLst>
                                    <p:cond delay="0"/>
                                  </p:stCondLst>
                                  <p:childTnLst>
                                    <p:animEffect transition="out" filter="blinds(horizontal)">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3"/>
          <p:cNvSpPr>
            <a:spLocks noGrp="1" noChangeArrowheads="1"/>
          </p:cNvSpPr>
          <p:nvPr>
            <p:ph type="title" idx="4294967295"/>
          </p:nvPr>
        </p:nvSpPr>
        <p:spPr>
          <a:xfrm>
            <a:off x="241300" y="228600"/>
            <a:ext cx="8229600" cy="800100"/>
          </a:xfrm>
        </p:spPr>
        <p:txBody>
          <a:bodyPr lIns="91440" tIns="45720" rIns="91440" bIns="45720"/>
          <a:lstStyle/>
          <a:p>
            <a:r>
              <a:rPr lang="zh-CN" altLang="en-US" sz="3600" b="1" smtClean="0">
                <a:ea typeface="黑体" pitchFamily="49" charset="-122"/>
              </a:rPr>
              <a:t>如何让科学研究更有效率，更有乐趣 ？</a:t>
            </a:r>
          </a:p>
        </p:txBody>
      </p:sp>
      <p:pic>
        <p:nvPicPr>
          <p:cNvPr id="82947" name="Picture 4" descr="C:\Documents and Settings\admin\Local Settings\Temporary Internet Files\Content.IE5\29VKXW7I\MCj0437103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338" y="1803400"/>
            <a:ext cx="4513262"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5" descr="C:\Documents and Settings\admin\Local Settings\Temporary Internet Files\Content.IE5\GFZREWTH\MCj0427179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4575" y="1430338"/>
            <a:ext cx="4067175" cy="403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extBox 5"/>
          <p:cNvSpPr txBox="1">
            <a:spLocks noChangeArrowheads="1"/>
          </p:cNvSpPr>
          <p:nvPr/>
        </p:nvSpPr>
        <p:spPr bwMode="auto">
          <a:xfrm>
            <a:off x="1541463" y="5773738"/>
            <a:ext cx="70151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3200"/>
              <a:t>Web</a:t>
            </a:r>
            <a:r>
              <a:rPr lang="zh-CN" altLang="en-US" sz="3200"/>
              <a:t>  </a:t>
            </a:r>
            <a:r>
              <a:rPr lang="en-US" altLang="zh-CN" sz="3200"/>
              <a:t>of Science</a:t>
            </a:r>
            <a:r>
              <a:rPr lang="zh-CN" altLang="en-US" sz="3200"/>
              <a:t>的管理和写作功能</a:t>
            </a:r>
          </a:p>
        </p:txBody>
      </p:sp>
    </p:spTree>
    <p:extLst>
      <p:ext uri="{BB962C8B-B14F-4D97-AF65-F5344CB8AC3E}">
        <p14:creationId xmlns:p14="http://schemas.microsoft.com/office/powerpoint/2010/main" val="281879064"/>
      </p:ext>
    </p:extLst>
  </p:cSld>
  <p:clrMapOvr>
    <a:masterClrMapping/>
  </p:clrMapOvr>
  <p:transition>
    <p:spli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灯片编号占位符 1"/>
          <p:cNvSpPr>
            <a:spLocks noGrp="1"/>
          </p:cNvSpPr>
          <p:nvPr>
            <p:ph type="sldNum" sz="quarter" idx="4294967295"/>
          </p:nvPr>
        </p:nvSpPr>
        <p:spPr>
          <a:xfrm>
            <a:off x="8424863" y="6394450"/>
            <a:ext cx="457200" cy="231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99E0E64B-6667-4938-92F9-576B77F0D2A1}" type="slidenum">
              <a:rPr lang="en-US" altLang="zh-CN" smtClean="0"/>
              <a:pPr eaLnBrk="1" hangingPunct="1"/>
              <a:t>76</a:t>
            </a:fld>
            <a:endParaRPr lang="en-US" altLang="zh-CN" smtClean="0"/>
          </a:p>
        </p:txBody>
      </p:sp>
      <p:sp>
        <p:nvSpPr>
          <p:cNvPr id="9" name="Rectangle 3"/>
          <p:cNvSpPr>
            <a:spLocks noGrp="1" noChangeArrowheads="1"/>
          </p:cNvSpPr>
          <p:nvPr>
            <p:ph type="title"/>
          </p:nvPr>
        </p:nvSpPr>
        <p:spPr/>
        <p:txBody>
          <a:bodyPr/>
          <a:lstStyle/>
          <a:p>
            <a:pPr eaLnBrk="1" hangingPunct="1">
              <a:defRPr/>
            </a:pPr>
            <a:r>
              <a:rPr lang="zh-CN" altLang="en-US" b="1" dirty="0" smtClean="0">
                <a:ea typeface="黑体" pitchFamily="2" charset="-122"/>
              </a:rPr>
              <a:t>利用</a:t>
            </a:r>
            <a:r>
              <a:rPr lang="en-US" altLang="zh-CN" b="1" dirty="0" smtClean="0">
                <a:latin typeface="+mn-ea"/>
                <a:ea typeface="+mn-ea"/>
              </a:rPr>
              <a:t>Web of Science</a:t>
            </a:r>
            <a:r>
              <a:rPr lang="zh-CN" altLang="en-US" b="1" dirty="0" smtClean="0">
                <a:ea typeface="黑体" pitchFamily="2" charset="-122"/>
              </a:rPr>
              <a:t>跟踪最新研究进展</a:t>
            </a:r>
          </a:p>
        </p:txBody>
      </p:sp>
      <p:sp>
        <p:nvSpPr>
          <p:cNvPr id="83972" name="内容占位符 5"/>
          <p:cNvSpPr>
            <a:spLocks noGrp="1"/>
          </p:cNvSpPr>
          <p:nvPr>
            <p:ph idx="1"/>
          </p:nvPr>
        </p:nvSpPr>
        <p:spPr>
          <a:xfrm>
            <a:off x="857250" y="1714500"/>
            <a:ext cx="7369175" cy="4570413"/>
          </a:xfrm>
        </p:spPr>
        <p:txBody>
          <a:bodyPr/>
          <a:lstStyle/>
          <a:p>
            <a:pPr eaLnBrk="1" hangingPunct="1"/>
            <a:r>
              <a:rPr lang="zh-CN" altLang="en-US" dirty="0" smtClean="0">
                <a:ea typeface="黑体" pitchFamily="49" charset="-122"/>
              </a:rPr>
              <a:t>怎样利用</a:t>
            </a:r>
            <a:r>
              <a:rPr lang="en-US" altLang="zh-CN" dirty="0" smtClean="0">
                <a:ea typeface="黑体" pitchFamily="49" charset="-122"/>
              </a:rPr>
              <a:t>Web of Science </a:t>
            </a:r>
            <a:r>
              <a:rPr lang="zh-CN" altLang="en-US" dirty="0" smtClean="0">
                <a:ea typeface="黑体" pitchFamily="49" charset="-122"/>
              </a:rPr>
              <a:t>将有关课题的最新文献信息自动发送到您的</a:t>
            </a:r>
            <a:r>
              <a:rPr lang="en-US" altLang="zh-CN" dirty="0" smtClean="0">
                <a:ea typeface="黑体" pitchFamily="49" charset="-122"/>
              </a:rPr>
              <a:t>Email</a:t>
            </a:r>
            <a:r>
              <a:rPr lang="zh-CN" altLang="en-US" dirty="0" smtClean="0">
                <a:ea typeface="黑体" pitchFamily="49" charset="-122"/>
              </a:rPr>
              <a:t>邮箱</a:t>
            </a:r>
            <a:r>
              <a:rPr lang="en-US" altLang="zh-CN" dirty="0" smtClean="0">
                <a:ea typeface="黑体" pitchFamily="49" charset="-122"/>
              </a:rPr>
              <a:t>?</a:t>
            </a:r>
          </a:p>
          <a:p>
            <a:pPr lvl="1" eaLnBrk="1" hangingPunct="1"/>
            <a:r>
              <a:rPr lang="en-US" altLang="zh-CN" sz="2400" dirty="0" smtClean="0">
                <a:ea typeface="黑体" pitchFamily="49" charset="-122"/>
              </a:rPr>
              <a:t> </a:t>
            </a:r>
            <a:r>
              <a:rPr lang="zh-CN" altLang="en-US" sz="2400" dirty="0" smtClean="0">
                <a:ea typeface="黑体" pitchFamily="49" charset="-122"/>
              </a:rPr>
              <a:t>定题跟踪 </a:t>
            </a:r>
          </a:p>
          <a:p>
            <a:pPr lvl="1" eaLnBrk="1" hangingPunct="1"/>
            <a:r>
              <a:rPr lang="zh-CN" altLang="en-US" sz="2400" dirty="0" smtClean="0">
                <a:ea typeface="黑体" pitchFamily="49" charset="-122"/>
              </a:rPr>
              <a:t> 引文跟踪</a:t>
            </a:r>
          </a:p>
          <a:p>
            <a:pPr eaLnBrk="1" hangingPunct="1"/>
            <a:endParaRPr lang="zh-CN" altLang="en-US" dirty="0" smtClean="0">
              <a:ea typeface="黑体" pitchFamily="49" charset="-122"/>
            </a:endParaRPr>
          </a:p>
        </p:txBody>
      </p:sp>
      <p:pic>
        <p:nvPicPr>
          <p:cNvPr id="8397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9438" y="4714875"/>
            <a:ext cx="62071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330971"/>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保存检索历史 创建定题跟踪</a:t>
            </a:r>
            <a:endParaRPr lang="en-US" dirty="0"/>
          </a:p>
        </p:txBody>
      </p:sp>
      <p:sp>
        <p:nvSpPr>
          <p:cNvPr id="3" name="Content Placeholder 2"/>
          <p:cNvSpPr>
            <a:spLocks noGrp="1"/>
          </p:cNvSpPr>
          <p:nvPr>
            <p:ph idx="1"/>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14400"/>
            <a:ext cx="9296401" cy="568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圆角矩形 5"/>
          <p:cNvSpPr>
            <a:spLocks noChangeArrowheads="1"/>
          </p:cNvSpPr>
          <p:nvPr/>
        </p:nvSpPr>
        <p:spPr bwMode="auto">
          <a:xfrm>
            <a:off x="7651605" y="2057400"/>
            <a:ext cx="568325" cy="287337"/>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6" name="圆角矩形 5"/>
          <p:cNvSpPr>
            <a:spLocks noChangeArrowheads="1"/>
          </p:cNvSpPr>
          <p:nvPr/>
        </p:nvSpPr>
        <p:spPr bwMode="auto">
          <a:xfrm>
            <a:off x="152401" y="3496468"/>
            <a:ext cx="1066800" cy="389732"/>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313" y="1190625"/>
            <a:ext cx="6427787" cy="4476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圆角矩形 5"/>
          <p:cNvSpPr>
            <a:spLocks noChangeArrowheads="1"/>
          </p:cNvSpPr>
          <p:nvPr/>
        </p:nvSpPr>
        <p:spPr bwMode="auto">
          <a:xfrm>
            <a:off x="2203450" y="2206626"/>
            <a:ext cx="1144588" cy="287337"/>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11" name="圆角矩形 5"/>
          <p:cNvSpPr>
            <a:spLocks noChangeArrowheads="1"/>
          </p:cNvSpPr>
          <p:nvPr/>
        </p:nvSpPr>
        <p:spPr bwMode="auto">
          <a:xfrm>
            <a:off x="3194483" y="4191000"/>
            <a:ext cx="1144588" cy="287338"/>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3450" y="2171555"/>
            <a:ext cx="5181600" cy="2943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 Box 6"/>
          <p:cNvSpPr txBox="1">
            <a:spLocks noChangeArrowheads="1"/>
          </p:cNvSpPr>
          <p:nvPr/>
        </p:nvSpPr>
        <p:spPr bwMode="auto">
          <a:xfrm>
            <a:off x="1219200" y="3212976"/>
            <a:ext cx="6858000" cy="784830"/>
          </a:xfrm>
          <a:prstGeom prst="rect">
            <a:avLst/>
          </a:prstGeom>
          <a:solidFill>
            <a:schemeClr val="tx2">
              <a:lumMod val="40000"/>
              <a:lumOff val="60000"/>
            </a:schemeClr>
          </a:solidFill>
          <a:ln w="12700" cap="rnd">
            <a:solidFill>
              <a:schemeClr val="tx1"/>
            </a:solidFill>
          </a:ln>
          <a:scene3d>
            <a:camera prst="orthographicFront"/>
            <a:lightRig rig="threePt" dir="t"/>
          </a:scene3d>
          <a:sp3d>
            <a:bevelT/>
          </a:sp3d>
        </p:spPr>
        <p:txBody>
          <a:bodyPr>
            <a:spAutoFit/>
          </a:bodyPr>
          <a:lstStyle/>
          <a:p>
            <a:pPr>
              <a:spcBef>
                <a:spcPct val="50000"/>
              </a:spcBef>
              <a:buFont typeface="Wingdings" pitchFamily="2" charset="2"/>
              <a:buChar char="Ø"/>
              <a:defRPr/>
            </a:pPr>
            <a:r>
              <a:rPr lang="zh-CN" altLang="en-US" b="1" dirty="0">
                <a:latin typeface="Arial" charset="0"/>
              </a:rPr>
              <a:t>定期检索相关课题，并把最新结果发送到指定的邮箱中</a:t>
            </a:r>
          </a:p>
          <a:p>
            <a:pPr>
              <a:spcBef>
                <a:spcPct val="50000"/>
              </a:spcBef>
              <a:buFont typeface="Wingdings" pitchFamily="2" charset="2"/>
              <a:buChar char="Ø"/>
              <a:defRPr/>
            </a:pPr>
            <a:r>
              <a:rPr lang="zh-CN" altLang="en-US" b="1" dirty="0">
                <a:latin typeface="Arial" charset="0"/>
              </a:rPr>
              <a:t>有效期半年，到时间后可以续</a:t>
            </a:r>
            <a:r>
              <a:rPr lang="zh-CN" altLang="en-US" b="1" dirty="0" smtClean="0">
                <a:latin typeface="Arial" charset="0"/>
              </a:rPr>
              <a:t>订</a:t>
            </a:r>
            <a:endParaRPr lang="zh-CN" altLang="en-US" b="1" dirty="0">
              <a:latin typeface="Arial" charset="0"/>
            </a:endParaRPr>
          </a:p>
        </p:txBody>
      </p:sp>
    </p:spTree>
    <p:extLst>
      <p:ext uri="{BB962C8B-B14F-4D97-AF65-F5344CB8AC3E}">
        <p14:creationId xmlns:p14="http://schemas.microsoft.com/office/powerpoint/2010/main" val="3082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60"/>
                                        </p:tgtEl>
                                        <p:attrNameLst>
                                          <p:attrName>style.visibility</p:attrName>
                                        </p:attrNameLst>
                                      </p:cBhvr>
                                      <p:to>
                                        <p:strVal val="visible"/>
                                      </p:to>
                                    </p:set>
                                    <p:animEffect transition="in" filter="fade">
                                      <p:cBhvr>
                                        <p:cTn id="17" dur="500"/>
                                        <p:tgtEl>
                                          <p:spTgt spid="1946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ox(i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9462"/>
                                        </p:tgtEl>
                                        <p:attrNameLst>
                                          <p:attrName>style.visibility</p:attrName>
                                        </p:attrNameLst>
                                      </p:cBhvr>
                                      <p:to>
                                        <p:strVal val="visible"/>
                                      </p:to>
                                    </p:set>
                                    <p:anim calcmode="lin" valueType="num">
                                      <p:cBhvr additive="base">
                                        <p:cTn id="32" dur="500" fill="hold"/>
                                        <p:tgtEl>
                                          <p:spTgt spid="19462"/>
                                        </p:tgtEl>
                                        <p:attrNameLst>
                                          <p:attrName>ppt_x</p:attrName>
                                        </p:attrNameLst>
                                      </p:cBhvr>
                                      <p:tavLst>
                                        <p:tav tm="0">
                                          <p:val>
                                            <p:strVal val="#ppt_x"/>
                                          </p:val>
                                        </p:tav>
                                        <p:tav tm="100000">
                                          <p:val>
                                            <p:strVal val="#ppt_x"/>
                                          </p:val>
                                        </p:tav>
                                      </p:tavLst>
                                    </p:anim>
                                    <p:anim calcmode="lin" valueType="num">
                                      <p:cBhvr additive="base">
                                        <p:cTn id="33"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linds(horizontal)">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1" descr="摘要页面.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8099425" cy="78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p:cNvSpPr>
            <a:spLocks noChangeArrowheads="1"/>
          </p:cNvSpPr>
          <p:nvPr/>
        </p:nvSpPr>
        <p:spPr bwMode="auto">
          <a:xfrm>
            <a:off x="8244408" y="447674"/>
            <a:ext cx="471279" cy="5645622"/>
          </a:xfrm>
          <a:prstGeom prst="rect">
            <a:avLst/>
          </a:prstGeom>
          <a:noFill/>
          <a:ln w="9525">
            <a:noFill/>
            <a:miter lim="800000"/>
            <a:headEnd/>
            <a:tailEnd/>
          </a:ln>
          <a:effectLst>
            <a:outerShdw blurRad="63500" sx="102000" sy="102000" algn="ctr" rotWithShape="0">
              <a:prstClr val="black">
                <a:alpha val="40000"/>
              </a:prstClr>
            </a:outerShdw>
          </a:effectLst>
          <a:scene3d>
            <a:camera prst="orthographicFront"/>
            <a:lightRig rig="threePt" dir="t"/>
          </a:scene3d>
          <a:sp3d>
            <a:bevelT/>
          </a:sp3d>
        </p:spPr>
        <p:txBody>
          <a:bodyPr vert="wordArtVert" lIns="18000" rIns="18000">
            <a:spAutoFit/>
          </a:bodyPr>
          <a:lstStyle/>
          <a:p>
            <a:pPr algn="ctr" eaLnBrk="0" hangingPunct="0">
              <a:buFont typeface="Wingdings" pitchFamily="2" charset="2"/>
              <a:buNone/>
              <a:defRPr/>
            </a:pPr>
            <a:r>
              <a:rPr lang="zh-CN" altLang="en-US" sz="2800" dirty="0">
                <a:solidFill>
                  <a:schemeClr val="tx2"/>
                </a:solidFill>
                <a:latin typeface="黑体" pitchFamily="2" charset="-122"/>
                <a:ea typeface="黑体" pitchFamily="2" charset="-122"/>
              </a:rPr>
              <a:t>全纪录页面（创建引文跟踪）</a:t>
            </a:r>
          </a:p>
        </p:txBody>
      </p:sp>
      <p:sp>
        <p:nvSpPr>
          <p:cNvPr id="5" name="Rounded Rectangle 4"/>
          <p:cNvSpPr>
            <a:spLocks noChangeArrowheads="1"/>
          </p:cNvSpPr>
          <p:nvPr/>
        </p:nvSpPr>
        <p:spPr bwMode="auto">
          <a:xfrm>
            <a:off x="6516688" y="1700213"/>
            <a:ext cx="1079500" cy="215900"/>
          </a:xfrm>
          <a:prstGeom prst="roundRect">
            <a:avLst>
              <a:gd name="adj" fmla="val 16667"/>
            </a:avLst>
          </a:prstGeom>
          <a:noFill/>
          <a:ln w="22225"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en-US" altLang="en-US" sz="2400"/>
          </a:p>
        </p:txBody>
      </p:sp>
      <p:sp>
        <p:nvSpPr>
          <p:cNvPr id="6" name="Right Arrow 5"/>
          <p:cNvSpPr>
            <a:spLocks noChangeArrowheads="1"/>
          </p:cNvSpPr>
          <p:nvPr/>
        </p:nvSpPr>
        <p:spPr bwMode="auto">
          <a:xfrm>
            <a:off x="6084888" y="1700213"/>
            <a:ext cx="431800" cy="142875"/>
          </a:xfrm>
          <a:prstGeom prst="rightArrow">
            <a:avLst>
              <a:gd name="adj1" fmla="val 50000"/>
              <a:gd name="adj2" fmla="val 50370"/>
            </a:avLst>
          </a:prstGeom>
          <a:solidFill>
            <a:schemeClr val="tx2"/>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en-US" altLang="en-US" sz="2400"/>
          </a:p>
        </p:txBody>
      </p:sp>
      <p:sp>
        <p:nvSpPr>
          <p:cNvPr id="7" name="Rectangle 3"/>
          <p:cNvSpPr>
            <a:spLocks noChangeArrowheads="1"/>
          </p:cNvSpPr>
          <p:nvPr/>
        </p:nvSpPr>
        <p:spPr bwMode="auto">
          <a:xfrm>
            <a:off x="0" y="82550"/>
            <a:ext cx="8027988" cy="609600"/>
          </a:xfrm>
          <a:prstGeom prst="rect">
            <a:avLst/>
          </a:prstGeom>
          <a:solidFill>
            <a:schemeClr val="bg1"/>
          </a:solidFill>
          <a:ln w="9525">
            <a:noFill/>
            <a:miter lim="800000"/>
            <a:headEnd/>
            <a:tailEnd/>
          </a:ln>
        </p:spPr>
        <p:txBody>
          <a:bodyPr anchor="ctr"/>
          <a:lstStyle/>
          <a:p>
            <a:pPr>
              <a:defRPr/>
            </a:pPr>
            <a:r>
              <a:rPr lang="zh-CN" altLang="en-US" b="1" dirty="0">
                <a:latin typeface="Arial" charset="0"/>
              </a:rPr>
              <a:t>   </a:t>
            </a:r>
            <a:r>
              <a:rPr lang="zh-CN" altLang="en-US" sz="3200" b="1" dirty="0">
                <a:solidFill>
                  <a:schemeClr val="tx2"/>
                </a:solidFill>
                <a:latin typeface="+mj-ea"/>
                <a:ea typeface="+mj-ea"/>
              </a:rPr>
              <a:t>创建引文跟踪－随时文献的掌握最新进展</a:t>
            </a:r>
            <a:endParaRPr lang="en-US" altLang="zh-CN" sz="3200" b="1" dirty="0">
              <a:solidFill>
                <a:schemeClr val="tx2"/>
              </a:solidFill>
              <a:latin typeface="+mj-ea"/>
              <a:ea typeface="+mj-ea"/>
            </a:endParaRPr>
          </a:p>
        </p:txBody>
      </p:sp>
      <p:sp>
        <p:nvSpPr>
          <p:cNvPr id="9" name="Text Box 6"/>
          <p:cNvSpPr txBox="1">
            <a:spLocks noChangeArrowheads="1"/>
          </p:cNvSpPr>
          <p:nvPr/>
        </p:nvSpPr>
        <p:spPr bwMode="auto">
          <a:xfrm>
            <a:off x="685800" y="1250950"/>
            <a:ext cx="5257800" cy="2695575"/>
          </a:xfrm>
          <a:prstGeom prst="rect">
            <a:avLst/>
          </a:prstGeom>
          <a:solidFill>
            <a:schemeClr val="bg1"/>
          </a:solidFill>
          <a:ln w="28575" algn="ctr">
            <a:solidFill>
              <a:srgbClr val="FF6600"/>
            </a:solidFill>
            <a:round/>
            <a:headEnd/>
            <a:tailEnd/>
          </a:ln>
          <a:effectLst>
            <a:outerShdw dist="35921" dir="2700000" algn="ctr" rotWithShape="0">
              <a:srgbClr val="C0C0C0">
                <a:alpha val="79999"/>
              </a:srgbClr>
            </a:outerShdw>
          </a:effectLst>
        </p:spPr>
        <p:txBody>
          <a:bodyPr anchor="ctr"/>
          <a:lstStyle/>
          <a:p>
            <a:pPr fontAlgn="auto">
              <a:lnSpc>
                <a:spcPct val="120000"/>
              </a:lnSpc>
              <a:spcBef>
                <a:spcPct val="50000"/>
              </a:spcBef>
              <a:spcAft>
                <a:spcPts val="0"/>
              </a:spcAft>
              <a:defRPr/>
            </a:pPr>
            <a:r>
              <a:rPr lang="zh-CN" altLang="en-US" sz="1600" dirty="0">
                <a:solidFill>
                  <a:srgbClr val="FF8000"/>
                </a:solidFill>
                <a:latin typeface="+mn-lt"/>
                <a:ea typeface="+mn-ea"/>
              </a:rPr>
              <a:t>引文跟踪</a:t>
            </a:r>
          </a:p>
          <a:p>
            <a:pPr indent="-96838" fontAlgn="auto">
              <a:spcBef>
                <a:spcPts val="1200"/>
              </a:spcBef>
              <a:spcAft>
                <a:spcPts val="0"/>
              </a:spcAft>
              <a:buFontTx/>
              <a:buChar char="•"/>
              <a:defRPr/>
            </a:pPr>
            <a:r>
              <a:rPr lang="zh-CN" altLang="en-US" sz="1600" dirty="0">
                <a:solidFill>
                  <a:srgbClr val="FF8000"/>
                </a:solidFill>
                <a:latin typeface="+mn-lt"/>
                <a:ea typeface="+mn-ea"/>
              </a:rPr>
              <a:t> 某一理论有没有得到进一步的证实？是否已经应用到了新的领域？</a:t>
            </a:r>
          </a:p>
          <a:p>
            <a:pPr fontAlgn="auto">
              <a:spcBef>
                <a:spcPts val="1200"/>
              </a:spcBef>
              <a:spcAft>
                <a:spcPts val="0"/>
              </a:spcAft>
              <a:buFontTx/>
              <a:buChar char="•"/>
              <a:defRPr/>
            </a:pPr>
            <a:r>
              <a:rPr lang="zh-CN" altLang="en-US" sz="1600" dirty="0">
                <a:solidFill>
                  <a:srgbClr val="FF8000"/>
                </a:solidFill>
                <a:latin typeface="+mn-lt"/>
                <a:ea typeface="+mn-ea"/>
              </a:rPr>
              <a:t> 某项研究的最新进展极其延伸？</a:t>
            </a:r>
          </a:p>
          <a:p>
            <a:pPr fontAlgn="auto">
              <a:spcBef>
                <a:spcPts val="1200"/>
              </a:spcBef>
              <a:spcAft>
                <a:spcPts val="0"/>
              </a:spcAft>
              <a:buFontTx/>
              <a:buChar char="•"/>
              <a:defRPr/>
            </a:pPr>
            <a:r>
              <a:rPr lang="zh-CN" altLang="en-US" sz="1600" dirty="0">
                <a:solidFill>
                  <a:srgbClr val="FF8000"/>
                </a:solidFill>
                <a:latin typeface="+mn-lt"/>
                <a:ea typeface="+mn-ea"/>
              </a:rPr>
              <a:t> 某个实验方法是否得到改进？</a:t>
            </a:r>
            <a:r>
              <a:rPr lang="zh-CN" altLang="zh-CN" sz="1600" dirty="0">
                <a:solidFill>
                  <a:srgbClr val="FF8000"/>
                </a:solidFill>
                <a:latin typeface="+mn-lt"/>
                <a:ea typeface="+mn-ea"/>
              </a:rPr>
              <a:t> </a:t>
            </a:r>
            <a:endParaRPr lang="zh-CN" altLang="en-US" sz="1600" dirty="0">
              <a:solidFill>
                <a:srgbClr val="FF8000"/>
              </a:solidFill>
              <a:latin typeface="+mn-lt"/>
              <a:ea typeface="+mn-ea"/>
            </a:endParaRPr>
          </a:p>
          <a:p>
            <a:pPr fontAlgn="auto">
              <a:spcBef>
                <a:spcPts val="1200"/>
              </a:spcBef>
              <a:spcAft>
                <a:spcPts val="0"/>
              </a:spcAft>
              <a:buFontTx/>
              <a:buChar char="•"/>
              <a:defRPr/>
            </a:pPr>
            <a:r>
              <a:rPr lang="zh-CN" altLang="en-US" sz="1600" dirty="0">
                <a:solidFill>
                  <a:srgbClr val="FF8000"/>
                </a:solidFill>
                <a:latin typeface="+mn-lt"/>
                <a:ea typeface="+mn-ea"/>
              </a:rPr>
              <a:t> 对于某个研究问题后来有没有勘误和修正说明</a:t>
            </a:r>
            <a:r>
              <a:rPr lang="en-US" altLang="zh-CN" sz="1600" dirty="0">
                <a:solidFill>
                  <a:srgbClr val="FF8000"/>
                </a:solidFill>
                <a:latin typeface="+mn-lt"/>
                <a:ea typeface="+mn-ea"/>
              </a:rPr>
              <a:t>?</a:t>
            </a:r>
          </a:p>
          <a:p>
            <a:pPr fontAlgn="auto">
              <a:spcBef>
                <a:spcPts val="1200"/>
              </a:spcBef>
              <a:spcAft>
                <a:spcPts val="0"/>
              </a:spcAft>
              <a:buFontTx/>
              <a:buChar char="•"/>
              <a:defRPr/>
            </a:pPr>
            <a:r>
              <a:rPr lang="en-US" altLang="zh-CN" sz="1600" dirty="0">
                <a:solidFill>
                  <a:srgbClr val="FF8000"/>
                </a:solidFill>
                <a:latin typeface="+mn-lt"/>
                <a:ea typeface="+mn-ea"/>
              </a:rPr>
              <a:t> </a:t>
            </a:r>
            <a:r>
              <a:rPr lang="zh-CN" altLang="en-US" sz="1600" dirty="0">
                <a:solidFill>
                  <a:srgbClr val="FF8000"/>
                </a:solidFill>
                <a:latin typeface="+mn-lt"/>
                <a:ea typeface="+mn-ea"/>
              </a:rPr>
              <a:t>本人的论文被谁引用了</a:t>
            </a:r>
            <a:r>
              <a:rPr lang="en-US" altLang="zh-CN" sz="1600" dirty="0">
                <a:solidFill>
                  <a:srgbClr val="FF8000"/>
                </a:solidFill>
                <a:latin typeface="+mn-lt"/>
                <a:ea typeface="+mn-ea"/>
              </a:rPr>
              <a:t>?</a:t>
            </a:r>
          </a:p>
        </p:txBody>
      </p:sp>
    </p:spTree>
    <p:extLst>
      <p:ext uri="{BB962C8B-B14F-4D97-AF65-F5344CB8AC3E}">
        <p14:creationId xmlns:p14="http://schemas.microsoft.com/office/powerpoint/2010/main" val="3047514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zh-CN" altLang="en-US" smtClean="0">
                <a:latin typeface="黑体" pitchFamily="49" charset="-122"/>
                <a:ea typeface="黑体" pitchFamily="49" charset="-122"/>
              </a:rPr>
              <a:t>高质量论文的收藏和管理</a:t>
            </a:r>
          </a:p>
        </p:txBody>
      </p:sp>
      <p:sp>
        <p:nvSpPr>
          <p:cNvPr id="89091" name="Rectangle 3"/>
          <p:cNvSpPr>
            <a:spLocks noGrp="1" noChangeArrowheads="1"/>
          </p:cNvSpPr>
          <p:nvPr>
            <p:ph type="body" idx="1"/>
          </p:nvPr>
        </p:nvSpPr>
        <p:spPr/>
        <p:txBody>
          <a:bodyPr/>
          <a:lstStyle/>
          <a:p>
            <a:pPr eaLnBrk="1" hangingPunct="1"/>
            <a:r>
              <a:rPr lang="zh-CN" altLang="en-US" sz="2800" b="1" smtClean="0">
                <a:ea typeface="宋体" pitchFamily="2" charset="-122"/>
              </a:rPr>
              <a:t>理想的收藏方式</a:t>
            </a:r>
          </a:p>
          <a:p>
            <a:pPr lvl="1" eaLnBrk="1" hangingPunct="1"/>
            <a:r>
              <a:rPr lang="zh-CN" altLang="en-US" sz="2400" b="1" smtClean="0">
                <a:ea typeface="宋体" pitchFamily="2" charset="-122"/>
              </a:rPr>
              <a:t>能对我的参考文献进行统一管理收藏</a:t>
            </a:r>
          </a:p>
          <a:p>
            <a:pPr lvl="1" eaLnBrk="1" hangingPunct="1"/>
            <a:r>
              <a:rPr lang="zh-CN" altLang="en-US" sz="2400" b="1" smtClean="0">
                <a:ea typeface="宋体" pitchFamily="2" charset="-122"/>
              </a:rPr>
              <a:t>可以对我的参考文献进行分类</a:t>
            </a:r>
            <a:endParaRPr lang="en-US" altLang="zh-CN" sz="2400" b="1" smtClean="0">
              <a:ea typeface="宋体" pitchFamily="2" charset="-122"/>
            </a:endParaRPr>
          </a:p>
          <a:p>
            <a:pPr lvl="1" eaLnBrk="1" hangingPunct="1"/>
            <a:r>
              <a:rPr lang="zh-CN" altLang="en-US" sz="2400" b="1" smtClean="0">
                <a:ea typeface="宋体" pitchFamily="2" charset="-122"/>
              </a:rPr>
              <a:t>可以对我的参考文献进行联合检索</a:t>
            </a:r>
          </a:p>
          <a:p>
            <a:pPr lvl="1" eaLnBrk="1" hangingPunct="1">
              <a:buFont typeface="Arial" pitchFamily="34" charset="0"/>
              <a:buNone/>
            </a:pPr>
            <a:endParaRPr lang="en-US" altLang="zh-CN" sz="2400" b="1" smtClean="0">
              <a:ea typeface="宋体" pitchFamily="2" charset="-122"/>
            </a:endParaRPr>
          </a:p>
          <a:p>
            <a:pPr lvl="1" eaLnBrk="1" hangingPunct="1">
              <a:buFont typeface="Arial" pitchFamily="34" charset="0"/>
              <a:buNone/>
            </a:pPr>
            <a:r>
              <a:rPr lang="en-US" altLang="zh-CN" sz="2400" i="1" smtClean="0">
                <a:ea typeface="黑体" pitchFamily="49" charset="-122"/>
              </a:rPr>
              <a:t>           </a:t>
            </a:r>
          </a:p>
          <a:p>
            <a:pPr lvl="1" eaLnBrk="1" hangingPunct="1">
              <a:buFont typeface="Arial" pitchFamily="34" charset="0"/>
              <a:buNone/>
            </a:pPr>
            <a:r>
              <a:rPr lang="en-US" altLang="zh-CN" sz="2400" i="1" smtClean="0">
                <a:ea typeface="黑体" pitchFamily="49" charset="-122"/>
              </a:rPr>
              <a:t>                     Endnote Online</a:t>
            </a:r>
            <a:endParaRPr lang="zh-CN" altLang="en-US" sz="2400" b="1" smtClean="0">
              <a:ea typeface="宋体" pitchFamily="2" charset="-122"/>
            </a:endParaRPr>
          </a:p>
          <a:p>
            <a:pPr eaLnBrk="1" hangingPunct="1"/>
            <a:endParaRPr lang="en-US" altLang="zh-CN" sz="2800" b="1" smtClean="0">
              <a:ea typeface="宋体" pitchFamily="2" charset="-122"/>
            </a:endParaRPr>
          </a:p>
        </p:txBody>
      </p:sp>
      <p:pic>
        <p:nvPicPr>
          <p:cNvPr id="4" name="Picture 5" descr="MCj038355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4438" y="3929063"/>
            <a:ext cx="10747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MCj0383592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4357688"/>
            <a:ext cx="1377950"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76715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标题 1"/>
          <p:cNvSpPr>
            <a:spLocks noGrp="1"/>
          </p:cNvSpPr>
          <p:nvPr>
            <p:ph type="title"/>
          </p:nvPr>
        </p:nvSpPr>
        <p:spPr/>
        <p:txBody>
          <a:bodyPr/>
          <a:lstStyle/>
          <a:p>
            <a:r>
              <a:rPr lang="zh-CN" altLang="en-US" smtClean="0">
                <a:latin typeface="Arial" pitchFamily="34" charset="0"/>
                <a:ea typeface="宋体" pitchFamily="2" charset="-122"/>
              </a:rPr>
              <a:t>厦门大学论文情况（分析结果</a:t>
            </a:r>
            <a:r>
              <a:rPr lang="en-US" altLang="zh-CN" smtClean="0">
                <a:latin typeface="Arial" pitchFamily="34" charset="0"/>
                <a:ea typeface="宋体" pitchFamily="2" charset="-122"/>
              </a:rPr>
              <a:t>-</a:t>
            </a:r>
            <a:r>
              <a:rPr lang="zh-CN" altLang="en-US" smtClean="0">
                <a:latin typeface="Arial" pitchFamily="34" charset="0"/>
                <a:ea typeface="宋体" pitchFamily="2" charset="-122"/>
              </a:rPr>
              <a:t>作者）</a:t>
            </a:r>
          </a:p>
        </p:txBody>
      </p:sp>
      <p:pic>
        <p:nvPicPr>
          <p:cNvPr id="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016" y="904875"/>
            <a:ext cx="6153150" cy="5048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a:spLocks noChangeArrowheads="1"/>
          </p:cNvSpPr>
          <p:nvPr/>
        </p:nvSpPr>
        <p:spPr bwMode="auto">
          <a:xfrm>
            <a:off x="6300788" y="3716338"/>
            <a:ext cx="1338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b="1" dirty="0"/>
              <a:t>郑兰荪院士</a:t>
            </a:r>
            <a:endParaRPr lang="en-US" altLang="en-US" b="1" dirty="0"/>
          </a:p>
        </p:txBody>
      </p:sp>
      <p:pic>
        <p:nvPicPr>
          <p:cNvPr id="1434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661988"/>
            <a:ext cx="2571750"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1"/>
          <p:cNvPicPr>
            <a:picLocks noChangeAspect="1" noChangeArrowheads="1"/>
          </p:cNvPicPr>
          <p:nvPr/>
        </p:nvPicPr>
        <p:blipFill>
          <a:blip r:embed="rId4"/>
          <a:srcRect/>
          <a:stretch>
            <a:fillRect/>
          </a:stretch>
        </p:blipFill>
        <p:spPr bwMode="auto">
          <a:xfrm>
            <a:off x="1589088" y="765175"/>
            <a:ext cx="6435725" cy="43164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580559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343"/>
                                        </p:tgtEl>
                                        <p:attrNameLst>
                                          <p:attrName>style.visibility</p:attrName>
                                        </p:attrNameLst>
                                      </p:cBhvr>
                                      <p:to>
                                        <p:strVal val="visible"/>
                                      </p:to>
                                    </p:set>
                                    <p:anim calcmode="lin" valueType="num">
                                      <p:cBhvr additive="base">
                                        <p:cTn id="7" dur="500" fill="hold"/>
                                        <p:tgtEl>
                                          <p:spTgt spid="14343"/>
                                        </p:tgtEl>
                                        <p:attrNameLst>
                                          <p:attrName>ppt_x</p:attrName>
                                        </p:attrNameLst>
                                      </p:cBhvr>
                                      <p:tavLst>
                                        <p:tav tm="0">
                                          <p:val>
                                            <p:strVal val="#ppt_x"/>
                                          </p:val>
                                        </p:tav>
                                        <p:tav tm="100000">
                                          <p:val>
                                            <p:strVal val="#ppt_x"/>
                                          </p:val>
                                        </p:tav>
                                      </p:tavLst>
                                    </p:anim>
                                    <p:anim calcmode="lin" valueType="num">
                                      <p:cBhvr additive="base">
                                        <p:cTn id="8" dur="500" fill="hold"/>
                                        <p:tgtEl>
                                          <p:spTgt spid="143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07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圆角矩形 4"/>
          <p:cNvSpPr>
            <a:spLocks noChangeArrowheads="1"/>
          </p:cNvSpPr>
          <p:nvPr/>
        </p:nvSpPr>
        <p:spPr bwMode="auto">
          <a:xfrm>
            <a:off x="250825" y="836613"/>
            <a:ext cx="7416800" cy="720725"/>
          </a:xfrm>
          <a:prstGeom prst="roundRect">
            <a:avLst>
              <a:gd name="adj" fmla="val 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solidFill>
                <a:srgbClr val="4B4B4B"/>
              </a:solidFill>
            </a:endParaRPr>
          </a:p>
        </p:txBody>
      </p:sp>
    </p:spTree>
    <p:extLst>
      <p:ext uri="{BB962C8B-B14F-4D97-AF65-F5344CB8AC3E}">
        <p14:creationId xmlns:p14="http://schemas.microsoft.com/office/powerpoint/2010/main" val="424859826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8" descr="检索结果排序页面.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0"/>
            <a:ext cx="7575550" cy="78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圆角矩形 21"/>
          <p:cNvSpPr>
            <a:spLocks noChangeArrowheads="1"/>
          </p:cNvSpPr>
          <p:nvPr/>
        </p:nvSpPr>
        <p:spPr bwMode="auto">
          <a:xfrm>
            <a:off x="2703513" y="1773238"/>
            <a:ext cx="500062" cy="2447925"/>
          </a:xfrm>
          <a:prstGeom prst="roundRect">
            <a:avLst>
              <a:gd name="adj" fmla="val 16667"/>
            </a:avLst>
          </a:prstGeom>
          <a:noFill/>
          <a:ln w="2540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sp>
        <p:nvSpPr>
          <p:cNvPr id="19" name="Rectangle 6"/>
          <p:cNvSpPr>
            <a:spLocks noChangeArrowheads="1"/>
          </p:cNvSpPr>
          <p:nvPr/>
        </p:nvSpPr>
        <p:spPr bwMode="auto">
          <a:xfrm>
            <a:off x="2843808" y="260648"/>
            <a:ext cx="3491160" cy="400110"/>
          </a:xfrm>
          <a:prstGeom prst="rect">
            <a:avLst/>
          </a:prstGeom>
          <a:solidFill>
            <a:schemeClr val="tx2">
              <a:lumMod val="40000"/>
              <a:lumOff val="60000"/>
            </a:schemeClr>
          </a:solidFill>
          <a:ln w="9525">
            <a:solidFill>
              <a:srgbClr val="FF6600"/>
            </a:solidFill>
            <a:miter lim="800000"/>
            <a:headEnd/>
            <a:tailEnd/>
          </a:ln>
          <a:effectLst>
            <a:outerShdw blurRad="63500" sx="102000" sy="102000" algn="ctr" rotWithShape="0">
              <a:prstClr val="black">
                <a:alpha val="40000"/>
              </a:prstClr>
            </a:outerShdw>
          </a:effectLst>
          <a:scene3d>
            <a:camera prst="orthographicFront"/>
            <a:lightRig rig="threePt" dir="t"/>
          </a:scene3d>
          <a:sp3d>
            <a:bevelT/>
          </a:sp3d>
        </p:spPr>
        <p:txBody>
          <a:bodyPr lIns="18000" rIns="18000" anchor="ctr">
            <a:spAutoFit/>
          </a:bodyPr>
          <a:lstStyle/>
          <a:p>
            <a:pPr algn="ctr" eaLnBrk="0" hangingPunct="0">
              <a:buFont typeface="Wingdings" pitchFamily="2" charset="2"/>
              <a:buNone/>
              <a:defRPr/>
            </a:pPr>
            <a:r>
              <a:rPr lang="zh-CN" altLang="en-US" sz="2000" dirty="0">
                <a:latin typeface="黑体" pitchFamily="2" charset="-122"/>
                <a:ea typeface="黑体" pitchFamily="2" charset="-122"/>
              </a:rPr>
              <a:t>对于</a:t>
            </a:r>
            <a:r>
              <a:rPr lang="en-US" altLang="zh-CN" sz="2000" dirty="0">
                <a:latin typeface="黑体" pitchFamily="2" charset="-122"/>
                <a:ea typeface="黑体" pitchFamily="2" charset="-122"/>
              </a:rPr>
              <a:t>WOS</a:t>
            </a:r>
            <a:r>
              <a:rPr lang="zh-CN" altLang="en-US" sz="2000" dirty="0">
                <a:latin typeface="黑体" pitchFamily="2" charset="-122"/>
                <a:ea typeface="黑体" pitchFamily="2" charset="-122"/>
              </a:rPr>
              <a:t>平台重要文献的管理</a:t>
            </a:r>
          </a:p>
        </p:txBody>
      </p:sp>
      <p:sp>
        <p:nvSpPr>
          <p:cNvPr id="7" name="圆角矩形 21"/>
          <p:cNvSpPr>
            <a:spLocks noChangeArrowheads="1"/>
          </p:cNvSpPr>
          <p:nvPr/>
        </p:nvSpPr>
        <p:spPr bwMode="auto">
          <a:xfrm>
            <a:off x="4071938" y="1412875"/>
            <a:ext cx="1292225" cy="215900"/>
          </a:xfrm>
          <a:prstGeom prst="roundRect">
            <a:avLst>
              <a:gd name="adj" fmla="val 16667"/>
            </a:avLst>
          </a:prstGeom>
          <a:noFill/>
          <a:ln w="2540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p>
        </p:txBody>
      </p:sp>
      <p:pic>
        <p:nvPicPr>
          <p:cNvPr id="273410" name="Picture 2"/>
          <p:cNvPicPr>
            <a:picLocks noChangeAspect="1" noChangeArrowheads="1"/>
          </p:cNvPicPr>
          <p:nvPr/>
        </p:nvPicPr>
        <p:blipFill>
          <a:blip r:embed="rId3"/>
          <a:srcRect/>
          <a:stretch>
            <a:fillRect/>
          </a:stretch>
        </p:blipFill>
        <p:spPr bwMode="auto">
          <a:xfrm>
            <a:off x="3671888" y="1628775"/>
            <a:ext cx="1800225" cy="1285875"/>
          </a:xfrm>
          <a:prstGeom prst="rect">
            <a:avLst/>
          </a:prstGeom>
          <a:noFill/>
          <a:ln w="9525">
            <a:solidFill>
              <a:schemeClr val="accent2">
                <a:lumMod val="40000"/>
                <a:lumOff val="60000"/>
              </a:schemeClr>
            </a:solidFill>
            <a:miter lim="800000"/>
            <a:headEnd/>
            <a:tailEnd/>
          </a:ln>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942975"/>
            <a:ext cx="1533525" cy="11906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3" name="Right Arrow 12"/>
          <p:cNvSpPr/>
          <p:nvPr/>
        </p:nvSpPr>
        <p:spPr>
          <a:xfrm>
            <a:off x="6159500" y="762000"/>
            <a:ext cx="550863" cy="157163"/>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859464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amond(in)">
                                      <p:cBhvr>
                                        <p:cTn id="17" dur="20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7" presetClass="entr" presetSubtype="0" fill="hold" nodeType="clickEffect">
                                  <p:stCondLst>
                                    <p:cond delay="0"/>
                                  </p:stCondLst>
                                  <p:childTnLst>
                                    <p:set>
                                      <p:cBhvr>
                                        <p:cTn id="21" dur="1" fill="hold">
                                          <p:stCondLst>
                                            <p:cond delay="0"/>
                                          </p:stCondLst>
                                        </p:cTn>
                                        <p:tgtEl>
                                          <p:spTgt spid="273410"/>
                                        </p:tgtEl>
                                        <p:attrNameLst>
                                          <p:attrName>style.visibility</p:attrName>
                                        </p:attrNameLst>
                                      </p:cBhvr>
                                      <p:to>
                                        <p:strVal val="visible"/>
                                      </p:to>
                                    </p:set>
                                    <p:animEffect transition="in" filter="fade">
                                      <p:cBhvr>
                                        <p:cTn id="22" dur="500"/>
                                        <p:tgtEl>
                                          <p:spTgt spid="273410"/>
                                        </p:tgtEl>
                                      </p:cBhvr>
                                    </p:animEffect>
                                    <p:anim calcmode="lin" valueType="num">
                                      <p:cBhvr>
                                        <p:cTn id="23" dur="500" fill="hold"/>
                                        <p:tgtEl>
                                          <p:spTgt spid="273410"/>
                                        </p:tgtEl>
                                        <p:attrNameLst>
                                          <p:attrName>ppt_x</p:attrName>
                                        </p:attrNameLst>
                                      </p:cBhvr>
                                      <p:tavLst>
                                        <p:tav tm="0">
                                          <p:val>
                                            <p:strVal val="#ppt_x"/>
                                          </p:val>
                                        </p:tav>
                                        <p:tav tm="100000">
                                          <p:val>
                                            <p:strVal val="#ppt_x"/>
                                          </p:val>
                                        </p:tav>
                                      </p:tavLst>
                                    </p:anim>
                                    <p:anim calcmode="lin" valueType="num">
                                      <p:cBhvr>
                                        <p:cTn id="24" dur="450" decel="100000" fill="hold"/>
                                        <p:tgtEl>
                                          <p:spTgt spid="273410"/>
                                        </p:tgtEl>
                                        <p:attrNameLst>
                                          <p:attrName>ppt_y</p:attrName>
                                        </p:attrNameLst>
                                      </p:cBhvr>
                                      <p:tavLst>
                                        <p:tav tm="0">
                                          <p:val>
                                            <p:strVal val="#ppt_y+1"/>
                                          </p:val>
                                        </p:tav>
                                        <p:tav tm="100000">
                                          <p:val>
                                            <p:strVal val="#ppt_y-.03"/>
                                          </p:val>
                                        </p:tav>
                                      </p:tavLst>
                                    </p:anim>
                                    <p:anim calcmode="lin" valueType="num">
                                      <p:cBhvr>
                                        <p:cTn id="25" dur="50" accel="100000" fill="hold">
                                          <p:stCondLst>
                                            <p:cond delay="450"/>
                                          </p:stCondLst>
                                        </p:cTn>
                                        <p:tgtEl>
                                          <p:spTgt spid="273410"/>
                                        </p:tgtEl>
                                        <p:attrNameLst>
                                          <p:attrName>ppt_y</p:attrName>
                                        </p:attrNameLst>
                                      </p:cBhvr>
                                      <p:tavLst>
                                        <p:tav tm="0">
                                          <p:val>
                                            <p:strVal val="#ppt_y-.03"/>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52"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Scale>
                                      <p:cBhvr>
                                        <p:cTn id="30"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500" decel="50000" fill="hold">
                                          <p:stCondLst>
                                            <p:cond delay="0"/>
                                          </p:stCondLst>
                                        </p:cTn>
                                        <p:tgtEl>
                                          <p:spTgt spid="9"/>
                                        </p:tgtEl>
                                        <p:attrNameLst>
                                          <p:attrName>ppt_x</p:attrName>
                                          <p:attrName>ppt_y</p:attrName>
                                        </p:attrNameLst>
                                      </p:cBhvr>
                                    </p:animMotion>
                                    <p:animEffect transition="in" filter="fade">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1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9286875" cy="73485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6259" name="Rectangle 5"/>
          <p:cNvSpPr>
            <a:spLocks noChangeArrowheads="1"/>
          </p:cNvSpPr>
          <p:nvPr/>
        </p:nvSpPr>
        <p:spPr bwMode="auto">
          <a:xfrm>
            <a:off x="500063" y="642938"/>
            <a:ext cx="714375" cy="214312"/>
          </a:xfrm>
          <a:prstGeom prst="rect">
            <a:avLst/>
          </a:prstGeom>
          <a:noFill/>
          <a:ln w="28575"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latin typeface="Calibri" pitchFamily="34" charset="0"/>
            </a:endParaRPr>
          </a:p>
        </p:txBody>
      </p:sp>
      <p:sp>
        <p:nvSpPr>
          <p:cNvPr id="8" name="Text Box 13"/>
          <p:cNvSpPr txBox="1">
            <a:spLocks noChangeArrowheads="1"/>
          </p:cNvSpPr>
          <p:nvPr/>
        </p:nvSpPr>
        <p:spPr bwMode="auto">
          <a:xfrm>
            <a:off x="2071688" y="0"/>
            <a:ext cx="1368425" cy="371475"/>
          </a:xfrm>
          <a:prstGeom prst="rect">
            <a:avLst/>
          </a:prstGeom>
          <a:solidFill>
            <a:schemeClr val="bg1"/>
          </a:solidFill>
          <a:ln w="38100" algn="ctr">
            <a:solidFill>
              <a:schemeClr val="tx2"/>
            </a:solidFill>
            <a:miter lim="800000"/>
            <a:headEnd/>
            <a:tailEnd/>
          </a:ln>
        </p:spPr>
        <p:txBody>
          <a:bodyPr lIns="90000" tIns="46800" rIns="90000" bIns="4680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a:latin typeface="Calibri" pitchFamily="34" charset="0"/>
              </a:rPr>
              <a:t>手动输入</a:t>
            </a:r>
          </a:p>
        </p:txBody>
      </p:sp>
      <p:sp>
        <p:nvSpPr>
          <p:cNvPr id="9" name="Line 14"/>
          <p:cNvSpPr>
            <a:spLocks noChangeShapeType="1"/>
          </p:cNvSpPr>
          <p:nvPr/>
        </p:nvSpPr>
        <p:spPr bwMode="auto">
          <a:xfrm flipH="1">
            <a:off x="1214438" y="357188"/>
            <a:ext cx="863600" cy="2159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5329356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10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灯片编号占位符 3"/>
          <p:cNvSpPr>
            <a:spLocks noGrp="1"/>
          </p:cNvSpPr>
          <p:nvPr>
            <p:ph type="sldNum" sz="quarter" idx="4294967295"/>
          </p:nvPr>
        </p:nvSpPr>
        <p:spPr bwMode="auto">
          <a:xfrm>
            <a:off x="8424863" y="6394450"/>
            <a:ext cx="457200" cy="231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92812443-B441-4047-96A8-2DDBBD274008}" type="slidenum">
              <a:rPr lang="en-US" altLang="en-US">
                <a:latin typeface="Calibri" pitchFamily="34" charset="0"/>
              </a:rPr>
              <a:pPr eaLnBrk="1" hangingPunct="1"/>
              <a:t>83</a:t>
            </a:fld>
            <a:endParaRPr lang="en-US" altLang="en-US">
              <a:latin typeface="Calibri" pitchFamily="34" charset="0"/>
            </a:endParaRPr>
          </a:p>
        </p:txBody>
      </p:sp>
      <p:pic>
        <p:nvPicPr>
          <p:cNvPr id="972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9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3779838" y="3284538"/>
            <a:ext cx="3313112" cy="425450"/>
          </a:xfrm>
          <a:prstGeom prst="rect">
            <a:avLst/>
          </a:prstGeom>
          <a:gradFill>
            <a:gsLst>
              <a:gs pos="0">
                <a:srgbClr val="FF6600"/>
              </a:gs>
              <a:gs pos="50000">
                <a:schemeClr val="bg1"/>
              </a:gs>
              <a:gs pos="100000">
                <a:srgbClr val="FF6600"/>
              </a:gs>
            </a:gsLst>
            <a:lin ang="5400000" scaled="1"/>
          </a:gradFill>
          <a:ln w="12700" cap="rnd">
            <a:solidFill>
              <a:schemeClr val="tx1"/>
            </a:solidFill>
          </a:ln>
        </p:spPr>
        <p:txBody>
          <a:bodyPr>
            <a:spAutoFit/>
          </a:bodyPr>
          <a:lstStyle/>
          <a:p>
            <a:pPr marL="285750" indent="-285750" eaLnBrk="0" fontAlgn="auto" hangingPunct="0">
              <a:lnSpc>
                <a:spcPct val="120000"/>
              </a:lnSpc>
              <a:spcBef>
                <a:spcPct val="50000"/>
              </a:spcBef>
              <a:spcAft>
                <a:spcPts val="0"/>
              </a:spcAft>
              <a:buClr>
                <a:srgbClr val="236402"/>
              </a:buClr>
              <a:buSzPct val="60000"/>
              <a:defRPr/>
            </a:pPr>
            <a:r>
              <a:rPr lang="zh-CN" altLang="en-US" b="1" dirty="0">
                <a:latin typeface="+mn-lt"/>
              </a:rPr>
              <a:t>导入其它数据库来源的文献。</a:t>
            </a:r>
          </a:p>
        </p:txBody>
      </p:sp>
      <p:sp>
        <p:nvSpPr>
          <p:cNvPr id="5" name="圆角矩形 4"/>
          <p:cNvSpPr>
            <a:spLocks noChangeArrowheads="1"/>
          </p:cNvSpPr>
          <p:nvPr/>
        </p:nvSpPr>
        <p:spPr bwMode="auto">
          <a:xfrm>
            <a:off x="1476375" y="1196975"/>
            <a:ext cx="719138" cy="287338"/>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latin typeface="Calibri" pitchFamily="34" charset="0"/>
            </a:endParaRPr>
          </a:p>
        </p:txBody>
      </p:sp>
    </p:spTree>
    <p:custDataLst>
      <p:tags r:id="rId1"/>
    </p:custDataLst>
    <p:extLst>
      <p:ext uri="{BB962C8B-B14F-4D97-AF65-F5344CB8AC3E}">
        <p14:creationId xmlns:p14="http://schemas.microsoft.com/office/powerpoint/2010/main" val="37831356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endParaRPr lang="zh-CN" altLang="zh-CN" smtClean="0">
              <a:latin typeface="Arial" pitchFamily="34" charset="0"/>
              <a:ea typeface="宋体" pitchFamily="2" charset="-122"/>
            </a:endParaRPr>
          </a:p>
        </p:txBody>
      </p:sp>
      <p:sp>
        <p:nvSpPr>
          <p:cNvPr id="98307" name="Rectangle 3"/>
          <p:cNvSpPr>
            <a:spLocks noGrp="1" noChangeArrowheads="1"/>
          </p:cNvSpPr>
          <p:nvPr>
            <p:ph type="body" idx="1"/>
          </p:nvPr>
        </p:nvSpPr>
        <p:spPr/>
        <p:txBody>
          <a:bodyPr/>
          <a:lstStyle/>
          <a:p>
            <a:pPr eaLnBrk="1" hangingPunct="1"/>
            <a:endParaRPr lang="zh-CN" altLang="zh-CN" smtClean="0">
              <a:latin typeface="Arial" pitchFamily="34" charset="0"/>
              <a:ea typeface="宋体" pitchFamily="2" charset="-122"/>
            </a:endParaRPr>
          </a:p>
        </p:txBody>
      </p:sp>
      <p:pic>
        <p:nvPicPr>
          <p:cNvPr id="983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440988"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52261" name="Rectangle 5"/>
          <p:cNvSpPr>
            <a:spLocks noChangeArrowheads="1"/>
          </p:cNvSpPr>
          <p:nvPr/>
        </p:nvSpPr>
        <p:spPr bwMode="auto">
          <a:xfrm>
            <a:off x="4284663" y="2997200"/>
            <a:ext cx="647700" cy="431800"/>
          </a:xfrm>
          <a:prstGeom prst="rect">
            <a:avLst/>
          </a:prstGeom>
          <a:noFill/>
          <a:ln w="444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latin typeface="Calibri" pitchFamily="34" charset="0"/>
            </a:endParaRPr>
          </a:p>
        </p:txBody>
      </p:sp>
      <p:pic>
        <p:nvPicPr>
          <p:cNvPr id="35226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04813"/>
            <a:ext cx="8388350"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52263" name="Rectangle 7"/>
          <p:cNvSpPr>
            <a:spLocks noChangeArrowheads="1"/>
          </p:cNvSpPr>
          <p:nvPr/>
        </p:nvSpPr>
        <p:spPr bwMode="auto">
          <a:xfrm>
            <a:off x="5795963" y="1773238"/>
            <a:ext cx="2160587" cy="576262"/>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latin typeface="Calibri" pitchFamily="34" charset="0"/>
            </a:endParaRPr>
          </a:p>
        </p:txBody>
      </p:sp>
      <p:pic>
        <p:nvPicPr>
          <p:cNvPr id="35226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60350"/>
            <a:ext cx="8748712" cy="463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52265" name="Rectangle 9"/>
          <p:cNvSpPr>
            <a:spLocks noChangeArrowheads="1"/>
          </p:cNvSpPr>
          <p:nvPr/>
        </p:nvSpPr>
        <p:spPr bwMode="auto">
          <a:xfrm>
            <a:off x="1042988" y="1916113"/>
            <a:ext cx="1081087" cy="503237"/>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latin typeface="Calibri" pitchFamily="34" charset="0"/>
            </a:endParaRPr>
          </a:p>
        </p:txBody>
      </p:sp>
      <p:pic>
        <p:nvPicPr>
          <p:cNvPr id="35226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8538" y="1125538"/>
            <a:ext cx="5410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52267" name="Rectangle 11"/>
          <p:cNvSpPr>
            <a:spLocks noChangeArrowheads="1"/>
          </p:cNvSpPr>
          <p:nvPr/>
        </p:nvSpPr>
        <p:spPr bwMode="auto">
          <a:xfrm>
            <a:off x="4356100" y="404813"/>
            <a:ext cx="1655763" cy="503237"/>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latin typeface="Calibri" pitchFamily="34" charset="0"/>
            </a:endParaRPr>
          </a:p>
        </p:txBody>
      </p:sp>
      <p:sp>
        <p:nvSpPr>
          <p:cNvPr id="352268" name="Rectangle 12"/>
          <p:cNvSpPr>
            <a:spLocks noChangeArrowheads="1"/>
          </p:cNvSpPr>
          <p:nvPr/>
        </p:nvSpPr>
        <p:spPr bwMode="auto">
          <a:xfrm>
            <a:off x="6659563" y="4365625"/>
            <a:ext cx="1008062" cy="503238"/>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latin typeface="Calibri" pitchFamily="34" charset="0"/>
            </a:endParaRPr>
          </a:p>
        </p:txBody>
      </p:sp>
    </p:spTree>
    <p:extLst>
      <p:ext uri="{BB962C8B-B14F-4D97-AF65-F5344CB8AC3E}">
        <p14:creationId xmlns:p14="http://schemas.microsoft.com/office/powerpoint/2010/main" val="3872108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2261"/>
                                        </p:tgtEl>
                                        <p:attrNameLst>
                                          <p:attrName>style.visibility</p:attrName>
                                        </p:attrNameLst>
                                      </p:cBhvr>
                                      <p:to>
                                        <p:strVal val="visible"/>
                                      </p:to>
                                    </p:set>
                                    <p:animEffect transition="in" filter="dissolve">
                                      <p:cBhvr>
                                        <p:cTn id="7" dur="500"/>
                                        <p:tgtEl>
                                          <p:spTgt spid="3522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5226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5226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352264"/>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52265"/>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52267"/>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352266"/>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52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61" grpId="0" animBg="1"/>
      <p:bldP spid="352263" grpId="0" animBg="1"/>
      <p:bldP spid="352265" grpId="0" animBg="1"/>
      <p:bldP spid="352267" grpId="0" animBg="1"/>
      <p:bldP spid="35226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Grp="1" noChangeArrowheads="1"/>
          </p:cNvSpPr>
          <p:nvPr>
            <p:ph type="body" idx="1"/>
          </p:nvPr>
        </p:nvSpPr>
        <p:spPr/>
        <p:txBody>
          <a:bodyPr/>
          <a:lstStyle/>
          <a:p>
            <a:pPr eaLnBrk="1" hangingPunct="1"/>
            <a:endParaRPr lang="zh-CN" altLang="zh-CN" smtClean="0">
              <a:latin typeface="Arial" pitchFamily="34" charset="0"/>
              <a:ea typeface="宋体" pitchFamily="2" charset="-122"/>
            </a:endParaRPr>
          </a:p>
        </p:txBody>
      </p:sp>
      <p:pic>
        <p:nvPicPr>
          <p:cNvPr id="993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513"/>
            <a:ext cx="91440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9332" name="Rectangle 5"/>
          <p:cNvSpPr>
            <a:spLocks noChangeArrowheads="1"/>
          </p:cNvSpPr>
          <p:nvPr/>
        </p:nvSpPr>
        <p:spPr bwMode="auto">
          <a:xfrm>
            <a:off x="1619250" y="2133600"/>
            <a:ext cx="1008063" cy="430213"/>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latin typeface="Calibri" pitchFamily="34" charset="0"/>
            </a:endParaRPr>
          </a:p>
        </p:txBody>
      </p:sp>
      <p:pic>
        <p:nvPicPr>
          <p:cNvPr id="3532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3188" y="2143125"/>
            <a:ext cx="53721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9334" name="Rectangle 8"/>
          <p:cNvSpPr>
            <a:spLocks noChangeArrowheads="1"/>
          </p:cNvSpPr>
          <p:nvPr/>
        </p:nvSpPr>
        <p:spPr bwMode="auto">
          <a:xfrm>
            <a:off x="179388" y="-100013"/>
            <a:ext cx="8820150" cy="836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90000"/>
              </a:lnSpc>
            </a:pPr>
            <a:r>
              <a:rPr lang="zh-CN" altLang="en-US" sz="2800">
                <a:solidFill>
                  <a:schemeClr val="tx2"/>
                </a:solidFill>
                <a:latin typeface="Calibri" pitchFamily="34" charset="0"/>
              </a:rPr>
              <a:t>通过</a:t>
            </a:r>
            <a:r>
              <a:rPr lang="en-US" altLang="zh-CN" sz="2800">
                <a:solidFill>
                  <a:schemeClr val="tx2"/>
                </a:solidFill>
                <a:latin typeface="Calibri" pitchFamily="34" charset="0"/>
              </a:rPr>
              <a:t>txt</a:t>
            </a:r>
            <a:r>
              <a:rPr lang="zh-CN" altLang="en-US" sz="2800">
                <a:solidFill>
                  <a:schemeClr val="tx2"/>
                </a:solidFill>
                <a:latin typeface="Calibri" pitchFamily="34" charset="0"/>
              </a:rPr>
              <a:t>格式导入参考文献</a:t>
            </a:r>
            <a:r>
              <a:rPr lang="en-US" altLang="zh-CN" sz="2800">
                <a:solidFill>
                  <a:schemeClr val="tx2"/>
                </a:solidFill>
                <a:latin typeface="Calibri" pitchFamily="34" charset="0"/>
              </a:rPr>
              <a:t>(</a:t>
            </a:r>
            <a:r>
              <a:rPr lang="zh-CN" altLang="en-US" sz="2800">
                <a:solidFill>
                  <a:schemeClr val="tx2"/>
                </a:solidFill>
                <a:latin typeface="Calibri" pitchFamily="34" charset="0"/>
              </a:rPr>
              <a:t>本地计算机上选择文件</a:t>
            </a:r>
            <a:r>
              <a:rPr lang="en-US" altLang="zh-CN" sz="2800">
                <a:solidFill>
                  <a:schemeClr val="tx2"/>
                </a:solidFill>
                <a:latin typeface="Calibri" pitchFamily="34" charset="0"/>
              </a:rPr>
              <a:t>)</a:t>
            </a:r>
          </a:p>
        </p:txBody>
      </p:sp>
    </p:spTree>
    <p:extLst>
      <p:ext uri="{BB962C8B-B14F-4D97-AF65-F5344CB8AC3E}">
        <p14:creationId xmlns:p14="http://schemas.microsoft.com/office/powerpoint/2010/main" val="21145231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53286"/>
                                        </p:tgtEl>
                                        <p:attrNameLst>
                                          <p:attrName>style.visibility</p:attrName>
                                        </p:attrNameLst>
                                      </p:cBhvr>
                                      <p:to>
                                        <p:strVal val="visible"/>
                                      </p:to>
                                    </p:set>
                                    <p:animEffect transition="in" filter="diamond(in)">
                                      <p:cBhvr>
                                        <p:cTn id="7" dur="2000"/>
                                        <p:tgtEl>
                                          <p:spTgt spid="353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2"/>
          <a:srcRect/>
          <a:stretch>
            <a:fillRect/>
          </a:stretch>
        </p:blipFill>
        <p:spPr bwMode="auto">
          <a:xfrm>
            <a:off x="0" y="1052513"/>
            <a:ext cx="9123363" cy="5153025"/>
          </a:xfrm>
          <a:prstGeom prst="rect">
            <a:avLst/>
          </a:prstGeom>
          <a:ln>
            <a:noFill/>
          </a:ln>
          <a:effectLst>
            <a:outerShdw blurRad="292100" dist="139700" dir="2700000" algn="tl" rotWithShape="0">
              <a:srgbClr val="333333">
                <a:alpha val="65000"/>
              </a:srgbClr>
            </a:outerShdw>
          </a:effectLst>
        </p:spPr>
      </p:pic>
      <p:sp>
        <p:nvSpPr>
          <p:cNvPr id="5" name="圆角矩形 4"/>
          <p:cNvSpPr>
            <a:spLocks noChangeArrowheads="1"/>
          </p:cNvSpPr>
          <p:nvPr/>
        </p:nvSpPr>
        <p:spPr bwMode="auto">
          <a:xfrm>
            <a:off x="827088" y="1916113"/>
            <a:ext cx="1223962" cy="433387"/>
          </a:xfrm>
          <a:prstGeom prst="roundRect">
            <a:avLst>
              <a:gd name="adj" fmla="val 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solidFill>
                <a:srgbClr val="4B4B4B"/>
              </a:solidFill>
            </a:endParaRPr>
          </a:p>
        </p:txBody>
      </p:sp>
      <p:sp>
        <p:nvSpPr>
          <p:cNvPr id="6" name="圆角矩形 5"/>
          <p:cNvSpPr>
            <a:spLocks noChangeArrowheads="1"/>
          </p:cNvSpPr>
          <p:nvPr/>
        </p:nvSpPr>
        <p:spPr bwMode="auto">
          <a:xfrm>
            <a:off x="3276600" y="3068638"/>
            <a:ext cx="5616575" cy="1368425"/>
          </a:xfrm>
          <a:prstGeom prst="roundRect">
            <a:avLst>
              <a:gd name="adj" fmla="val 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solidFill>
                <a:srgbClr val="4B4B4B"/>
              </a:solidFill>
            </a:endParaRPr>
          </a:p>
        </p:txBody>
      </p:sp>
      <p:sp>
        <p:nvSpPr>
          <p:cNvPr id="7" name="圆角矩形 6"/>
          <p:cNvSpPr>
            <a:spLocks noChangeArrowheads="1"/>
          </p:cNvSpPr>
          <p:nvPr/>
        </p:nvSpPr>
        <p:spPr bwMode="auto">
          <a:xfrm>
            <a:off x="395288" y="4005263"/>
            <a:ext cx="2089150" cy="792162"/>
          </a:xfrm>
          <a:prstGeom prst="roundRect">
            <a:avLst>
              <a:gd name="adj" fmla="val 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solidFill>
                <a:srgbClr val="4B4B4B"/>
              </a:solidFill>
            </a:endParaRPr>
          </a:p>
        </p:txBody>
      </p:sp>
      <p:sp>
        <p:nvSpPr>
          <p:cNvPr id="8" name="Text Box 12"/>
          <p:cNvSpPr txBox="1">
            <a:spLocks noChangeArrowheads="1"/>
          </p:cNvSpPr>
          <p:nvPr/>
        </p:nvSpPr>
        <p:spPr bwMode="auto">
          <a:xfrm>
            <a:off x="1331913" y="2565400"/>
            <a:ext cx="2016125" cy="376238"/>
          </a:xfrm>
          <a:prstGeom prst="rect">
            <a:avLst/>
          </a:prstGeom>
          <a:solidFill>
            <a:schemeClr val="bg1"/>
          </a:solidFill>
          <a:ln w="28575" algn="ctr">
            <a:solidFill>
              <a:srgbClr val="FF6600"/>
            </a:solidFill>
            <a:round/>
            <a:headEnd/>
            <a:tailEnd/>
          </a:ln>
          <a:effectLst>
            <a:outerShdw dist="35921" dir="2700000" algn="ctr" rotWithShape="0">
              <a:srgbClr val="C0C0C0">
                <a:alpha val="79999"/>
              </a:srgbClr>
            </a:outerShdw>
          </a:effectLst>
        </p:spPr>
        <p:txBody>
          <a:bodyPr anchor="ctr"/>
          <a:lstStyle/>
          <a:p>
            <a:pPr indent="-285750" fontAlgn="auto">
              <a:lnSpc>
                <a:spcPct val="130000"/>
              </a:lnSpc>
              <a:spcBef>
                <a:spcPct val="50000"/>
              </a:spcBef>
              <a:spcAft>
                <a:spcPts val="0"/>
              </a:spcAft>
              <a:buClr>
                <a:srgbClr val="236402"/>
              </a:buClr>
              <a:buSzPct val="60000"/>
              <a:defRPr/>
            </a:pPr>
            <a:r>
              <a:rPr lang="zh-CN" altLang="en-US" sz="1600" dirty="0">
                <a:solidFill>
                  <a:srgbClr val="FF8000"/>
                </a:solidFill>
                <a:latin typeface="+mn-lt"/>
                <a:ea typeface="+mn-ea"/>
              </a:rPr>
              <a:t>可检索收录的文章</a:t>
            </a:r>
          </a:p>
        </p:txBody>
      </p:sp>
      <p:sp>
        <p:nvSpPr>
          <p:cNvPr id="9" name="Rectangle 7"/>
          <p:cNvSpPr>
            <a:spLocks noChangeArrowheads="1"/>
          </p:cNvSpPr>
          <p:nvPr/>
        </p:nvSpPr>
        <p:spPr bwMode="gray">
          <a:xfrm>
            <a:off x="3851275" y="6021388"/>
            <a:ext cx="3529013" cy="407987"/>
          </a:xfrm>
          <a:prstGeom prst="rect">
            <a:avLst/>
          </a:prstGeom>
          <a:solidFill>
            <a:schemeClr val="bg1"/>
          </a:solidFill>
          <a:ln w="28575" algn="ctr">
            <a:solidFill>
              <a:srgbClr val="FF6600"/>
            </a:solidFill>
            <a:round/>
            <a:headEnd/>
            <a:tailEnd/>
          </a:ln>
          <a:effectLst>
            <a:outerShdw dist="35921" dir="2700000" algn="ctr" rotWithShape="0">
              <a:srgbClr val="C0C0C0">
                <a:alpha val="79999"/>
              </a:srgbClr>
            </a:outerShdw>
          </a:effectLst>
        </p:spPr>
        <p:txBody>
          <a:bodyPr anchor="ctr"/>
          <a:lstStyle/>
          <a:p>
            <a:pPr indent="-285750" fontAlgn="auto">
              <a:lnSpc>
                <a:spcPct val="130000"/>
              </a:lnSpc>
              <a:spcBef>
                <a:spcPct val="50000"/>
              </a:spcBef>
              <a:spcAft>
                <a:spcPts val="0"/>
              </a:spcAft>
              <a:buClr>
                <a:srgbClr val="236402"/>
              </a:buClr>
              <a:buSzPct val="60000"/>
              <a:buFont typeface="Wingdings" pitchFamily="2" charset="2"/>
              <a:buNone/>
              <a:defRPr/>
            </a:pPr>
            <a:r>
              <a:rPr lang="zh-CN" altLang="en-US" sz="1600" dirty="0">
                <a:solidFill>
                  <a:srgbClr val="FF8000"/>
                </a:solidFill>
                <a:latin typeface="+mn-lt"/>
                <a:ea typeface="+mn-ea"/>
              </a:rPr>
              <a:t>链接到原记录，相关记录，施引文献</a:t>
            </a:r>
          </a:p>
        </p:txBody>
      </p:sp>
      <p:sp>
        <p:nvSpPr>
          <p:cNvPr id="11" name="Text Box 11"/>
          <p:cNvSpPr txBox="1">
            <a:spLocks noChangeArrowheads="1"/>
          </p:cNvSpPr>
          <p:nvPr/>
        </p:nvSpPr>
        <p:spPr bwMode="auto">
          <a:xfrm>
            <a:off x="971550" y="5732463"/>
            <a:ext cx="2232025" cy="379412"/>
          </a:xfrm>
          <a:prstGeom prst="rect">
            <a:avLst/>
          </a:prstGeom>
          <a:solidFill>
            <a:schemeClr val="bg1"/>
          </a:solidFill>
          <a:ln w="28575" algn="ctr">
            <a:solidFill>
              <a:srgbClr val="FF6600"/>
            </a:solidFill>
            <a:round/>
            <a:headEnd/>
            <a:tailEnd/>
          </a:ln>
          <a:effectLst>
            <a:outerShdw dist="35921" dir="2700000" algn="ctr" rotWithShape="0">
              <a:srgbClr val="C0C0C0">
                <a:alpha val="79999"/>
              </a:srgbClr>
            </a:outerShdw>
          </a:effectLst>
        </p:spPr>
        <p:txBody>
          <a:bodyPr anchor="ctr"/>
          <a:lstStyle/>
          <a:p>
            <a:pPr indent="-285750" fontAlgn="auto">
              <a:lnSpc>
                <a:spcPct val="130000"/>
              </a:lnSpc>
              <a:spcBef>
                <a:spcPct val="50000"/>
              </a:spcBef>
              <a:spcAft>
                <a:spcPts val="0"/>
              </a:spcAft>
              <a:buClr>
                <a:srgbClr val="236402"/>
              </a:buClr>
              <a:buSzPct val="60000"/>
              <a:defRPr/>
            </a:pPr>
            <a:r>
              <a:rPr lang="zh-CN" altLang="en-US" sz="1600" dirty="0">
                <a:solidFill>
                  <a:srgbClr val="FF8000"/>
                </a:solidFill>
                <a:latin typeface="+mn-lt"/>
                <a:ea typeface="+mn-ea"/>
              </a:rPr>
              <a:t>有效分类组织参考文献</a:t>
            </a:r>
          </a:p>
        </p:txBody>
      </p:sp>
      <p:cxnSp>
        <p:nvCxnSpPr>
          <p:cNvPr id="12" name="直接箭头连接符 11"/>
          <p:cNvCxnSpPr/>
          <p:nvPr/>
        </p:nvCxnSpPr>
        <p:spPr bwMode="auto">
          <a:xfrm rot="5400000">
            <a:off x="7488237" y="4976813"/>
            <a:ext cx="1008063" cy="503238"/>
          </a:xfrm>
          <a:prstGeom prst="straightConnector1">
            <a:avLst/>
          </a:prstGeom>
          <a:ln>
            <a:solidFill>
              <a:schemeClr val="tx2"/>
            </a:solidFill>
            <a:headEnd type="none" w="med" len="med"/>
            <a:tailEnd type="arrow"/>
          </a:ln>
        </p:spPr>
        <p:style>
          <a:lnRef idx="3">
            <a:schemeClr val="dk1"/>
          </a:lnRef>
          <a:fillRef idx="0">
            <a:schemeClr val="dk1"/>
          </a:fillRef>
          <a:effectRef idx="2">
            <a:schemeClr val="dk1"/>
          </a:effectRef>
          <a:fontRef idx="minor">
            <a:schemeClr val="tx1"/>
          </a:fontRef>
        </p:style>
      </p:cxnSp>
      <p:cxnSp>
        <p:nvCxnSpPr>
          <p:cNvPr id="13" name="直接箭头连接符 12"/>
          <p:cNvCxnSpPr/>
          <p:nvPr/>
        </p:nvCxnSpPr>
        <p:spPr bwMode="auto">
          <a:xfrm rot="5400000">
            <a:off x="1980407" y="5228431"/>
            <a:ext cx="431800" cy="144463"/>
          </a:xfrm>
          <a:prstGeom prst="straightConnector1">
            <a:avLst/>
          </a:prstGeom>
          <a:ln>
            <a:solidFill>
              <a:schemeClr val="tx2"/>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16" name="标题 1"/>
          <p:cNvSpPr txBox="1">
            <a:spLocks/>
          </p:cNvSpPr>
          <p:nvPr/>
        </p:nvSpPr>
        <p:spPr bwMode="auto">
          <a:xfrm>
            <a:off x="488950" y="239713"/>
            <a:ext cx="8464550" cy="836612"/>
          </a:xfrm>
          <a:prstGeom prst="rect">
            <a:avLst/>
          </a:prstGeom>
          <a:noFill/>
          <a:ln w="9525">
            <a:noFill/>
            <a:miter lim="800000"/>
            <a:headEnd/>
            <a:tailEnd/>
          </a:ln>
        </p:spPr>
        <p:txBody>
          <a:bodyPr lIns="0" tIns="0" rIns="0" bIns="0" anchor="ctr"/>
          <a:lstStyle/>
          <a:p>
            <a:pPr eaLnBrk="0" hangingPunct="0">
              <a:lnSpc>
                <a:spcPct val="110000"/>
              </a:lnSpc>
              <a:defRPr/>
            </a:pPr>
            <a:r>
              <a:rPr lang="zh-CN" altLang="en-US" sz="2800" b="1" kern="0">
                <a:solidFill>
                  <a:schemeClr val="tx2"/>
                </a:solidFill>
                <a:latin typeface="+mn-ea"/>
                <a:ea typeface="+mj-ea"/>
                <a:cs typeface="+mj-cs"/>
              </a:rPr>
              <a:t>通过 </a:t>
            </a:r>
            <a:r>
              <a:rPr lang="en-US" altLang="zh-CN" sz="2800" b="1" kern="0">
                <a:solidFill>
                  <a:schemeClr val="tx2"/>
                </a:solidFill>
                <a:latin typeface="+mn-ea"/>
                <a:ea typeface="+mj-ea"/>
                <a:cs typeface="+mj-cs"/>
              </a:rPr>
              <a:t>EndNote web </a:t>
            </a:r>
            <a:r>
              <a:rPr lang="zh-CN" altLang="en-US" sz="2800" b="1" kern="0">
                <a:solidFill>
                  <a:schemeClr val="tx2"/>
                </a:solidFill>
                <a:latin typeface="+mn-ea"/>
                <a:ea typeface="+mj-ea"/>
                <a:cs typeface="+mj-cs"/>
              </a:rPr>
              <a:t>优化您的论文写作</a:t>
            </a:r>
            <a:endParaRPr lang="zh-CN" altLang="en-US" sz="2800" b="1" kern="0" dirty="0">
              <a:solidFill>
                <a:schemeClr val="tx2"/>
              </a:solidFill>
              <a:latin typeface="Arial" charset="0"/>
              <a:ea typeface="+mj-ea"/>
              <a:cs typeface="+mj-cs"/>
            </a:endParaRPr>
          </a:p>
        </p:txBody>
      </p:sp>
    </p:spTree>
    <p:extLst>
      <p:ext uri="{BB962C8B-B14F-4D97-AF65-F5344CB8AC3E}">
        <p14:creationId xmlns:p14="http://schemas.microsoft.com/office/powerpoint/2010/main" val="1164234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linds(horizontal)">
                                      <p:cBhvr>
                                        <p:cTn id="30" dur="500"/>
                                        <p:tgtEl>
                                          <p:spTgt spid="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linds(horizont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9700"/>
            <a:ext cx="9144000" cy="4195763"/>
          </a:xfrm>
          <a:prstGeom prst="rect">
            <a:avLst/>
          </a:prstGeom>
          <a:solidFill>
            <a:schemeClr val="bg1"/>
          </a:solidFill>
          <a:ln w="28575" algn="ctr">
            <a:solidFill>
              <a:srgbClr val="FF6600"/>
            </a:solidFill>
            <a:round/>
            <a:headEnd/>
            <a:tailEnd/>
          </a:ln>
          <a:effectLst>
            <a:outerShdw dist="35921" dir="2700000" algn="ctr" rotWithShape="0">
              <a:srgbClr val="C0C0C0">
                <a:alpha val="79999"/>
              </a:srgbClr>
            </a:outerShdw>
          </a:effectLst>
        </p:spPr>
      </p:pic>
      <p:sp>
        <p:nvSpPr>
          <p:cNvPr id="5" name="Rectangle 6"/>
          <p:cNvSpPr>
            <a:spLocks noChangeArrowheads="1"/>
          </p:cNvSpPr>
          <p:nvPr/>
        </p:nvSpPr>
        <p:spPr bwMode="gray">
          <a:xfrm>
            <a:off x="1692275" y="4221163"/>
            <a:ext cx="5986463" cy="1662112"/>
          </a:xfrm>
          <a:prstGeom prst="rect">
            <a:avLst/>
          </a:prstGeom>
          <a:solidFill>
            <a:schemeClr val="bg1"/>
          </a:solidFill>
          <a:ln w="28575" algn="ctr">
            <a:solidFill>
              <a:srgbClr val="FF6600"/>
            </a:solidFill>
            <a:round/>
            <a:headEnd/>
            <a:tailEnd/>
          </a:ln>
          <a:effectLst>
            <a:outerShdw dist="35921" dir="2700000" algn="ctr" rotWithShape="0">
              <a:srgbClr val="C0C0C0">
                <a:alpha val="79999"/>
              </a:srgbClr>
            </a:outerShdw>
          </a:effectLst>
        </p:spPr>
        <p:txBody>
          <a:bodyPr anchor="ctr"/>
          <a:lstStyle/>
          <a:p>
            <a:pPr indent="-285750" fontAlgn="auto">
              <a:lnSpc>
                <a:spcPct val="130000"/>
              </a:lnSpc>
              <a:spcBef>
                <a:spcPct val="50000"/>
              </a:spcBef>
              <a:spcAft>
                <a:spcPts val="0"/>
              </a:spcAft>
              <a:buClr>
                <a:srgbClr val="236402"/>
              </a:buClr>
              <a:buSzPct val="60000"/>
              <a:buFont typeface="Wingdings" pitchFamily="2" charset="2"/>
              <a:buChar char="u"/>
              <a:defRPr/>
            </a:pPr>
            <a:r>
              <a:rPr lang="zh-CN" altLang="en-US" sz="1600" dirty="0">
                <a:solidFill>
                  <a:srgbClr val="FF8000"/>
                </a:solidFill>
                <a:latin typeface="+mn-lt"/>
                <a:ea typeface="+mn-ea"/>
              </a:rPr>
              <a:t>管理参考文献资料</a:t>
            </a:r>
          </a:p>
          <a:p>
            <a:pPr indent="-285750" fontAlgn="auto">
              <a:lnSpc>
                <a:spcPct val="130000"/>
              </a:lnSpc>
              <a:spcBef>
                <a:spcPct val="50000"/>
              </a:spcBef>
              <a:spcAft>
                <a:spcPts val="0"/>
              </a:spcAft>
              <a:buClr>
                <a:srgbClr val="236402"/>
              </a:buClr>
              <a:buSzPct val="60000"/>
              <a:buFont typeface="Wingdings" pitchFamily="2" charset="2"/>
              <a:buChar char="u"/>
              <a:defRPr/>
            </a:pPr>
            <a:r>
              <a:rPr lang="zh-CN" altLang="en-US" sz="1600" dirty="0">
                <a:solidFill>
                  <a:srgbClr val="FF8000"/>
                </a:solidFill>
                <a:latin typeface="+mn-lt"/>
                <a:ea typeface="+mn-ea"/>
              </a:rPr>
              <a:t>易于学习</a:t>
            </a:r>
            <a:r>
              <a:rPr lang="en-US" altLang="zh-CN" sz="1600" dirty="0">
                <a:solidFill>
                  <a:srgbClr val="FF8000"/>
                </a:solidFill>
                <a:latin typeface="+mn-lt"/>
                <a:ea typeface="+mn-ea"/>
              </a:rPr>
              <a:t>/</a:t>
            </a:r>
            <a:r>
              <a:rPr lang="zh-CN" altLang="en-US" sz="1600" dirty="0">
                <a:solidFill>
                  <a:srgbClr val="FF8000"/>
                </a:solidFill>
                <a:latin typeface="+mn-lt"/>
                <a:ea typeface="+mn-ea"/>
              </a:rPr>
              <a:t>工作组之间的交流</a:t>
            </a:r>
          </a:p>
          <a:p>
            <a:pPr indent="-285750" fontAlgn="auto">
              <a:lnSpc>
                <a:spcPct val="130000"/>
              </a:lnSpc>
              <a:spcBef>
                <a:spcPct val="50000"/>
              </a:spcBef>
              <a:spcAft>
                <a:spcPts val="0"/>
              </a:spcAft>
              <a:buClr>
                <a:srgbClr val="236402"/>
              </a:buClr>
              <a:buSzPct val="60000"/>
              <a:buFont typeface="Wingdings" pitchFamily="2" charset="2"/>
              <a:buChar char="u"/>
              <a:defRPr/>
            </a:pPr>
            <a:r>
              <a:rPr lang="zh-CN" altLang="en-US" sz="1600" dirty="0">
                <a:solidFill>
                  <a:srgbClr val="FF8000"/>
                </a:solidFill>
                <a:latin typeface="+mn-lt"/>
                <a:ea typeface="+mn-ea"/>
              </a:rPr>
              <a:t>教授</a:t>
            </a:r>
            <a:r>
              <a:rPr lang="en-US" altLang="zh-CN" sz="1600" dirty="0">
                <a:solidFill>
                  <a:srgbClr val="FF8000"/>
                </a:solidFill>
                <a:latin typeface="+mn-lt"/>
                <a:ea typeface="+mn-ea"/>
              </a:rPr>
              <a:t>—</a:t>
            </a:r>
            <a:r>
              <a:rPr lang="zh-CN" altLang="en-US" sz="1600" dirty="0">
                <a:solidFill>
                  <a:srgbClr val="FF8000"/>
                </a:solidFill>
                <a:latin typeface="+mn-lt"/>
                <a:ea typeface="+mn-ea"/>
              </a:rPr>
              <a:t>为研究生提供阅读书目</a:t>
            </a:r>
          </a:p>
          <a:p>
            <a:pPr indent="-285750" fontAlgn="auto">
              <a:lnSpc>
                <a:spcPct val="130000"/>
              </a:lnSpc>
              <a:spcBef>
                <a:spcPct val="50000"/>
              </a:spcBef>
              <a:spcAft>
                <a:spcPts val="0"/>
              </a:spcAft>
              <a:buClr>
                <a:srgbClr val="236402"/>
              </a:buClr>
              <a:buSzPct val="60000"/>
              <a:buFont typeface="Wingdings" pitchFamily="2" charset="2"/>
              <a:buChar char="u"/>
              <a:defRPr/>
            </a:pPr>
            <a:r>
              <a:rPr lang="zh-CN" altLang="en-US" sz="1600" dirty="0">
                <a:solidFill>
                  <a:srgbClr val="FF8000"/>
                </a:solidFill>
                <a:latin typeface="+mn-lt"/>
                <a:ea typeface="+mn-ea"/>
              </a:rPr>
              <a:t>图书馆馆员</a:t>
            </a:r>
            <a:r>
              <a:rPr lang="en-US" altLang="zh-CN" sz="1600" dirty="0">
                <a:solidFill>
                  <a:srgbClr val="FF8000"/>
                </a:solidFill>
                <a:latin typeface="+mn-lt"/>
                <a:ea typeface="+mn-ea"/>
              </a:rPr>
              <a:t>—</a:t>
            </a:r>
            <a:r>
              <a:rPr lang="zh-CN" altLang="en-US" sz="1600" dirty="0">
                <a:solidFill>
                  <a:srgbClr val="FF8000"/>
                </a:solidFill>
                <a:latin typeface="+mn-lt"/>
                <a:ea typeface="+mn-ea"/>
              </a:rPr>
              <a:t>为科研人员提供相应的参考文献</a:t>
            </a:r>
          </a:p>
        </p:txBody>
      </p:sp>
      <p:cxnSp>
        <p:nvCxnSpPr>
          <p:cNvPr id="6" name="直接箭头连接符 5"/>
          <p:cNvCxnSpPr/>
          <p:nvPr/>
        </p:nvCxnSpPr>
        <p:spPr bwMode="auto">
          <a:xfrm rot="10800000" flipV="1">
            <a:off x="3708400" y="3644900"/>
            <a:ext cx="576263" cy="504825"/>
          </a:xfrm>
          <a:prstGeom prst="straightConnector1">
            <a:avLst/>
          </a:prstGeom>
          <a:ln>
            <a:solidFill>
              <a:schemeClr val="tx2"/>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7" name="圆角矩形 6"/>
          <p:cNvSpPr>
            <a:spLocks noChangeArrowheads="1"/>
          </p:cNvSpPr>
          <p:nvPr/>
        </p:nvSpPr>
        <p:spPr bwMode="auto">
          <a:xfrm>
            <a:off x="3419475" y="2205038"/>
            <a:ext cx="2881313" cy="1368425"/>
          </a:xfrm>
          <a:prstGeom prst="roundRect">
            <a:avLst>
              <a:gd name="adj" fmla="val 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solidFill>
                <a:srgbClr val="4B4B4B"/>
              </a:solidFill>
            </a:endParaRPr>
          </a:p>
        </p:txBody>
      </p:sp>
      <p:sp>
        <p:nvSpPr>
          <p:cNvPr id="100358" name="标题 1"/>
          <p:cNvSpPr>
            <a:spLocks noGrp="1"/>
          </p:cNvSpPr>
          <p:nvPr>
            <p:ph type="title"/>
          </p:nvPr>
        </p:nvSpPr>
        <p:spPr/>
        <p:txBody>
          <a:bodyPr/>
          <a:lstStyle/>
          <a:p>
            <a:r>
              <a:rPr lang="zh-CN" altLang="en-US" smtClean="0">
                <a:latin typeface="Arial" pitchFamily="34" charset="0"/>
                <a:ea typeface="宋体" pitchFamily="2" charset="-122"/>
              </a:rPr>
              <a:t>通过 </a:t>
            </a:r>
            <a:r>
              <a:rPr lang="en-US" altLang="zh-CN" smtClean="0">
                <a:latin typeface="Arial" pitchFamily="34" charset="0"/>
                <a:ea typeface="宋体" pitchFamily="2" charset="-122"/>
              </a:rPr>
              <a:t>EndNote web </a:t>
            </a:r>
            <a:r>
              <a:rPr lang="zh-CN" altLang="en-US" smtClean="0">
                <a:latin typeface="Arial" pitchFamily="34" charset="0"/>
                <a:ea typeface="宋体" pitchFamily="2" charset="-122"/>
              </a:rPr>
              <a:t>优化您的论文写作</a:t>
            </a:r>
          </a:p>
        </p:txBody>
      </p:sp>
    </p:spTree>
    <p:extLst>
      <p:ext uri="{BB962C8B-B14F-4D97-AF65-F5344CB8AC3E}">
        <p14:creationId xmlns:p14="http://schemas.microsoft.com/office/powerpoint/2010/main" val="1043466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标题 1"/>
          <p:cNvSpPr>
            <a:spLocks noGrp="1"/>
          </p:cNvSpPr>
          <p:nvPr>
            <p:ph type="title"/>
          </p:nvPr>
        </p:nvSpPr>
        <p:spPr/>
        <p:txBody>
          <a:bodyPr/>
          <a:lstStyle/>
          <a:p>
            <a:r>
              <a:rPr lang="zh-CN" altLang="en-US" smtClean="0">
                <a:ea typeface="黑体" pitchFamily="49" charset="-122"/>
              </a:rPr>
              <a:t>遵循拟投稿期刊的体例要求</a:t>
            </a:r>
          </a:p>
        </p:txBody>
      </p:sp>
      <p:sp>
        <p:nvSpPr>
          <p:cNvPr id="101379" name="内容占位符 9"/>
          <p:cNvSpPr>
            <a:spLocks noGrp="1"/>
          </p:cNvSpPr>
          <p:nvPr>
            <p:ph idx="1"/>
          </p:nvPr>
        </p:nvSpPr>
        <p:spPr/>
        <p:txBody>
          <a:bodyPr/>
          <a:lstStyle/>
          <a:p>
            <a:pPr>
              <a:buFontTx/>
              <a:buNone/>
            </a:pPr>
            <a:r>
              <a:rPr lang="zh-CN" altLang="en-US" smtClean="0">
                <a:solidFill>
                  <a:srgbClr val="236402"/>
                </a:solidFill>
                <a:ea typeface="黑体" pitchFamily="49" charset="-122"/>
              </a:rPr>
              <a:t>您知道吗</a:t>
            </a:r>
            <a:r>
              <a:rPr lang="en-US" altLang="zh-CN" smtClean="0">
                <a:solidFill>
                  <a:srgbClr val="236402"/>
                </a:solidFill>
                <a:ea typeface="黑体" pitchFamily="49" charset="-122"/>
              </a:rPr>
              <a:t>?</a:t>
            </a:r>
            <a:r>
              <a:rPr lang="en-US" altLang="zh-CN" smtClean="0">
                <a:ea typeface="黑体" pitchFamily="49" charset="-122"/>
              </a:rPr>
              <a:t> -</a:t>
            </a:r>
            <a:r>
              <a:rPr lang="zh-CN" altLang="en-US" smtClean="0">
                <a:ea typeface="黑体" pitchFamily="49" charset="-122"/>
              </a:rPr>
              <a:t>参考文献的格式会影响稿件的录用</a:t>
            </a:r>
            <a:endParaRPr lang="en-US" altLang="zh-CN" smtClean="0">
              <a:ea typeface="黑体" pitchFamily="49" charset="-122"/>
            </a:endParaRPr>
          </a:p>
          <a:p>
            <a:pPr>
              <a:buFontTx/>
              <a:buNone/>
            </a:pPr>
            <a:r>
              <a:rPr lang="zh-CN" altLang="en-US" sz="2800" smtClean="0">
                <a:ea typeface="黑体" pitchFamily="49" charset="-122"/>
              </a:rPr>
              <a:t>    </a:t>
            </a:r>
            <a:r>
              <a:rPr lang="zh-CN" altLang="en-US" smtClean="0">
                <a:ea typeface="黑体" pitchFamily="49" charset="-122"/>
              </a:rPr>
              <a:t>编辑对稿件的 </a:t>
            </a:r>
            <a:r>
              <a:rPr lang="en-US" altLang="zh-CN" smtClean="0">
                <a:ea typeface="黑体" pitchFamily="49" charset="-122"/>
              </a:rPr>
              <a:t>“</a:t>
            </a:r>
            <a:r>
              <a:rPr lang="zh-CN" altLang="en-US" smtClean="0">
                <a:ea typeface="黑体" pitchFamily="49" charset="-122"/>
              </a:rPr>
              <a:t>第一眼印象</a:t>
            </a:r>
            <a:r>
              <a:rPr lang="en-US" altLang="zh-CN" smtClean="0">
                <a:ea typeface="黑体" pitchFamily="49" charset="-122"/>
              </a:rPr>
              <a:t>”</a:t>
            </a:r>
          </a:p>
          <a:p>
            <a:pPr>
              <a:buFontTx/>
              <a:buNone/>
            </a:pPr>
            <a:r>
              <a:rPr lang="zh-CN" altLang="en-US" smtClean="0">
                <a:ea typeface="黑体" pitchFamily="49" charset="-122"/>
              </a:rPr>
              <a:t>不同的</a:t>
            </a:r>
            <a:r>
              <a:rPr lang="zh-CN" altLang="en-US" smtClean="0">
                <a:solidFill>
                  <a:srgbClr val="236402"/>
                </a:solidFill>
                <a:ea typeface="黑体" pitchFamily="49" charset="-122"/>
              </a:rPr>
              <a:t>领域</a:t>
            </a:r>
            <a:r>
              <a:rPr lang="en-US" altLang="zh-CN" smtClean="0">
                <a:ea typeface="黑体" pitchFamily="49" charset="-122"/>
              </a:rPr>
              <a:t>,</a:t>
            </a:r>
            <a:r>
              <a:rPr lang="zh-CN" altLang="en-US" smtClean="0">
                <a:ea typeface="黑体" pitchFamily="49" charset="-122"/>
              </a:rPr>
              <a:t>不同的</a:t>
            </a:r>
            <a:r>
              <a:rPr lang="zh-CN" altLang="en-US" smtClean="0">
                <a:solidFill>
                  <a:srgbClr val="236402"/>
                </a:solidFill>
                <a:ea typeface="黑体" pitchFamily="49" charset="-122"/>
              </a:rPr>
              <a:t>期刊</a:t>
            </a:r>
            <a:r>
              <a:rPr lang="zh-CN" altLang="en-US" smtClean="0">
                <a:ea typeface="黑体" pitchFamily="49" charset="-122"/>
              </a:rPr>
              <a:t>都有不同的参考文献格式要求</a:t>
            </a:r>
          </a:p>
          <a:p>
            <a:pPr>
              <a:lnSpc>
                <a:spcPct val="180000"/>
              </a:lnSpc>
              <a:buFontTx/>
              <a:buNone/>
            </a:pPr>
            <a:r>
              <a:rPr lang="zh-CN" altLang="en-US" smtClean="0">
                <a:ea typeface="黑体" pitchFamily="49" charset="-122"/>
              </a:rPr>
              <a:t>				</a:t>
            </a:r>
            <a:endParaRPr lang="en-US" altLang="zh-CN" i="1" smtClean="0">
              <a:ea typeface="黑体" pitchFamily="49" charset="-122"/>
            </a:endParaRPr>
          </a:p>
          <a:p>
            <a:pPr>
              <a:lnSpc>
                <a:spcPct val="180000"/>
              </a:lnSpc>
              <a:buFontTx/>
              <a:buNone/>
            </a:pPr>
            <a:r>
              <a:rPr lang="en-US" altLang="zh-CN" i="1" smtClean="0">
                <a:ea typeface="黑体" pitchFamily="49" charset="-122"/>
              </a:rPr>
              <a:t>				  Endnote Online</a:t>
            </a:r>
          </a:p>
          <a:p>
            <a:endParaRPr lang="zh-CN" altLang="en-US" smtClean="0">
              <a:ea typeface="黑体" pitchFamily="49" charset="-122"/>
            </a:endParaRPr>
          </a:p>
        </p:txBody>
      </p:sp>
      <p:sp>
        <p:nvSpPr>
          <p:cNvPr id="101380" name="灯片编号占位符 3"/>
          <p:cNvSpPr>
            <a:spLocks noGrp="1"/>
          </p:cNvSpPr>
          <p:nvPr>
            <p:ph type="sldNum" sz="quarter" idx="4294967295"/>
          </p:nvPr>
        </p:nvSpPr>
        <p:spPr>
          <a:xfrm>
            <a:off x="8424863" y="6394450"/>
            <a:ext cx="457200" cy="231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7DE242F9-E45B-44AF-A234-2E12DDFABCE8}" type="slidenum">
              <a:rPr lang="en-US" altLang="en-US" smtClean="0">
                <a:solidFill>
                  <a:srgbClr val="4B4B4B"/>
                </a:solidFill>
              </a:rPr>
              <a:pPr eaLnBrk="1" hangingPunct="1"/>
              <a:t>88</a:t>
            </a:fld>
            <a:endParaRPr lang="en-US" altLang="en-US" smtClean="0">
              <a:solidFill>
                <a:srgbClr val="4B4B4B"/>
              </a:solidFill>
            </a:endParaRPr>
          </a:p>
        </p:txBody>
      </p:sp>
      <p:sp>
        <p:nvSpPr>
          <p:cNvPr id="5" name="Rectangle 2"/>
          <p:cNvSpPr txBox="1">
            <a:spLocks noChangeArrowheads="1"/>
          </p:cNvSpPr>
          <p:nvPr/>
        </p:nvSpPr>
        <p:spPr bwMode="auto">
          <a:xfrm>
            <a:off x="917575" y="808038"/>
            <a:ext cx="7369175" cy="501650"/>
          </a:xfrm>
          <a:prstGeom prst="rect">
            <a:avLst/>
          </a:prstGeom>
          <a:noFill/>
          <a:ln w="9525">
            <a:noFill/>
            <a:miter lim="800000"/>
            <a:headEnd/>
            <a:tailEnd/>
          </a:ln>
        </p:spPr>
        <p:txBody>
          <a:bodyPr lIns="0" tIns="0" rIns="0" bIns="0" anchor="b">
            <a:normAutofit fontScale="97500"/>
          </a:bodyPr>
          <a:lstStyle/>
          <a:p>
            <a:pPr eaLnBrk="0" hangingPunct="0">
              <a:lnSpc>
                <a:spcPct val="90000"/>
              </a:lnSpc>
              <a:defRPr/>
            </a:pPr>
            <a:endParaRPr lang="zh-CN" altLang="en-US" sz="2800" kern="0" dirty="0">
              <a:solidFill>
                <a:schemeClr val="tx2"/>
              </a:solidFill>
              <a:latin typeface="宋体" pitchFamily="2" charset="-122"/>
              <a:cs typeface="+mj-cs"/>
            </a:endParaRPr>
          </a:p>
        </p:txBody>
      </p:sp>
      <p:sp>
        <p:nvSpPr>
          <p:cNvPr id="101382" name="Text Box 4"/>
          <p:cNvSpPr txBox="1">
            <a:spLocks noChangeArrowheads="1"/>
          </p:cNvSpPr>
          <p:nvPr/>
        </p:nvSpPr>
        <p:spPr bwMode="auto">
          <a:xfrm rot="10589042">
            <a:off x="5378450" y="5456238"/>
            <a:ext cx="458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rot="10800000" vert="eaVert">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spcBef>
                <a:spcPct val="50000"/>
              </a:spcBef>
            </a:pPr>
            <a:endParaRPr lang="zh-CN" altLang="en-US"/>
          </a:p>
        </p:txBody>
      </p:sp>
      <p:pic>
        <p:nvPicPr>
          <p:cNvPr id="8" name="Picture 5" descr="MCj0383550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00" y="3357563"/>
            <a:ext cx="10747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MCj0383592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5063" y="3786188"/>
            <a:ext cx="1377950"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409682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2"/>
          <a:srcRect/>
          <a:stretch>
            <a:fillRect/>
          </a:stretch>
        </p:blipFill>
        <p:spPr bwMode="auto">
          <a:xfrm>
            <a:off x="0" y="1403350"/>
            <a:ext cx="9144000" cy="4173538"/>
          </a:xfrm>
          <a:prstGeom prst="rect">
            <a:avLst/>
          </a:prstGeom>
          <a:ln>
            <a:noFill/>
          </a:ln>
          <a:effectLst>
            <a:outerShdw blurRad="292100" dist="139700" dir="2700000" algn="tl" rotWithShape="0">
              <a:srgbClr val="333333">
                <a:alpha val="65000"/>
              </a:srgbClr>
            </a:outerShdw>
          </a:effectLst>
        </p:spPr>
      </p:pic>
      <p:sp>
        <p:nvSpPr>
          <p:cNvPr id="5" name="圆角矩形 4"/>
          <p:cNvSpPr>
            <a:spLocks noChangeArrowheads="1"/>
          </p:cNvSpPr>
          <p:nvPr/>
        </p:nvSpPr>
        <p:spPr bwMode="auto">
          <a:xfrm>
            <a:off x="900113" y="3141663"/>
            <a:ext cx="3024187" cy="358775"/>
          </a:xfrm>
          <a:prstGeom prst="roundRect">
            <a:avLst>
              <a:gd name="adj" fmla="val 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solidFill>
                <a:srgbClr val="4B4B4B"/>
              </a:solidFill>
            </a:endParaRPr>
          </a:p>
        </p:txBody>
      </p:sp>
      <p:sp>
        <p:nvSpPr>
          <p:cNvPr id="102404" name="标题 1"/>
          <p:cNvSpPr>
            <a:spLocks noGrp="1"/>
          </p:cNvSpPr>
          <p:nvPr>
            <p:ph type="title"/>
          </p:nvPr>
        </p:nvSpPr>
        <p:spPr/>
        <p:txBody>
          <a:bodyPr/>
          <a:lstStyle/>
          <a:p>
            <a:r>
              <a:rPr lang="zh-CN" altLang="en-US" smtClean="0">
                <a:latin typeface="Arial" pitchFamily="34" charset="0"/>
                <a:ea typeface="宋体" pitchFamily="2" charset="-122"/>
              </a:rPr>
              <a:t>通过 </a:t>
            </a:r>
            <a:r>
              <a:rPr lang="en-US" altLang="zh-CN" smtClean="0">
                <a:latin typeface="Arial" pitchFamily="34" charset="0"/>
                <a:ea typeface="宋体" pitchFamily="2" charset="-122"/>
              </a:rPr>
              <a:t>EndNote web </a:t>
            </a:r>
            <a:r>
              <a:rPr lang="zh-CN" altLang="en-US" smtClean="0">
                <a:latin typeface="Arial" pitchFamily="34" charset="0"/>
                <a:ea typeface="宋体" pitchFamily="2" charset="-122"/>
              </a:rPr>
              <a:t>优化您的论文写作</a:t>
            </a:r>
          </a:p>
        </p:txBody>
      </p:sp>
    </p:spTree>
    <p:extLst>
      <p:ext uri="{BB962C8B-B14F-4D97-AF65-F5344CB8AC3E}">
        <p14:creationId xmlns:p14="http://schemas.microsoft.com/office/powerpoint/2010/main" val="1210933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369" y="1062038"/>
            <a:ext cx="6446837"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2" name="标题 1"/>
          <p:cNvSpPr>
            <a:spLocks noGrp="1"/>
          </p:cNvSpPr>
          <p:nvPr>
            <p:ph type="title"/>
          </p:nvPr>
        </p:nvSpPr>
        <p:spPr/>
        <p:txBody>
          <a:bodyPr/>
          <a:lstStyle/>
          <a:p>
            <a:r>
              <a:rPr lang="zh-CN" altLang="en-US" smtClean="0">
                <a:latin typeface="Arial" pitchFamily="34" charset="0"/>
                <a:ea typeface="宋体" pitchFamily="2" charset="-122"/>
              </a:rPr>
              <a:t>厦门大学论文情况（分析结果</a:t>
            </a:r>
            <a:r>
              <a:rPr lang="en-US" altLang="zh-CN" smtClean="0">
                <a:latin typeface="Arial" pitchFamily="34" charset="0"/>
                <a:ea typeface="宋体" pitchFamily="2" charset="-122"/>
              </a:rPr>
              <a:t>-</a:t>
            </a:r>
            <a:r>
              <a:rPr lang="zh-CN" altLang="en-US" smtClean="0">
                <a:latin typeface="Arial" pitchFamily="34" charset="0"/>
                <a:ea typeface="宋体" pitchFamily="2" charset="-122"/>
              </a:rPr>
              <a:t>期刊）</a:t>
            </a:r>
          </a:p>
        </p:txBody>
      </p:sp>
      <p:sp>
        <p:nvSpPr>
          <p:cNvPr id="8" name="矩形 7"/>
          <p:cNvSpPr>
            <a:spLocks noChangeArrowheads="1"/>
          </p:cNvSpPr>
          <p:nvPr/>
        </p:nvSpPr>
        <p:spPr bwMode="auto">
          <a:xfrm>
            <a:off x="2215788" y="3799681"/>
            <a:ext cx="3652356" cy="357188"/>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spcBef>
                <a:spcPct val="50000"/>
              </a:spcBef>
              <a:buClr>
                <a:schemeClr val="tx2"/>
              </a:buClr>
              <a:buChar char="•"/>
              <a:defRPr sz="2400" b="1">
                <a:solidFill>
                  <a:srgbClr val="000000"/>
                </a:solidFill>
                <a:latin typeface="Arial" pitchFamily="34" charset="0"/>
              </a:defRPr>
            </a:lvl1pPr>
            <a:lvl2pPr marL="742950" indent="-285750" eaLnBrk="0" hangingPunct="0">
              <a:spcBef>
                <a:spcPct val="30000"/>
              </a:spcBef>
              <a:buClr>
                <a:schemeClr val="tx2"/>
              </a:buClr>
              <a:buFont typeface="Arial" pitchFamily="34" charset="0"/>
              <a:buChar char="–"/>
              <a:defRPr sz="2000" b="1">
                <a:solidFill>
                  <a:srgbClr val="000000"/>
                </a:solidFill>
                <a:latin typeface="Arial" pitchFamily="34" charset="0"/>
              </a:defRPr>
            </a:lvl2pPr>
            <a:lvl3pPr marL="1143000" indent="-228600" eaLnBrk="0" hangingPunct="0">
              <a:spcBef>
                <a:spcPct val="25000"/>
              </a:spcBef>
              <a:buClr>
                <a:schemeClr val="tx2"/>
              </a:buClr>
              <a:buChar char="•"/>
              <a:defRPr sz="2400" b="1">
                <a:solidFill>
                  <a:srgbClr val="000000"/>
                </a:solidFill>
                <a:latin typeface="Arial" pitchFamily="34" charset="0"/>
              </a:defRPr>
            </a:lvl3pPr>
            <a:lvl4pPr marL="1600200" indent="-228600" eaLnBrk="0" hangingPunct="0">
              <a:spcBef>
                <a:spcPct val="20000"/>
              </a:spcBef>
              <a:buClr>
                <a:schemeClr val="tx2"/>
              </a:buClr>
              <a:buFont typeface="Arial" pitchFamily="34" charset="0"/>
              <a:buChar char="–"/>
              <a:defRPr sz="1600">
                <a:solidFill>
                  <a:srgbClr val="000000"/>
                </a:solidFill>
                <a:latin typeface="Arial" pitchFamily="34" charset="0"/>
              </a:defRPr>
            </a:lvl4pPr>
            <a:lvl5pPr marL="2057400" indent="-228600" eaLnBrk="0" hangingPunct="0">
              <a:spcBef>
                <a:spcPct val="20000"/>
              </a:spcBef>
              <a:buClr>
                <a:schemeClr val="tx2"/>
              </a:buClr>
              <a:buChar char="•"/>
              <a:defRPr sz="1400">
                <a:solidFill>
                  <a:srgbClr val="000000"/>
                </a:solidFill>
                <a:latin typeface="Arial" pitchFamily="34" charset="0"/>
              </a:defRPr>
            </a:lvl5pPr>
            <a:lvl6pPr marL="2514600" indent="-228600" eaLnBrk="0" fontAlgn="base" hangingPunct="0">
              <a:spcBef>
                <a:spcPct val="20000"/>
              </a:spcBef>
              <a:spcAft>
                <a:spcPct val="0"/>
              </a:spcAft>
              <a:buClr>
                <a:schemeClr val="tx2"/>
              </a:buClr>
              <a:buChar char="•"/>
              <a:defRPr sz="1400">
                <a:solidFill>
                  <a:srgbClr val="000000"/>
                </a:solidFill>
                <a:latin typeface="Arial" pitchFamily="34" charset="0"/>
              </a:defRPr>
            </a:lvl6pPr>
            <a:lvl7pPr marL="2971800" indent="-228600" eaLnBrk="0" fontAlgn="base" hangingPunct="0">
              <a:spcBef>
                <a:spcPct val="20000"/>
              </a:spcBef>
              <a:spcAft>
                <a:spcPct val="0"/>
              </a:spcAft>
              <a:buClr>
                <a:schemeClr val="tx2"/>
              </a:buClr>
              <a:buChar char="•"/>
              <a:defRPr sz="1400">
                <a:solidFill>
                  <a:srgbClr val="000000"/>
                </a:solidFill>
                <a:latin typeface="Arial" pitchFamily="34" charset="0"/>
              </a:defRPr>
            </a:lvl7pPr>
            <a:lvl8pPr marL="3429000" indent="-228600" eaLnBrk="0" fontAlgn="base" hangingPunct="0">
              <a:spcBef>
                <a:spcPct val="20000"/>
              </a:spcBef>
              <a:spcAft>
                <a:spcPct val="0"/>
              </a:spcAft>
              <a:buClr>
                <a:schemeClr val="tx2"/>
              </a:buClr>
              <a:buChar char="•"/>
              <a:defRPr sz="1400">
                <a:solidFill>
                  <a:srgbClr val="000000"/>
                </a:solidFill>
                <a:latin typeface="Arial" pitchFamily="34" charset="0"/>
              </a:defRPr>
            </a:lvl8pPr>
            <a:lvl9pPr marL="3886200" indent="-228600" eaLnBrk="0" fontAlgn="base" hangingPunct="0">
              <a:spcBef>
                <a:spcPct val="20000"/>
              </a:spcBef>
              <a:spcAft>
                <a:spcPct val="0"/>
              </a:spcAft>
              <a:buClr>
                <a:schemeClr val="tx2"/>
              </a:buClr>
              <a:buChar char="•"/>
              <a:defRPr sz="1400">
                <a:solidFill>
                  <a:srgbClr val="000000"/>
                </a:solidFill>
                <a:latin typeface="Arial" pitchFamily="34" charset="0"/>
              </a:defRPr>
            </a:lvl9pPr>
          </a:lstStyle>
          <a:p>
            <a:pPr eaLnBrk="1" hangingPunct="1">
              <a:buClrTx/>
              <a:buFontTx/>
              <a:buNone/>
            </a:pPr>
            <a:endParaRPr lang="zh-CN" altLang="en-US" sz="1800" b="0">
              <a:solidFill>
                <a:schemeClr val="tx1"/>
              </a:solidFill>
              <a:latin typeface="Calibri" pitchFamily="34" charset="0"/>
            </a:endParaRPr>
          </a:p>
        </p:txBody>
      </p:sp>
    </p:spTree>
    <p:extLst>
      <p:ext uri="{BB962C8B-B14F-4D97-AF65-F5344CB8AC3E}">
        <p14:creationId xmlns:p14="http://schemas.microsoft.com/office/powerpoint/2010/main" val="1443718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标题 1"/>
          <p:cNvSpPr>
            <a:spLocks noGrp="1"/>
          </p:cNvSpPr>
          <p:nvPr>
            <p:ph type="title"/>
          </p:nvPr>
        </p:nvSpPr>
        <p:spPr/>
        <p:txBody>
          <a:bodyPr/>
          <a:lstStyle/>
          <a:p>
            <a:r>
              <a:rPr lang="zh-CN" altLang="en-US" smtClean="0">
                <a:latin typeface="Arial" pitchFamily="34" charset="0"/>
                <a:ea typeface="宋体" pitchFamily="2" charset="-122"/>
              </a:rPr>
              <a:t>通过 </a:t>
            </a:r>
            <a:r>
              <a:rPr lang="en-US" altLang="zh-CN" smtClean="0">
                <a:latin typeface="Arial" pitchFamily="34" charset="0"/>
                <a:ea typeface="宋体" pitchFamily="2" charset="-122"/>
              </a:rPr>
              <a:t>Endnote </a:t>
            </a:r>
            <a:r>
              <a:rPr lang="zh-CN" altLang="en-US" smtClean="0">
                <a:latin typeface="Arial" pitchFamily="34" charset="0"/>
                <a:ea typeface="宋体" pitchFamily="2" charset="-122"/>
              </a:rPr>
              <a:t>优化您的论文写作</a:t>
            </a:r>
          </a:p>
        </p:txBody>
      </p:sp>
      <p:sp>
        <p:nvSpPr>
          <p:cNvPr id="103427" name="文本占位符 2"/>
          <p:cNvSpPr>
            <a:spLocks noGrp="1"/>
          </p:cNvSpPr>
          <p:nvPr>
            <p:ph type="body" idx="1"/>
          </p:nvPr>
        </p:nvSpPr>
        <p:spPr/>
        <p:txBody>
          <a:bodyPr/>
          <a:lstStyle/>
          <a:p>
            <a:r>
              <a:rPr lang="zh-CN" altLang="en-US" sz="2000" b="0" smtClean="0">
                <a:latin typeface="Arial" pitchFamily="34" charset="0"/>
                <a:ea typeface="宋体" pitchFamily="2" charset="-122"/>
              </a:rPr>
              <a:t> 与</a:t>
            </a:r>
            <a:r>
              <a:rPr lang="en-US" altLang="zh-CN" sz="2000" b="0" smtClean="0">
                <a:latin typeface="Arial" pitchFamily="34" charset="0"/>
                <a:ea typeface="宋体" pitchFamily="2" charset="-122"/>
              </a:rPr>
              <a:t>Microsoft Word</a:t>
            </a:r>
            <a:r>
              <a:rPr lang="zh-CN" altLang="en-US" sz="2000" b="0" smtClean="0">
                <a:latin typeface="Arial" pitchFamily="34" charset="0"/>
                <a:ea typeface="宋体" pitchFamily="2" charset="-122"/>
              </a:rPr>
              <a:t>自动连接</a:t>
            </a:r>
            <a:r>
              <a:rPr lang="en-US" altLang="zh-CN" sz="2000" b="0" smtClean="0">
                <a:latin typeface="Arial" pitchFamily="34" charset="0"/>
                <a:ea typeface="宋体" pitchFamily="2" charset="-122"/>
              </a:rPr>
              <a:t>, </a:t>
            </a:r>
            <a:r>
              <a:rPr lang="zh-CN" altLang="en-US" sz="2000" b="0" smtClean="0">
                <a:latin typeface="Arial" pitchFamily="34" charset="0"/>
                <a:ea typeface="宋体" pitchFamily="2" charset="-122"/>
              </a:rPr>
              <a:t>边写作边引用</a:t>
            </a:r>
          </a:p>
          <a:p>
            <a:r>
              <a:rPr lang="zh-CN" altLang="en-US" sz="2000" b="0" smtClean="0">
                <a:latin typeface="Arial" pitchFamily="34" charset="0"/>
                <a:ea typeface="宋体" pitchFamily="2" charset="-122"/>
              </a:rPr>
              <a:t> 自动生成文中和文后参考文献</a:t>
            </a:r>
          </a:p>
          <a:p>
            <a:r>
              <a:rPr lang="zh-CN" altLang="en-US" sz="2000" b="0" smtClean="0">
                <a:latin typeface="Arial" pitchFamily="34" charset="0"/>
                <a:ea typeface="宋体" pitchFamily="2" charset="-122"/>
              </a:rPr>
              <a:t> 提供</a:t>
            </a:r>
            <a:r>
              <a:rPr lang="en-US" altLang="zh-CN" sz="2000" b="0" smtClean="0">
                <a:latin typeface="Arial" pitchFamily="34" charset="0"/>
                <a:ea typeface="宋体" pitchFamily="2" charset="-122"/>
              </a:rPr>
              <a:t>3000</a:t>
            </a:r>
            <a:r>
              <a:rPr lang="zh-CN" altLang="en-US" sz="2000" b="0" smtClean="0">
                <a:latin typeface="Arial" pitchFamily="34" charset="0"/>
                <a:ea typeface="宋体" pitchFamily="2" charset="-122"/>
              </a:rPr>
              <a:t>多种期刊的参考文献</a:t>
            </a:r>
            <a:endParaRPr lang="en-US" altLang="zh-CN" sz="2000" b="0" smtClean="0">
              <a:latin typeface="Arial" pitchFamily="34" charset="0"/>
              <a:ea typeface="宋体" pitchFamily="2" charset="-122"/>
            </a:endParaRPr>
          </a:p>
          <a:p>
            <a:r>
              <a:rPr lang="zh-CN" altLang="en-US" sz="2000" b="0" smtClean="0">
                <a:latin typeface="Arial" pitchFamily="34" charset="0"/>
                <a:ea typeface="宋体" pitchFamily="2" charset="-122"/>
              </a:rPr>
              <a:t>按拟投稿期刊的格式要求自动生成参考文献</a:t>
            </a:r>
            <a:r>
              <a:rPr lang="en-US" altLang="zh-CN" sz="2000" b="0" smtClean="0">
                <a:latin typeface="Arial" pitchFamily="34" charset="0"/>
                <a:ea typeface="宋体" pitchFamily="2" charset="-122"/>
              </a:rPr>
              <a:t>, </a:t>
            </a:r>
            <a:r>
              <a:rPr lang="zh-CN" altLang="en-US" sz="2000" b="0" smtClean="0">
                <a:latin typeface="Arial" pitchFamily="34" charset="0"/>
                <a:ea typeface="宋体" pitchFamily="2" charset="-122"/>
              </a:rPr>
              <a:t>节约了大量的时间和精力</a:t>
            </a:r>
          </a:p>
          <a:p>
            <a:r>
              <a:rPr lang="zh-CN" altLang="en-US" sz="2000" b="0" smtClean="0">
                <a:latin typeface="Arial" pitchFamily="34" charset="0"/>
                <a:ea typeface="宋体" pitchFamily="2" charset="-122"/>
              </a:rPr>
              <a:t>对文章中的引用进行增、删、改以及位置调整都会自动重新排好序</a:t>
            </a:r>
          </a:p>
          <a:p>
            <a:r>
              <a:rPr lang="zh-CN" altLang="en-US" sz="2000" b="0" smtClean="0">
                <a:latin typeface="Arial" pitchFamily="34" charset="0"/>
                <a:ea typeface="宋体" pitchFamily="2" charset="-122"/>
              </a:rPr>
              <a:t>修改退稿</a:t>
            </a:r>
            <a:r>
              <a:rPr lang="en-US" altLang="zh-CN" sz="2000" b="0" smtClean="0">
                <a:latin typeface="Arial" pitchFamily="34" charset="0"/>
                <a:ea typeface="宋体" pitchFamily="2" charset="-122"/>
              </a:rPr>
              <a:t>, </a:t>
            </a:r>
            <a:r>
              <a:rPr lang="zh-CN" altLang="en-US" sz="2000" b="0" smtClean="0">
                <a:latin typeface="Arial" pitchFamily="34" charset="0"/>
                <a:ea typeface="宋体" pitchFamily="2" charset="-122"/>
              </a:rPr>
              <a:t>准备另投它刊时</a:t>
            </a:r>
            <a:r>
              <a:rPr lang="en-US" altLang="zh-CN" sz="2000" b="0" smtClean="0">
                <a:latin typeface="Arial" pitchFamily="34" charset="0"/>
                <a:ea typeface="宋体" pitchFamily="2" charset="-122"/>
              </a:rPr>
              <a:t>, </a:t>
            </a:r>
            <a:r>
              <a:rPr lang="zh-CN" altLang="en-US" sz="2000" b="0" smtClean="0">
                <a:latin typeface="Arial" pitchFamily="34" charset="0"/>
                <a:ea typeface="宋体" pitchFamily="2" charset="-122"/>
              </a:rPr>
              <a:t>瞬间调整参考文献格式</a:t>
            </a:r>
          </a:p>
          <a:p>
            <a:endParaRPr lang="zh-CN" altLang="en-US" smtClean="0">
              <a:latin typeface="Arial" pitchFamily="34" charset="0"/>
              <a:ea typeface="宋体" pitchFamily="2" charset="-122"/>
            </a:endParaRPr>
          </a:p>
        </p:txBody>
      </p:sp>
    </p:spTree>
    <p:extLst>
      <p:ext uri="{BB962C8B-B14F-4D97-AF65-F5344CB8AC3E}">
        <p14:creationId xmlns:p14="http://schemas.microsoft.com/office/powerpoint/2010/main" val="119563964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标题 1"/>
          <p:cNvSpPr>
            <a:spLocks noGrp="1"/>
          </p:cNvSpPr>
          <p:nvPr>
            <p:ph type="title"/>
          </p:nvPr>
        </p:nvSpPr>
        <p:spPr/>
        <p:txBody>
          <a:bodyPr/>
          <a:lstStyle/>
          <a:p>
            <a:r>
              <a:rPr lang="zh-CN" altLang="en-US" smtClean="0">
                <a:latin typeface="Arial" pitchFamily="34" charset="0"/>
                <a:ea typeface="宋体" pitchFamily="2" charset="-122"/>
              </a:rPr>
              <a:t>通过 </a:t>
            </a:r>
            <a:r>
              <a:rPr lang="en-US" altLang="zh-CN" smtClean="0">
                <a:latin typeface="Arial" pitchFamily="34" charset="0"/>
                <a:ea typeface="宋体" pitchFamily="2" charset="-122"/>
              </a:rPr>
              <a:t>Endnote </a:t>
            </a:r>
            <a:r>
              <a:rPr lang="zh-CN" altLang="en-US" smtClean="0">
                <a:latin typeface="Arial" pitchFamily="34" charset="0"/>
                <a:ea typeface="宋体" pitchFamily="2" charset="-122"/>
              </a:rPr>
              <a:t>优化您的论文写作</a:t>
            </a:r>
          </a:p>
        </p:txBody>
      </p:sp>
      <p:pic>
        <p:nvPicPr>
          <p:cNvPr id="3074" name="Picture 2"/>
          <p:cNvPicPr>
            <a:picLocks noChangeAspect="1" noChangeArrowheads="1"/>
          </p:cNvPicPr>
          <p:nvPr/>
        </p:nvPicPr>
        <p:blipFill>
          <a:blip r:embed="rId2"/>
          <a:srcRect/>
          <a:stretch>
            <a:fillRect/>
          </a:stretch>
        </p:blipFill>
        <p:spPr bwMode="auto">
          <a:xfrm>
            <a:off x="0" y="1160463"/>
            <a:ext cx="9144000" cy="5697537"/>
          </a:xfrm>
          <a:prstGeom prst="rect">
            <a:avLst/>
          </a:prstGeom>
          <a:ln>
            <a:noFill/>
          </a:ln>
          <a:effectLst>
            <a:outerShdw blurRad="292100" dist="139700" dir="2700000" algn="tl" rotWithShape="0">
              <a:srgbClr val="333333">
                <a:alpha val="65000"/>
              </a:srgbClr>
            </a:outerShdw>
          </a:effectLst>
        </p:spPr>
      </p:pic>
      <p:sp>
        <p:nvSpPr>
          <p:cNvPr id="104452" name="圆角矩形 4"/>
          <p:cNvSpPr>
            <a:spLocks noChangeArrowheads="1"/>
          </p:cNvSpPr>
          <p:nvPr/>
        </p:nvSpPr>
        <p:spPr bwMode="auto">
          <a:xfrm>
            <a:off x="0" y="1341438"/>
            <a:ext cx="5940425" cy="1223962"/>
          </a:xfrm>
          <a:prstGeom prst="roundRect">
            <a:avLst>
              <a:gd name="adj" fmla="val 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solidFill>
                <a:srgbClr val="4B4B4B"/>
              </a:solidFill>
            </a:endParaRPr>
          </a:p>
        </p:txBody>
      </p:sp>
      <p:sp>
        <p:nvSpPr>
          <p:cNvPr id="6" name="Rectangle 5"/>
          <p:cNvSpPr>
            <a:spLocks noChangeArrowheads="1"/>
          </p:cNvSpPr>
          <p:nvPr/>
        </p:nvSpPr>
        <p:spPr bwMode="gray">
          <a:xfrm>
            <a:off x="6084888" y="692150"/>
            <a:ext cx="2374900" cy="1008063"/>
          </a:xfrm>
          <a:prstGeom prst="rect">
            <a:avLst/>
          </a:prstGeom>
          <a:solidFill>
            <a:schemeClr val="bg1"/>
          </a:solidFill>
          <a:ln w="28575" algn="ctr">
            <a:solidFill>
              <a:srgbClr val="FF6600"/>
            </a:solidFill>
            <a:round/>
            <a:headEnd/>
            <a:tailEnd/>
          </a:ln>
          <a:effectLst>
            <a:outerShdw dist="35921" dir="2700000" algn="ctr" rotWithShape="0">
              <a:srgbClr val="C0C0C0">
                <a:alpha val="79999"/>
              </a:srgbClr>
            </a:outerShdw>
          </a:effectLst>
        </p:spPr>
        <p:txBody>
          <a:bodyPr anchor="ctr"/>
          <a:lstStyle/>
          <a:p>
            <a:pPr indent="-285750" fontAlgn="auto">
              <a:lnSpc>
                <a:spcPct val="130000"/>
              </a:lnSpc>
              <a:spcBef>
                <a:spcPct val="50000"/>
              </a:spcBef>
              <a:spcAft>
                <a:spcPts val="0"/>
              </a:spcAft>
              <a:buClr>
                <a:srgbClr val="236402"/>
              </a:buClr>
              <a:buSzPct val="60000"/>
              <a:defRPr/>
            </a:pPr>
            <a:r>
              <a:rPr lang="zh-CN" altLang="en-US" sz="1600" dirty="0">
                <a:solidFill>
                  <a:srgbClr val="FF8000"/>
                </a:solidFill>
                <a:latin typeface="+mn-lt"/>
                <a:ea typeface="+mn-ea"/>
              </a:rPr>
              <a:t>安装</a:t>
            </a:r>
            <a:r>
              <a:rPr lang="en-US" altLang="zh-CN" sz="1600" dirty="0">
                <a:solidFill>
                  <a:srgbClr val="FF8000"/>
                </a:solidFill>
                <a:latin typeface="+mn-lt"/>
                <a:ea typeface="+mn-ea"/>
              </a:rPr>
              <a:t>cite while you write</a:t>
            </a:r>
            <a:r>
              <a:rPr lang="zh-CN" altLang="en-US" sz="1600" dirty="0">
                <a:solidFill>
                  <a:srgbClr val="FF8000"/>
                </a:solidFill>
                <a:latin typeface="+mn-lt"/>
                <a:ea typeface="+mn-ea"/>
              </a:rPr>
              <a:t>插件后</a:t>
            </a:r>
            <a:r>
              <a:rPr lang="en-US" altLang="zh-CN" sz="1600" dirty="0">
                <a:solidFill>
                  <a:srgbClr val="FF8000"/>
                </a:solidFill>
                <a:latin typeface="+mn-lt"/>
                <a:ea typeface="+mn-ea"/>
              </a:rPr>
              <a:t>word</a:t>
            </a:r>
            <a:r>
              <a:rPr lang="zh-CN" altLang="en-US" sz="1600" dirty="0">
                <a:solidFill>
                  <a:srgbClr val="FF8000"/>
                </a:solidFill>
                <a:latin typeface="+mn-lt"/>
                <a:ea typeface="+mn-ea"/>
              </a:rPr>
              <a:t>的界面，点击后会自动连接网络</a:t>
            </a:r>
            <a:r>
              <a:rPr lang="en-US" altLang="zh-CN" sz="1600" dirty="0">
                <a:solidFill>
                  <a:srgbClr val="FF8000"/>
                </a:solidFill>
                <a:latin typeface="+mn-lt"/>
                <a:ea typeface="+mn-ea"/>
              </a:rPr>
              <a:t>SCI</a:t>
            </a:r>
            <a:endParaRPr lang="zh-CN" altLang="en-US" sz="1600" dirty="0">
              <a:solidFill>
                <a:srgbClr val="FF8000"/>
              </a:solidFill>
              <a:latin typeface="+mn-lt"/>
              <a:ea typeface="+mn-ea"/>
            </a:endParaRPr>
          </a:p>
        </p:txBody>
      </p:sp>
      <p:sp>
        <p:nvSpPr>
          <p:cNvPr id="7" name="Rectangle 5"/>
          <p:cNvSpPr>
            <a:spLocks noChangeArrowheads="1"/>
          </p:cNvSpPr>
          <p:nvPr/>
        </p:nvSpPr>
        <p:spPr bwMode="gray">
          <a:xfrm>
            <a:off x="6227763" y="3429000"/>
            <a:ext cx="2376487" cy="1008063"/>
          </a:xfrm>
          <a:prstGeom prst="rect">
            <a:avLst/>
          </a:prstGeom>
          <a:solidFill>
            <a:schemeClr val="bg1"/>
          </a:solidFill>
          <a:ln w="28575" algn="ctr">
            <a:solidFill>
              <a:srgbClr val="FF6600"/>
            </a:solidFill>
            <a:round/>
            <a:headEnd/>
            <a:tailEnd/>
          </a:ln>
          <a:effectLst>
            <a:outerShdw dist="35921" dir="2700000" algn="ctr" rotWithShape="0">
              <a:srgbClr val="C0C0C0">
                <a:alpha val="79999"/>
              </a:srgbClr>
            </a:outerShdw>
          </a:effectLst>
        </p:spPr>
        <p:txBody>
          <a:bodyPr anchor="ctr"/>
          <a:lstStyle/>
          <a:p>
            <a:pPr indent="-285750" fontAlgn="auto">
              <a:lnSpc>
                <a:spcPct val="130000"/>
              </a:lnSpc>
              <a:spcBef>
                <a:spcPct val="50000"/>
              </a:spcBef>
              <a:spcAft>
                <a:spcPts val="0"/>
              </a:spcAft>
              <a:buClr>
                <a:srgbClr val="236402"/>
              </a:buClr>
              <a:buSzPct val="60000"/>
              <a:defRPr/>
            </a:pPr>
            <a:r>
              <a:rPr lang="zh-CN" altLang="en-US" sz="1600" dirty="0">
                <a:solidFill>
                  <a:srgbClr val="FF8000"/>
                </a:solidFill>
                <a:latin typeface="+mn-lt"/>
                <a:ea typeface="+mn-ea"/>
              </a:rPr>
              <a:t>需要在此处添加铃木零先生于</a:t>
            </a:r>
            <a:r>
              <a:rPr lang="en-US" altLang="zh-CN" sz="1600" dirty="0">
                <a:solidFill>
                  <a:srgbClr val="FF8000"/>
                </a:solidFill>
                <a:latin typeface="+mn-lt"/>
                <a:ea typeface="+mn-ea"/>
              </a:rPr>
              <a:t>1995</a:t>
            </a:r>
            <a:r>
              <a:rPr lang="zh-CN" altLang="en-US" sz="1600" dirty="0">
                <a:solidFill>
                  <a:srgbClr val="FF8000"/>
                </a:solidFill>
                <a:latin typeface="+mn-lt"/>
                <a:ea typeface="+mn-ea"/>
              </a:rPr>
              <a:t>年撰写的文章为参考文献</a:t>
            </a:r>
          </a:p>
        </p:txBody>
      </p:sp>
      <p:cxnSp>
        <p:nvCxnSpPr>
          <p:cNvPr id="8" name="直接箭头连接符 7"/>
          <p:cNvCxnSpPr/>
          <p:nvPr/>
        </p:nvCxnSpPr>
        <p:spPr bwMode="auto">
          <a:xfrm flipV="1">
            <a:off x="4859338" y="4581525"/>
            <a:ext cx="1728787" cy="1584325"/>
          </a:xfrm>
          <a:prstGeom prst="straightConnector1">
            <a:avLst/>
          </a:prstGeom>
          <a:ln>
            <a:solidFill>
              <a:schemeClr val="tx2"/>
            </a:solidFill>
            <a:headEnd type="none" w="med" len="med"/>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4532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标题 1"/>
          <p:cNvSpPr>
            <a:spLocks noGrp="1"/>
          </p:cNvSpPr>
          <p:nvPr>
            <p:ph type="title"/>
          </p:nvPr>
        </p:nvSpPr>
        <p:spPr/>
        <p:txBody>
          <a:bodyPr/>
          <a:lstStyle/>
          <a:p>
            <a:r>
              <a:rPr lang="zh-CN" altLang="en-US" smtClean="0">
                <a:latin typeface="Arial" pitchFamily="34" charset="0"/>
                <a:ea typeface="宋体" pitchFamily="2" charset="-122"/>
              </a:rPr>
              <a:t>通过 </a:t>
            </a:r>
            <a:r>
              <a:rPr lang="en-US" altLang="zh-CN" smtClean="0">
                <a:latin typeface="Arial" pitchFamily="34" charset="0"/>
                <a:ea typeface="宋体" pitchFamily="2" charset="-122"/>
              </a:rPr>
              <a:t>EndNote web </a:t>
            </a:r>
            <a:r>
              <a:rPr lang="zh-CN" altLang="en-US" smtClean="0">
                <a:latin typeface="Arial" pitchFamily="34" charset="0"/>
                <a:ea typeface="宋体" pitchFamily="2" charset="-122"/>
              </a:rPr>
              <a:t>优化您的论文写作</a:t>
            </a:r>
          </a:p>
        </p:txBody>
      </p:sp>
      <p:pic>
        <p:nvPicPr>
          <p:cNvPr id="1054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674688"/>
            <a:ext cx="8913812" cy="618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圆角矩形 4"/>
          <p:cNvSpPr>
            <a:spLocks noChangeArrowheads="1"/>
          </p:cNvSpPr>
          <p:nvPr/>
        </p:nvSpPr>
        <p:spPr bwMode="auto">
          <a:xfrm>
            <a:off x="0" y="981075"/>
            <a:ext cx="971550" cy="1008063"/>
          </a:xfrm>
          <a:prstGeom prst="roundRect">
            <a:avLst>
              <a:gd name="adj" fmla="val 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solidFill>
                <a:srgbClr val="4B4B4B"/>
              </a:solidFill>
            </a:endParaRPr>
          </a:p>
        </p:txBody>
      </p:sp>
      <p:sp>
        <p:nvSpPr>
          <p:cNvPr id="105477" name="圆角矩形 5"/>
          <p:cNvSpPr>
            <a:spLocks noChangeArrowheads="1"/>
          </p:cNvSpPr>
          <p:nvPr/>
        </p:nvSpPr>
        <p:spPr bwMode="auto">
          <a:xfrm>
            <a:off x="2268538" y="1989138"/>
            <a:ext cx="5938837" cy="1223962"/>
          </a:xfrm>
          <a:prstGeom prst="roundRect">
            <a:avLst>
              <a:gd name="adj" fmla="val 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solidFill>
                <a:srgbClr val="4B4B4B"/>
              </a:solidFill>
            </a:endParaRPr>
          </a:p>
        </p:txBody>
      </p:sp>
      <p:cxnSp>
        <p:nvCxnSpPr>
          <p:cNvPr id="7" name="直接箭头连接符 6"/>
          <p:cNvCxnSpPr/>
          <p:nvPr/>
        </p:nvCxnSpPr>
        <p:spPr bwMode="auto">
          <a:xfrm flipV="1">
            <a:off x="1547813" y="1268413"/>
            <a:ext cx="1728787" cy="215900"/>
          </a:xfrm>
          <a:prstGeom prst="straightConnector1">
            <a:avLst/>
          </a:prstGeom>
          <a:ln>
            <a:solidFill>
              <a:schemeClr val="tx2"/>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10" name="Rectangle 5"/>
          <p:cNvSpPr>
            <a:spLocks noChangeArrowheads="1"/>
          </p:cNvSpPr>
          <p:nvPr/>
        </p:nvSpPr>
        <p:spPr bwMode="gray">
          <a:xfrm>
            <a:off x="3708400" y="765175"/>
            <a:ext cx="2376488" cy="1008063"/>
          </a:xfrm>
          <a:prstGeom prst="rect">
            <a:avLst/>
          </a:prstGeom>
          <a:solidFill>
            <a:schemeClr val="bg1"/>
          </a:solidFill>
          <a:ln w="28575" algn="ctr">
            <a:solidFill>
              <a:srgbClr val="FF6600"/>
            </a:solidFill>
            <a:round/>
            <a:headEnd/>
            <a:tailEnd/>
          </a:ln>
          <a:effectLst>
            <a:outerShdw dist="35921" dir="2700000" algn="ctr" rotWithShape="0">
              <a:srgbClr val="C0C0C0">
                <a:alpha val="79999"/>
              </a:srgbClr>
            </a:outerShdw>
          </a:effectLst>
        </p:spPr>
        <p:txBody>
          <a:bodyPr anchor="ctr"/>
          <a:lstStyle/>
          <a:p>
            <a:pPr indent="-285750" fontAlgn="auto">
              <a:lnSpc>
                <a:spcPct val="130000"/>
              </a:lnSpc>
              <a:spcBef>
                <a:spcPct val="50000"/>
              </a:spcBef>
              <a:spcAft>
                <a:spcPts val="0"/>
              </a:spcAft>
              <a:buClr>
                <a:srgbClr val="236402"/>
              </a:buClr>
              <a:buSzPct val="60000"/>
              <a:defRPr/>
            </a:pPr>
            <a:r>
              <a:rPr lang="zh-CN" altLang="en-US" sz="1600" dirty="0">
                <a:solidFill>
                  <a:srgbClr val="FF8000"/>
                </a:solidFill>
                <a:latin typeface="+mn-lt"/>
                <a:ea typeface="+mn-ea"/>
              </a:rPr>
              <a:t>将您在</a:t>
            </a:r>
            <a:r>
              <a:rPr lang="en-US" altLang="zh-CN" sz="1600" dirty="0">
                <a:solidFill>
                  <a:srgbClr val="FF8000"/>
                </a:solidFill>
                <a:latin typeface="+mn-lt"/>
                <a:ea typeface="+mn-ea"/>
              </a:rPr>
              <a:t>Endnote</a:t>
            </a:r>
            <a:r>
              <a:rPr lang="zh-CN" altLang="en-US" sz="1600" dirty="0">
                <a:solidFill>
                  <a:srgbClr val="FF8000"/>
                </a:solidFill>
                <a:latin typeface="+mn-lt"/>
                <a:ea typeface="+mn-ea"/>
              </a:rPr>
              <a:t>中的相关参考文献数据导入</a:t>
            </a:r>
          </a:p>
        </p:txBody>
      </p:sp>
    </p:spTree>
    <p:extLst>
      <p:ext uri="{BB962C8B-B14F-4D97-AF65-F5344CB8AC3E}">
        <p14:creationId xmlns:p14="http://schemas.microsoft.com/office/powerpoint/2010/main" val="1945008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标题 1"/>
          <p:cNvSpPr>
            <a:spLocks noGrp="1"/>
          </p:cNvSpPr>
          <p:nvPr>
            <p:ph type="title"/>
          </p:nvPr>
        </p:nvSpPr>
        <p:spPr/>
        <p:txBody>
          <a:bodyPr/>
          <a:lstStyle/>
          <a:p>
            <a:r>
              <a:rPr lang="zh-CN" altLang="en-US" smtClean="0">
                <a:latin typeface="Arial" pitchFamily="34" charset="0"/>
                <a:ea typeface="宋体" pitchFamily="2" charset="-122"/>
              </a:rPr>
              <a:t>通过 </a:t>
            </a:r>
            <a:r>
              <a:rPr lang="en-US" altLang="zh-CN" smtClean="0">
                <a:latin typeface="Arial" pitchFamily="34" charset="0"/>
                <a:ea typeface="宋体" pitchFamily="2" charset="-122"/>
              </a:rPr>
              <a:t>EndNote web </a:t>
            </a:r>
            <a:r>
              <a:rPr lang="zh-CN" altLang="en-US" smtClean="0">
                <a:latin typeface="Arial" pitchFamily="34" charset="0"/>
                <a:ea typeface="宋体" pitchFamily="2" charset="-122"/>
              </a:rPr>
              <a:t>优化您的论文写作</a:t>
            </a:r>
          </a:p>
        </p:txBody>
      </p:sp>
      <p:pic>
        <p:nvPicPr>
          <p:cNvPr id="1064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84328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圆角矩形 4"/>
          <p:cNvSpPr>
            <a:spLocks noChangeArrowheads="1"/>
          </p:cNvSpPr>
          <p:nvPr/>
        </p:nvSpPr>
        <p:spPr bwMode="auto">
          <a:xfrm>
            <a:off x="1979613" y="2060575"/>
            <a:ext cx="6264275" cy="4537075"/>
          </a:xfrm>
          <a:prstGeom prst="roundRect">
            <a:avLst>
              <a:gd name="adj" fmla="val 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solidFill>
                <a:srgbClr val="4B4B4B"/>
              </a:solidFill>
            </a:endParaRPr>
          </a:p>
        </p:txBody>
      </p:sp>
      <p:sp>
        <p:nvSpPr>
          <p:cNvPr id="6" name="Rectangle 5"/>
          <p:cNvSpPr>
            <a:spLocks noChangeArrowheads="1"/>
          </p:cNvSpPr>
          <p:nvPr/>
        </p:nvSpPr>
        <p:spPr bwMode="gray">
          <a:xfrm>
            <a:off x="5724525" y="1268413"/>
            <a:ext cx="2663825" cy="504825"/>
          </a:xfrm>
          <a:prstGeom prst="rect">
            <a:avLst/>
          </a:prstGeom>
          <a:solidFill>
            <a:schemeClr val="bg1"/>
          </a:solidFill>
          <a:ln w="28575" algn="ctr">
            <a:solidFill>
              <a:srgbClr val="FF6600"/>
            </a:solidFill>
            <a:round/>
            <a:headEnd/>
            <a:tailEnd/>
          </a:ln>
          <a:effectLst>
            <a:outerShdw dist="35921" dir="2700000" algn="ctr" rotWithShape="0">
              <a:srgbClr val="C0C0C0">
                <a:alpha val="79999"/>
              </a:srgbClr>
            </a:outerShdw>
          </a:effectLst>
        </p:spPr>
        <p:txBody>
          <a:bodyPr anchor="ctr"/>
          <a:lstStyle/>
          <a:p>
            <a:pPr indent="-285750" fontAlgn="auto">
              <a:lnSpc>
                <a:spcPct val="130000"/>
              </a:lnSpc>
              <a:spcBef>
                <a:spcPct val="50000"/>
              </a:spcBef>
              <a:spcAft>
                <a:spcPts val="0"/>
              </a:spcAft>
              <a:buClr>
                <a:srgbClr val="236402"/>
              </a:buClr>
              <a:buSzPct val="60000"/>
              <a:defRPr/>
            </a:pPr>
            <a:r>
              <a:rPr lang="zh-CN" altLang="en-US" sz="1600" dirty="0">
                <a:solidFill>
                  <a:srgbClr val="FF8000"/>
                </a:solidFill>
                <a:latin typeface="+mn-lt"/>
                <a:ea typeface="+mn-ea"/>
              </a:rPr>
              <a:t>选中目标文献，点击插入</a:t>
            </a:r>
          </a:p>
        </p:txBody>
      </p:sp>
    </p:spTree>
    <p:extLst>
      <p:ext uri="{BB962C8B-B14F-4D97-AF65-F5344CB8AC3E}">
        <p14:creationId xmlns:p14="http://schemas.microsoft.com/office/powerpoint/2010/main" val="220943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标题 1"/>
          <p:cNvSpPr>
            <a:spLocks noGrp="1"/>
          </p:cNvSpPr>
          <p:nvPr>
            <p:ph type="title"/>
          </p:nvPr>
        </p:nvSpPr>
        <p:spPr/>
        <p:txBody>
          <a:bodyPr/>
          <a:lstStyle/>
          <a:p>
            <a:r>
              <a:rPr lang="zh-CN" altLang="en-US" smtClean="0">
                <a:latin typeface="Arial" pitchFamily="34" charset="0"/>
                <a:ea typeface="宋体" pitchFamily="2" charset="-122"/>
              </a:rPr>
              <a:t>通过 </a:t>
            </a:r>
            <a:r>
              <a:rPr lang="en-US" altLang="zh-CN" smtClean="0">
                <a:latin typeface="Arial" pitchFamily="34" charset="0"/>
                <a:ea typeface="宋体" pitchFamily="2" charset="-122"/>
              </a:rPr>
              <a:t>EndNote web </a:t>
            </a:r>
            <a:r>
              <a:rPr lang="zh-CN" altLang="en-US" smtClean="0">
                <a:latin typeface="Arial" pitchFamily="34" charset="0"/>
                <a:ea typeface="宋体" pitchFamily="2" charset="-122"/>
              </a:rPr>
              <a:t>优化您的论文写作</a:t>
            </a:r>
          </a:p>
        </p:txBody>
      </p:sp>
      <p:pic>
        <p:nvPicPr>
          <p:cNvPr id="1075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1538"/>
            <a:ext cx="8820150" cy="598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圆角矩形 4"/>
          <p:cNvSpPr>
            <a:spLocks noChangeArrowheads="1"/>
          </p:cNvSpPr>
          <p:nvPr/>
        </p:nvSpPr>
        <p:spPr bwMode="auto">
          <a:xfrm>
            <a:off x="1476375" y="5300663"/>
            <a:ext cx="6264275" cy="1296987"/>
          </a:xfrm>
          <a:prstGeom prst="roundRect">
            <a:avLst>
              <a:gd name="adj" fmla="val 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solidFill>
                <a:srgbClr val="4B4B4B"/>
              </a:solidFill>
            </a:endParaRPr>
          </a:p>
        </p:txBody>
      </p:sp>
      <p:sp>
        <p:nvSpPr>
          <p:cNvPr id="6" name="Rectangle 5"/>
          <p:cNvSpPr>
            <a:spLocks noChangeArrowheads="1"/>
          </p:cNvSpPr>
          <p:nvPr/>
        </p:nvSpPr>
        <p:spPr bwMode="gray">
          <a:xfrm>
            <a:off x="5292725" y="4221163"/>
            <a:ext cx="2663825" cy="503237"/>
          </a:xfrm>
          <a:prstGeom prst="rect">
            <a:avLst/>
          </a:prstGeom>
          <a:solidFill>
            <a:schemeClr val="bg1"/>
          </a:solidFill>
          <a:ln w="28575" algn="ctr">
            <a:solidFill>
              <a:srgbClr val="FF6600"/>
            </a:solidFill>
            <a:round/>
            <a:headEnd/>
            <a:tailEnd/>
          </a:ln>
          <a:effectLst>
            <a:outerShdw dist="35921" dir="2700000" algn="ctr" rotWithShape="0">
              <a:srgbClr val="C0C0C0">
                <a:alpha val="79999"/>
              </a:srgbClr>
            </a:outerShdw>
          </a:effectLst>
        </p:spPr>
        <p:txBody>
          <a:bodyPr anchor="ctr"/>
          <a:lstStyle/>
          <a:p>
            <a:pPr indent="-285750" fontAlgn="auto">
              <a:lnSpc>
                <a:spcPct val="130000"/>
              </a:lnSpc>
              <a:spcBef>
                <a:spcPct val="50000"/>
              </a:spcBef>
              <a:spcAft>
                <a:spcPts val="0"/>
              </a:spcAft>
              <a:buClr>
                <a:srgbClr val="236402"/>
              </a:buClr>
              <a:buSzPct val="60000"/>
              <a:defRPr/>
            </a:pPr>
            <a:r>
              <a:rPr lang="zh-CN" altLang="en-US" sz="1600" dirty="0">
                <a:solidFill>
                  <a:srgbClr val="FF8000"/>
                </a:solidFill>
                <a:latin typeface="+mn-lt"/>
                <a:ea typeface="+mn-ea"/>
              </a:rPr>
              <a:t>参考文献则已经被插入文章最末端</a:t>
            </a:r>
          </a:p>
        </p:txBody>
      </p:sp>
    </p:spTree>
    <p:extLst>
      <p:ext uri="{BB962C8B-B14F-4D97-AF65-F5344CB8AC3E}">
        <p14:creationId xmlns:p14="http://schemas.microsoft.com/office/powerpoint/2010/main" val="701067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标题 1"/>
          <p:cNvSpPr>
            <a:spLocks noGrp="1"/>
          </p:cNvSpPr>
          <p:nvPr>
            <p:ph type="title"/>
          </p:nvPr>
        </p:nvSpPr>
        <p:spPr/>
        <p:txBody>
          <a:bodyPr/>
          <a:lstStyle/>
          <a:p>
            <a:r>
              <a:rPr lang="zh-CN" altLang="en-US" smtClean="0">
                <a:latin typeface="Arial" pitchFamily="34" charset="0"/>
                <a:ea typeface="宋体" pitchFamily="2" charset="-122"/>
              </a:rPr>
              <a:t>通过 </a:t>
            </a:r>
            <a:r>
              <a:rPr lang="en-US" altLang="zh-CN" smtClean="0">
                <a:latin typeface="Arial" pitchFamily="34" charset="0"/>
                <a:ea typeface="宋体" pitchFamily="2" charset="-122"/>
              </a:rPr>
              <a:t>EndNote web </a:t>
            </a:r>
            <a:r>
              <a:rPr lang="zh-CN" altLang="en-US" smtClean="0">
                <a:latin typeface="Arial" pitchFamily="34" charset="0"/>
                <a:ea typeface="宋体" pitchFamily="2" charset="-122"/>
              </a:rPr>
              <a:t>优化您的论文写作</a:t>
            </a:r>
          </a:p>
        </p:txBody>
      </p:sp>
      <p:pic>
        <p:nvPicPr>
          <p:cNvPr id="1085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圆角矩形 4"/>
          <p:cNvSpPr>
            <a:spLocks noChangeArrowheads="1"/>
          </p:cNvSpPr>
          <p:nvPr/>
        </p:nvSpPr>
        <p:spPr bwMode="auto">
          <a:xfrm>
            <a:off x="2268538" y="908050"/>
            <a:ext cx="2016125" cy="1512888"/>
          </a:xfrm>
          <a:prstGeom prst="roundRect">
            <a:avLst>
              <a:gd name="adj" fmla="val 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solidFill>
                <a:srgbClr val="4B4B4B"/>
              </a:solidFill>
            </a:endParaRPr>
          </a:p>
        </p:txBody>
      </p:sp>
      <p:sp>
        <p:nvSpPr>
          <p:cNvPr id="6" name="Rectangle 5"/>
          <p:cNvSpPr>
            <a:spLocks noChangeArrowheads="1"/>
          </p:cNvSpPr>
          <p:nvPr/>
        </p:nvSpPr>
        <p:spPr bwMode="gray">
          <a:xfrm>
            <a:off x="5003800" y="1125538"/>
            <a:ext cx="3097213" cy="1511300"/>
          </a:xfrm>
          <a:prstGeom prst="rect">
            <a:avLst/>
          </a:prstGeom>
          <a:solidFill>
            <a:schemeClr val="bg1"/>
          </a:solidFill>
          <a:ln w="28575" algn="ctr">
            <a:solidFill>
              <a:srgbClr val="FF6600"/>
            </a:solidFill>
            <a:round/>
            <a:headEnd/>
            <a:tailEnd/>
          </a:ln>
          <a:effectLst>
            <a:outerShdw dist="35921" dir="2700000" algn="ctr" rotWithShape="0">
              <a:srgbClr val="C0C0C0">
                <a:alpha val="79999"/>
              </a:srgbClr>
            </a:outerShdw>
          </a:effectLst>
        </p:spPr>
        <p:txBody>
          <a:bodyPr anchor="ctr"/>
          <a:lstStyle/>
          <a:p>
            <a:pPr indent="-285750" fontAlgn="auto">
              <a:lnSpc>
                <a:spcPct val="130000"/>
              </a:lnSpc>
              <a:spcBef>
                <a:spcPct val="50000"/>
              </a:spcBef>
              <a:spcAft>
                <a:spcPts val="0"/>
              </a:spcAft>
              <a:buClr>
                <a:srgbClr val="236402"/>
              </a:buClr>
              <a:buSzPct val="60000"/>
              <a:defRPr/>
            </a:pPr>
            <a:r>
              <a:rPr lang="zh-CN" altLang="en-US" sz="1600" dirty="0">
                <a:solidFill>
                  <a:srgbClr val="FF8000"/>
                </a:solidFill>
                <a:latin typeface="+mn-lt"/>
                <a:ea typeface="+mn-ea"/>
              </a:rPr>
              <a:t>如文章想改投其他杂志，则可通过点选内置的</a:t>
            </a:r>
            <a:r>
              <a:rPr lang="en-US" altLang="zh-CN" sz="1600" dirty="0">
                <a:solidFill>
                  <a:srgbClr val="FF8000"/>
                </a:solidFill>
                <a:latin typeface="+mn-lt"/>
                <a:ea typeface="+mn-ea"/>
              </a:rPr>
              <a:t>3000</a:t>
            </a:r>
            <a:r>
              <a:rPr lang="zh-CN" altLang="en-US" sz="1600" dirty="0">
                <a:solidFill>
                  <a:srgbClr val="FF8000"/>
                </a:solidFill>
                <a:latin typeface="+mn-lt"/>
                <a:ea typeface="+mn-ea"/>
              </a:rPr>
              <a:t>多种杂志格式轻易修改参考文献格式</a:t>
            </a:r>
          </a:p>
        </p:txBody>
      </p:sp>
    </p:spTree>
    <p:extLst>
      <p:ext uri="{BB962C8B-B14F-4D97-AF65-F5344CB8AC3E}">
        <p14:creationId xmlns:p14="http://schemas.microsoft.com/office/powerpoint/2010/main" val="2040124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标题 1"/>
          <p:cNvSpPr>
            <a:spLocks noGrp="1"/>
          </p:cNvSpPr>
          <p:nvPr>
            <p:ph type="title"/>
          </p:nvPr>
        </p:nvSpPr>
        <p:spPr/>
        <p:txBody>
          <a:bodyPr/>
          <a:lstStyle/>
          <a:p>
            <a:r>
              <a:rPr lang="zh-CN" altLang="en-US" smtClean="0">
                <a:latin typeface="Arial" pitchFamily="34" charset="0"/>
                <a:ea typeface="宋体" pitchFamily="2" charset="-122"/>
              </a:rPr>
              <a:t>通过 </a:t>
            </a:r>
            <a:r>
              <a:rPr lang="en-US" altLang="zh-CN" smtClean="0">
                <a:latin typeface="Arial" pitchFamily="34" charset="0"/>
                <a:ea typeface="宋体" pitchFamily="2" charset="-122"/>
              </a:rPr>
              <a:t>EndNote web </a:t>
            </a:r>
            <a:r>
              <a:rPr lang="zh-CN" altLang="en-US" smtClean="0">
                <a:latin typeface="Arial" pitchFamily="34" charset="0"/>
                <a:ea typeface="宋体" pitchFamily="2" charset="-122"/>
              </a:rPr>
              <a:t>优化您的论文写作</a:t>
            </a:r>
          </a:p>
        </p:txBody>
      </p:sp>
      <p:pic>
        <p:nvPicPr>
          <p:cNvPr id="1095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882015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圆角矩形 4"/>
          <p:cNvSpPr>
            <a:spLocks noChangeArrowheads="1"/>
          </p:cNvSpPr>
          <p:nvPr/>
        </p:nvSpPr>
        <p:spPr bwMode="auto">
          <a:xfrm>
            <a:off x="1403350" y="5084763"/>
            <a:ext cx="5616575" cy="1512887"/>
          </a:xfrm>
          <a:prstGeom prst="roundRect">
            <a:avLst>
              <a:gd name="adj" fmla="val 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en-US" sz="2400">
              <a:solidFill>
                <a:srgbClr val="4B4B4B"/>
              </a:solidFill>
            </a:endParaRPr>
          </a:p>
        </p:txBody>
      </p:sp>
      <p:sp>
        <p:nvSpPr>
          <p:cNvPr id="6" name="Rectangle 5"/>
          <p:cNvSpPr>
            <a:spLocks noChangeArrowheads="1"/>
          </p:cNvSpPr>
          <p:nvPr/>
        </p:nvSpPr>
        <p:spPr bwMode="gray">
          <a:xfrm>
            <a:off x="5435600" y="4149725"/>
            <a:ext cx="1944688" cy="647700"/>
          </a:xfrm>
          <a:prstGeom prst="rect">
            <a:avLst/>
          </a:prstGeom>
          <a:solidFill>
            <a:schemeClr val="bg1"/>
          </a:solidFill>
          <a:ln w="28575" algn="ctr">
            <a:solidFill>
              <a:srgbClr val="FF6600"/>
            </a:solidFill>
            <a:round/>
            <a:headEnd/>
            <a:tailEnd/>
          </a:ln>
          <a:effectLst>
            <a:outerShdw dist="35921" dir="2700000" algn="ctr" rotWithShape="0">
              <a:srgbClr val="C0C0C0">
                <a:alpha val="79999"/>
              </a:srgbClr>
            </a:outerShdw>
          </a:effectLst>
        </p:spPr>
        <p:txBody>
          <a:bodyPr anchor="ctr"/>
          <a:lstStyle/>
          <a:p>
            <a:pPr indent="-285750" fontAlgn="auto">
              <a:lnSpc>
                <a:spcPct val="130000"/>
              </a:lnSpc>
              <a:spcBef>
                <a:spcPct val="50000"/>
              </a:spcBef>
              <a:spcAft>
                <a:spcPts val="0"/>
              </a:spcAft>
              <a:buClr>
                <a:srgbClr val="236402"/>
              </a:buClr>
              <a:buSzPct val="60000"/>
              <a:defRPr/>
            </a:pPr>
            <a:r>
              <a:rPr lang="zh-CN" altLang="en-US" sz="1600" dirty="0">
                <a:solidFill>
                  <a:srgbClr val="FF8000"/>
                </a:solidFill>
                <a:latin typeface="+mn-lt"/>
                <a:ea typeface="+mn-ea"/>
              </a:rPr>
              <a:t>已经修改为</a:t>
            </a:r>
            <a:r>
              <a:rPr lang="en-US" altLang="zh-CN" sz="1600" dirty="0">
                <a:solidFill>
                  <a:srgbClr val="FF8000"/>
                </a:solidFill>
                <a:latin typeface="+mn-lt"/>
                <a:ea typeface="+mn-ea"/>
              </a:rPr>
              <a:t>Nature</a:t>
            </a:r>
            <a:r>
              <a:rPr lang="zh-CN" altLang="en-US" sz="1600" dirty="0">
                <a:solidFill>
                  <a:srgbClr val="FF8000"/>
                </a:solidFill>
                <a:latin typeface="+mn-lt"/>
                <a:ea typeface="+mn-ea"/>
              </a:rPr>
              <a:t>的杂志格式</a:t>
            </a:r>
          </a:p>
        </p:txBody>
      </p:sp>
    </p:spTree>
    <p:extLst>
      <p:ext uri="{BB962C8B-B14F-4D97-AF65-F5344CB8AC3E}">
        <p14:creationId xmlns:p14="http://schemas.microsoft.com/office/powerpoint/2010/main" val="3242008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Grp="1" noChangeArrowheads="1"/>
          </p:cNvSpPr>
          <p:nvPr>
            <p:ph type="title"/>
          </p:nvPr>
        </p:nvSpPr>
        <p:spPr>
          <a:xfrm>
            <a:off x="228600" y="152400"/>
            <a:ext cx="8058150" cy="836613"/>
          </a:xfrm>
        </p:spPr>
        <p:txBody>
          <a:bodyPr/>
          <a:lstStyle/>
          <a:p>
            <a:pPr eaLnBrk="1" hangingPunct="1"/>
            <a:r>
              <a:rPr lang="en-US" altLang="zh-CN" sz="3600" b="1" i="1" smtClean="0">
                <a:ea typeface="黑体" pitchFamily="49" charset="-122"/>
              </a:rPr>
              <a:t>Endnote Web </a:t>
            </a:r>
            <a:r>
              <a:rPr lang="en-US" altLang="zh-CN" sz="3600" b="1" smtClean="0">
                <a:ea typeface="黑体" pitchFamily="49" charset="-122"/>
              </a:rPr>
              <a:t>– </a:t>
            </a:r>
            <a:r>
              <a:rPr lang="zh-CN" altLang="en-US" sz="3600" b="1" smtClean="0">
                <a:ea typeface="黑体" pitchFamily="49" charset="-122"/>
              </a:rPr>
              <a:t>文献的管理和写作工具</a:t>
            </a:r>
          </a:p>
        </p:txBody>
      </p:sp>
      <p:sp>
        <p:nvSpPr>
          <p:cNvPr id="111619" name="内容占位符 5"/>
          <p:cNvSpPr>
            <a:spLocks noGrp="1"/>
          </p:cNvSpPr>
          <p:nvPr>
            <p:ph idx="1"/>
          </p:nvPr>
        </p:nvSpPr>
        <p:spPr/>
        <p:txBody>
          <a:bodyPr/>
          <a:lstStyle/>
          <a:p>
            <a:pPr eaLnBrk="1" hangingPunct="1"/>
            <a:r>
              <a:rPr lang="zh-CN" altLang="en-US" smtClean="0">
                <a:ea typeface="黑体" pitchFamily="49" charset="-122"/>
              </a:rPr>
              <a:t> 与</a:t>
            </a:r>
            <a:r>
              <a:rPr lang="en-US" altLang="zh-CN" smtClean="0">
                <a:ea typeface="黑体" pitchFamily="49" charset="-122"/>
              </a:rPr>
              <a:t>Microsoft Word</a:t>
            </a:r>
            <a:r>
              <a:rPr lang="zh-CN" altLang="en-US" smtClean="0">
                <a:ea typeface="黑体" pitchFamily="49" charset="-122"/>
              </a:rPr>
              <a:t>自动连接</a:t>
            </a:r>
            <a:r>
              <a:rPr lang="en-US" altLang="zh-CN" smtClean="0">
                <a:ea typeface="黑体" pitchFamily="49" charset="-122"/>
              </a:rPr>
              <a:t>, </a:t>
            </a:r>
            <a:r>
              <a:rPr lang="zh-CN" altLang="en-US" smtClean="0">
                <a:ea typeface="黑体" pitchFamily="49" charset="-122"/>
              </a:rPr>
              <a:t>边写作边引用</a:t>
            </a:r>
          </a:p>
          <a:p>
            <a:pPr lvl="1" eaLnBrk="1" hangingPunct="1"/>
            <a:r>
              <a:rPr lang="zh-CN" altLang="en-US" smtClean="0">
                <a:ea typeface="黑体" pitchFamily="49" charset="-122"/>
              </a:rPr>
              <a:t> 自动生成文中和文后参考文献</a:t>
            </a:r>
          </a:p>
          <a:p>
            <a:pPr lvl="1" eaLnBrk="1" hangingPunct="1"/>
            <a:r>
              <a:rPr lang="zh-CN" altLang="en-US" smtClean="0">
                <a:ea typeface="黑体" pitchFamily="49" charset="-122"/>
              </a:rPr>
              <a:t> 提供</a:t>
            </a:r>
            <a:r>
              <a:rPr lang="en-US" altLang="zh-CN" smtClean="0">
                <a:ea typeface="黑体" pitchFamily="49" charset="-122"/>
              </a:rPr>
              <a:t>3300</a:t>
            </a:r>
            <a:r>
              <a:rPr lang="zh-CN" altLang="en-US" smtClean="0">
                <a:ea typeface="黑体" pitchFamily="49" charset="-122"/>
              </a:rPr>
              <a:t>多种期刊的参考文献格式</a:t>
            </a:r>
          </a:p>
          <a:p>
            <a:pPr eaLnBrk="1" hangingPunct="1"/>
            <a:r>
              <a:rPr lang="zh-CN" altLang="en-US" smtClean="0">
                <a:ea typeface="黑体" pitchFamily="49" charset="-122"/>
              </a:rPr>
              <a:t>提高写作效率</a:t>
            </a:r>
            <a:r>
              <a:rPr lang="en-US" altLang="zh-CN" smtClean="0">
                <a:ea typeface="黑体" pitchFamily="49" charset="-122"/>
              </a:rPr>
              <a:t>:</a:t>
            </a:r>
          </a:p>
          <a:p>
            <a:pPr lvl="1" eaLnBrk="1" hangingPunct="1"/>
            <a:r>
              <a:rPr lang="zh-CN" altLang="en-US" smtClean="0">
                <a:ea typeface="黑体" pitchFamily="49" charset="-122"/>
              </a:rPr>
              <a:t>按拟投稿期刊的格式要求自动生成参考文献</a:t>
            </a:r>
            <a:r>
              <a:rPr lang="en-US" altLang="zh-CN" smtClean="0">
                <a:ea typeface="黑体" pitchFamily="49" charset="-122"/>
              </a:rPr>
              <a:t>, </a:t>
            </a:r>
            <a:r>
              <a:rPr lang="zh-CN" altLang="en-US" smtClean="0">
                <a:ea typeface="黑体" pitchFamily="49" charset="-122"/>
              </a:rPr>
              <a:t>节约了大量的时间和精力</a:t>
            </a:r>
          </a:p>
          <a:p>
            <a:pPr lvl="1" eaLnBrk="1" hangingPunct="1"/>
            <a:r>
              <a:rPr lang="zh-CN" altLang="en-US" smtClean="0">
                <a:ea typeface="黑体" pitchFamily="49" charset="-122"/>
              </a:rPr>
              <a:t>对文章中的引用进行增、删、改以及位置调整都会自动重新排好序</a:t>
            </a:r>
          </a:p>
          <a:p>
            <a:pPr lvl="1" eaLnBrk="1" hangingPunct="1"/>
            <a:r>
              <a:rPr lang="zh-CN" altLang="en-US" smtClean="0">
                <a:ea typeface="黑体" pitchFamily="49" charset="-122"/>
              </a:rPr>
              <a:t>修改退稿</a:t>
            </a:r>
            <a:r>
              <a:rPr lang="en-US" altLang="zh-CN" smtClean="0">
                <a:ea typeface="黑体" pitchFamily="49" charset="-122"/>
              </a:rPr>
              <a:t>, </a:t>
            </a:r>
            <a:r>
              <a:rPr lang="zh-CN" altLang="en-US" smtClean="0">
                <a:ea typeface="黑体" pitchFamily="49" charset="-122"/>
              </a:rPr>
              <a:t>准备另投它刊时</a:t>
            </a:r>
            <a:r>
              <a:rPr lang="en-US" altLang="zh-CN" smtClean="0">
                <a:ea typeface="黑体" pitchFamily="49" charset="-122"/>
              </a:rPr>
              <a:t>, </a:t>
            </a:r>
            <a:r>
              <a:rPr lang="zh-CN" altLang="en-US" smtClean="0">
                <a:ea typeface="黑体" pitchFamily="49" charset="-122"/>
              </a:rPr>
              <a:t>瞬间调整参考文献格式</a:t>
            </a:r>
          </a:p>
          <a:p>
            <a:pPr eaLnBrk="1" hangingPunct="1"/>
            <a:endParaRPr lang="zh-CN" altLang="en-US" smtClean="0">
              <a:ea typeface="黑体" pitchFamily="49" charset="-122"/>
            </a:endParaRPr>
          </a:p>
        </p:txBody>
      </p:sp>
      <p:sp>
        <p:nvSpPr>
          <p:cNvPr id="111620" name="灯片编号占位符 4"/>
          <p:cNvSpPr>
            <a:spLocks noGrp="1"/>
          </p:cNvSpPr>
          <p:nvPr>
            <p:ph type="sldNum" sz="quarter" idx="4294967295"/>
          </p:nvPr>
        </p:nvSpPr>
        <p:spPr>
          <a:xfrm>
            <a:off x="8424863" y="6394450"/>
            <a:ext cx="457200" cy="231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1E600B94-BBB6-47CA-BC23-F108229182BF}" type="slidenum">
              <a:rPr lang="en-US" altLang="en-US" smtClean="0">
                <a:solidFill>
                  <a:srgbClr val="4B4B4B"/>
                </a:solidFill>
              </a:rPr>
              <a:pPr eaLnBrk="1" hangingPunct="1"/>
              <a:t>97</a:t>
            </a:fld>
            <a:endParaRPr lang="en-US" altLang="en-US" smtClean="0">
              <a:solidFill>
                <a:srgbClr val="4B4B4B"/>
              </a:solidFill>
            </a:endParaRPr>
          </a:p>
        </p:txBody>
      </p:sp>
    </p:spTree>
    <p:extLst>
      <p:ext uri="{BB962C8B-B14F-4D97-AF65-F5344CB8AC3E}">
        <p14:creationId xmlns:p14="http://schemas.microsoft.com/office/powerpoint/2010/main" val="46397436"/>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灯片编号占位符 1"/>
          <p:cNvSpPr>
            <a:spLocks noGrp="1"/>
          </p:cNvSpPr>
          <p:nvPr>
            <p:ph type="sldNum" sz="quarter" idx="4294967295"/>
          </p:nvPr>
        </p:nvSpPr>
        <p:spPr bwMode="auto">
          <a:xfrm>
            <a:off x="8424863" y="6394450"/>
            <a:ext cx="457200" cy="231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3770B0EB-FBC9-457E-99D1-4844F500975E}" type="slidenum">
              <a:rPr lang="en-US" altLang="en-US">
                <a:latin typeface="Calibri" pitchFamily="34" charset="0"/>
              </a:rPr>
              <a:pPr eaLnBrk="1" hangingPunct="1"/>
              <a:t>98</a:t>
            </a:fld>
            <a:endParaRPr lang="en-US" altLang="en-US">
              <a:latin typeface="Calibri" pitchFamily="34" charset="0"/>
            </a:endParaRPr>
          </a:p>
        </p:txBody>
      </p:sp>
      <p:sp>
        <p:nvSpPr>
          <p:cNvPr id="3" name="标题 1"/>
          <p:cNvSpPr txBox="1">
            <a:spLocks/>
          </p:cNvSpPr>
          <p:nvPr/>
        </p:nvSpPr>
        <p:spPr>
          <a:xfrm>
            <a:off x="642938" y="857250"/>
            <a:ext cx="8001000" cy="407988"/>
          </a:xfrm>
          <a:prstGeom prst="rect">
            <a:avLst/>
          </a:prstGeom>
        </p:spPr>
        <p:txBody>
          <a:bodyPr/>
          <a:lstStyle/>
          <a:p>
            <a:pPr eaLnBrk="0" fontAlgn="auto" hangingPunct="0">
              <a:lnSpc>
                <a:spcPct val="90000"/>
              </a:lnSpc>
              <a:spcBef>
                <a:spcPts val="0"/>
              </a:spcBef>
              <a:spcAft>
                <a:spcPts val="0"/>
              </a:spcAft>
              <a:defRPr/>
            </a:pPr>
            <a:r>
              <a:rPr lang="zh-CN" altLang="en-US" sz="2800" b="1" kern="0" dirty="0">
                <a:solidFill>
                  <a:schemeClr val="tx2"/>
                </a:solidFill>
                <a:latin typeface="+mj-lt"/>
                <a:ea typeface="黑体" pitchFamily="2" charset="-122"/>
                <a:cs typeface="+mj-cs"/>
              </a:rPr>
              <a:t>利用</a:t>
            </a:r>
            <a:r>
              <a:rPr lang="en-US" altLang="zh-CN" sz="2800" b="1" kern="0" dirty="0">
                <a:solidFill>
                  <a:schemeClr val="tx2"/>
                </a:solidFill>
                <a:latin typeface="+mj-lt"/>
                <a:ea typeface="黑体" pitchFamily="2" charset="-122"/>
                <a:cs typeface="+mj-cs"/>
              </a:rPr>
              <a:t>Web of </a:t>
            </a:r>
            <a:r>
              <a:rPr lang="en-US" altLang="zh-CN" sz="2800" b="1" kern="0" dirty="0">
                <a:solidFill>
                  <a:schemeClr val="tx2"/>
                </a:solidFill>
                <a:latin typeface="+mn-lt"/>
                <a:ea typeface="黑体" pitchFamily="2" charset="-122"/>
              </a:rPr>
              <a:t>Science</a:t>
            </a:r>
            <a:r>
              <a:rPr lang="zh-CN" altLang="en-US" sz="2800" b="1" kern="0" dirty="0">
                <a:solidFill>
                  <a:schemeClr val="tx2"/>
                </a:solidFill>
                <a:latin typeface="+mj-lt"/>
                <a:ea typeface="黑体" pitchFamily="2" charset="-122"/>
                <a:cs typeface="+mj-cs"/>
              </a:rPr>
              <a:t>来提高您的科研工作流程</a:t>
            </a:r>
            <a:endParaRPr lang="zh-CN" altLang="en-US" sz="2800" kern="0" dirty="0">
              <a:solidFill>
                <a:schemeClr val="tx2"/>
              </a:solidFill>
              <a:latin typeface="+mj-lt"/>
              <a:cs typeface="+mj-cs"/>
            </a:endParaRPr>
          </a:p>
        </p:txBody>
      </p:sp>
      <p:sp>
        <p:nvSpPr>
          <p:cNvPr id="4" name="矩形 3"/>
          <p:cNvSpPr/>
          <p:nvPr/>
        </p:nvSpPr>
        <p:spPr>
          <a:xfrm>
            <a:off x="0" y="1714500"/>
            <a:ext cx="8929688" cy="4246563"/>
          </a:xfrm>
          <a:prstGeom prst="rect">
            <a:avLst/>
          </a:prstGeom>
        </p:spPr>
        <p:txBody>
          <a:bodyPr>
            <a:spAutoFit/>
          </a:bodyPr>
          <a:lstStyle/>
          <a:p>
            <a:pPr marL="628650" lvl="1" indent="-285750" eaLnBrk="0" fontAlgn="auto" hangingPunct="0">
              <a:lnSpc>
                <a:spcPct val="200000"/>
              </a:lnSpc>
              <a:spcBef>
                <a:spcPct val="30000"/>
              </a:spcBef>
              <a:spcAft>
                <a:spcPts val="0"/>
              </a:spcAft>
              <a:buClr>
                <a:srgbClr val="236402"/>
              </a:buClr>
              <a:buSzPct val="60000"/>
              <a:defRPr/>
            </a:pPr>
            <a:r>
              <a:rPr lang="zh-CN" altLang="en-US" sz="2000" kern="0" dirty="0">
                <a:latin typeface="+mn-lt"/>
                <a:ea typeface="黑体" pitchFamily="2" charset="-122"/>
              </a:rPr>
              <a:t>      </a:t>
            </a:r>
            <a:endParaRPr lang="en-US" altLang="zh-CN" sz="2000" kern="0" dirty="0">
              <a:latin typeface="+mn-lt"/>
              <a:ea typeface="黑体" pitchFamily="2" charset="-122"/>
            </a:endParaRPr>
          </a:p>
          <a:p>
            <a:pPr marL="628650" lvl="1" indent="-285750" eaLnBrk="0" fontAlgn="auto" hangingPunct="0">
              <a:lnSpc>
                <a:spcPct val="200000"/>
              </a:lnSpc>
              <a:spcBef>
                <a:spcPct val="30000"/>
              </a:spcBef>
              <a:spcAft>
                <a:spcPts val="0"/>
              </a:spcAft>
              <a:buClr>
                <a:srgbClr val="236402"/>
              </a:buClr>
              <a:buSzPct val="60000"/>
              <a:defRPr/>
            </a:pPr>
            <a:r>
              <a:rPr lang="en-US" altLang="zh-CN" sz="2000" kern="0" dirty="0">
                <a:latin typeface="+mn-lt"/>
                <a:ea typeface="黑体" pitchFamily="2" charset="-122"/>
              </a:rPr>
              <a:t>      </a:t>
            </a:r>
          </a:p>
          <a:p>
            <a:pPr marL="628650" lvl="1" indent="-285750" eaLnBrk="0" fontAlgn="auto" hangingPunct="0">
              <a:lnSpc>
                <a:spcPct val="200000"/>
              </a:lnSpc>
              <a:spcBef>
                <a:spcPct val="30000"/>
              </a:spcBef>
              <a:spcAft>
                <a:spcPts val="0"/>
              </a:spcAft>
              <a:buClr>
                <a:srgbClr val="236402"/>
              </a:buClr>
              <a:buSzPct val="60000"/>
              <a:defRPr/>
            </a:pPr>
            <a:r>
              <a:rPr lang="en-US" altLang="zh-CN" sz="2000" kern="0" dirty="0">
                <a:latin typeface="+mn-lt"/>
                <a:ea typeface="黑体" pitchFamily="2" charset="-122"/>
              </a:rPr>
              <a:t> </a:t>
            </a:r>
          </a:p>
          <a:p>
            <a:pPr marL="628650" lvl="1" indent="-285750" eaLnBrk="0" fontAlgn="auto" hangingPunct="0">
              <a:lnSpc>
                <a:spcPct val="200000"/>
              </a:lnSpc>
              <a:spcBef>
                <a:spcPct val="30000"/>
              </a:spcBef>
              <a:spcAft>
                <a:spcPts val="0"/>
              </a:spcAft>
              <a:buClr>
                <a:srgbClr val="236402"/>
              </a:buClr>
              <a:buSzPct val="60000"/>
              <a:defRPr/>
            </a:pPr>
            <a:r>
              <a:rPr lang="en-US" altLang="zh-CN" sz="2000" kern="0" dirty="0">
                <a:latin typeface="+mn-lt"/>
                <a:ea typeface="黑体" pitchFamily="2" charset="-122"/>
              </a:rPr>
              <a:t>                          </a:t>
            </a:r>
          </a:p>
          <a:p>
            <a:pPr marL="628650" lvl="1" indent="-285750" eaLnBrk="0" fontAlgn="auto" hangingPunct="0">
              <a:lnSpc>
                <a:spcPct val="200000"/>
              </a:lnSpc>
              <a:spcBef>
                <a:spcPct val="30000"/>
              </a:spcBef>
              <a:spcAft>
                <a:spcPts val="0"/>
              </a:spcAft>
              <a:buClr>
                <a:srgbClr val="236402"/>
              </a:buClr>
              <a:buSzPct val="60000"/>
              <a:defRPr/>
            </a:pPr>
            <a:r>
              <a:rPr lang="en-US" altLang="zh-CN" sz="2000" kern="0" dirty="0">
                <a:latin typeface="+mn-lt"/>
                <a:ea typeface="黑体" pitchFamily="2" charset="-122"/>
              </a:rPr>
              <a:t>                            </a:t>
            </a:r>
          </a:p>
          <a:p>
            <a:pPr marL="628650" lvl="1" indent="-285750" eaLnBrk="0" fontAlgn="auto" hangingPunct="0">
              <a:lnSpc>
                <a:spcPct val="200000"/>
              </a:lnSpc>
              <a:spcBef>
                <a:spcPct val="30000"/>
              </a:spcBef>
              <a:spcAft>
                <a:spcPts val="0"/>
              </a:spcAft>
              <a:buClr>
                <a:srgbClr val="236402"/>
              </a:buClr>
              <a:buSzPct val="60000"/>
              <a:buFont typeface="Wingdings" pitchFamily="2" charset="2"/>
              <a:buChar char="p"/>
              <a:defRPr/>
            </a:pPr>
            <a:endParaRPr lang="zh-CN" altLang="en-US" sz="2000" kern="0" dirty="0">
              <a:latin typeface="宋体" pitchFamily="2" charset="-122"/>
            </a:endParaRPr>
          </a:p>
        </p:txBody>
      </p:sp>
      <p:sp>
        <p:nvSpPr>
          <p:cNvPr id="9" name="加号 8"/>
          <p:cNvSpPr/>
          <p:nvPr/>
        </p:nvSpPr>
        <p:spPr bwMode="auto">
          <a:xfrm>
            <a:off x="3000375" y="2000250"/>
            <a:ext cx="428625" cy="357188"/>
          </a:xfrm>
          <a:prstGeom prst="mathPlus">
            <a:avLst/>
          </a:prstGeom>
          <a:solidFill>
            <a:schemeClr val="tx1"/>
          </a:solidFill>
          <a:ln w="9525" cap="flat" cmpd="sng" algn="ctr">
            <a:noFill/>
            <a:prstDash val="solid"/>
            <a:round/>
            <a:headEnd type="none" w="med" len="med"/>
            <a:tailEnd type="none" w="med" len="med"/>
          </a:ln>
          <a:effectLst/>
        </p:spPr>
        <p:txBody>
          <a:bodyPr lIns="0" tIns="0" rIns="182880" bIns="0"/>
          <a:lstStyle/>
          <a:p>
            <a:pPr fontAlgn="auto">
              <a:spcBef>
                <a:spcPct val="50000"/>
              </a:spcBef>
              <a:spcAft>
                <a:spcPts val="0"/>
              </a:spcAft>
              <a:defRPr/>
            </a:pPr>
            <a:endParaRPr lang="zh-CN" altLang="en-US" sz="2400">
              <a:latin typeface="+mn-lt"/>
            </a:endParaRPr>
          </a:p>
        </p:txBody>
      </p:sp>
      <p:sp>
        <p:nvSpPr>
          <p:cNvPr id="10" name="加号 9"/>
          <p:cNvSpPr/>
          <p:nvPr/>
        </p:nvSpPr>
        <p:spPr bwMode="auto">
          <a:xfrm>
            <a:off x="5572125" y="2000250"/>
            <a:ext cx="428625" cy="357188"/>
          </a:xfrm>
          <a:prstGeom prst="mathPlus">
            <a:avLst/>
          </a:prstGeom>
          <a:solidFill>
            <a:schemeClr val="tx1"/>
          </a:solidFill>
          <a:ln w="9525" cap="flat" cmpd="sng" algn="ctr">
            <a:noFill/>
            <a:prstDash val="solid"/>
            <a:round/>
            <a:headEnd type="none" w="med" len="med"/>
            <a:tailEnd type="none" w="med" len="med"/>
          </a:ln>
          <a:effectLst/>
        </p:spPr>
        <p:txBody>
          <a:bodyPr lIns="0" tIns="0" rIns="182880" bIns="0"/>
          <a:lstStyle/>
          <a:p>
            <a:pPr fontAlgn="auto">
              <a:spcBef>
                <a:spcPct val="50000"/>
              </a:spcBef>
              <a:spcAft>
                <a:spcPts val="0"/>
              </a:spcAft>
              <a:defRPr/>
            </a:pPr>
            <a:endParaRPr lang="zh-CN" altLang="en-US" sz="2400">
              <a:latin typeface="+mn-lt"/>
            </a:endParaRPr>
          </a:p>
        </p:txBody>
      </p:sp>
      <p:sp>
        <p:nvSpPr>
          <p:cNvPr id="11" name="下箭头 10"/>
          <p:cNvSpPr/>
          <p:nvPr/>
        </p:nvSpPr>
        <p:spPr bwMode="auto">
          <a:xfrm>
            <a:off x="4214813" y="2928938"/>
            <a:ext cx="357187" cy="500062"/>
          </a:xfrm>
          <a:prstGeom prst="downArrow">
            <a:avLst/>
          </a:prstGeom>
          <a:solidFill>
            <a:schemeClr val="accent1">
              <a:lumMod val="20000"/>
              <a:lumOff val="80000"/>
            </a:schemeClr>
          </a:solidFill>
          <a:ln w="9525" cap="flat" cmpd="sng" algn="ctr">
            <a:noFill/>
            <a:prstDash val="solid"/>
            <a:round/>
            <a:headEnd type="none" w="med" len="med"/>
            <a:tailEnd type="none" w="med" len="med"/>
          </a:ln>
          <a:effectLst/>
        </p:spPr>
        <p:txBody>
          <a:bodyPr lIns="0" tIns="0" rIns="182880" bIns="0"/>
          <a:lstStyle/>
          <a:p>
            <a:pPr fontAlgn="auto">
              <a:spcBef>
                <a:spcPct val="50000"/>
              </a:spcBef>
              <a:spcAft>
                <a:spcPts val="0"/>
              </a:spcAft>
              <a:defRPr/>
            </a:pPr>
            <a:endParaRPr lang="zh-CN" altLang="en-US" sz="2400">
              <a:latin typeface="+mn-lt"/>
            </a:endParaRPr>
          </a:p>
        </p:txBody>
      </p:sp>
      <p:pic>
        <p:nvPicPr>
          <p:cNvPr id="11060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0938" y="5000625"/>
            <a:ext cx="62071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8" y="1928813"/>
            <a:ext cx="1971675" cy="45720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587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1875" y="1928813"/>
            <a:ext cx="1857375" cy="442912"/>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587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5063" y="1928813"/>
            <a:ext cx="1785937" cy="381000"/>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5872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5813" y="4000500"/>
            <a:ext cx="72009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822141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3" presetClass="entr" presetSubtype="10" fill="hold" nodeType="withEffect">
                                  <p:stCondLst>
                                    <p:cond delay="0"/>
                                  </p:stCondLst>
                                  <p:childTnLst>
                                    <p:set>
                                      <p:cBhvr>
                                        <p:cTn id="14" dur="1" fill="hold">
                                          <p:stCondLst>
                                            <p:cond delay="0"/>
                                          </p:stCondLst>
                                        </p:cTn>
                                        <p:tgtEl>
                                          <p:spTgt spid="158723"/>
                                        </p:tgtEl>
                                        <p:attrNameLst>
                                          <p:attrName>style.visibility</p:attrName>
                                        </p:attrNameLst>
                                      </p:cBhvr>
                                      <p:to>
                                        <p:strVal val="visible"/>
                                      </p:to>
                                    </p:set>
                                    <p:animEffect transition="in" filter="blinds(horizontal)">
                                      <p:cBhvr>
                                        <p:cTn id="15" dur="500"/>
                                        <p:tgtEl>
                                          <p:spTgt spid="15872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3" presetClass="entr" presetSubtype="10" fill="hold" nodeType="withEffect">
                                  <p:stCondLst>
                                    <p:cond delay="0"/>
                                  </p:stCondLst>
                                  <p:childTnLst>
                                    <p:set>
                                      <p:cBhvr>
                                        <p:cTn id="22" dur="1" fill="hold">
                                          <p:stCondLst>
                                            <p:cond delay="0"/>
                                          </p:stCondLst>
                                        </p:cTn>
                                        <p:tgtEl>
                                          <p:spTgt spid="158724"/>
                                        </p:tgtEl>
                                        <p:attrNameLst>
                                          <p:attrName>style.visibility</p:attrName>
                                        </p:attrNameLst>
                                      </p:cBhvr>
                                      <p:to>
                                        <p:strVal val="visible"/>
                                      </p:to>
                                    </p:set>
                                    <p:animEffect transition="in" filter="blinds(horizontal)">
                                      <p:cBhvr>
                                        <p:cTn id="23" dur="500"/>
                                        <p:tgtEl>
                                          <p:spTgt spid="1587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par>
                                <p:cTn id="29" presetID="3" presetClass="entr" presetSubtype="10" fill="hold" nodeType="withEffect">
                                  <p:stCondLst>
                                    <p:cond delay="0"/>
                                  </p:stCondLst>
                                  <p:childTnLst>
                                    <p:set>
                                      <p:cBhvr>
                                        <p:cTn id="30" dur="1" fill="hold">
                                          <p:stCondLst>
                                            <p:cond delay="0"/>
                                          </p:stCondLst>
                                        </p:cTn>
                                        <p:tgtEl>
                                          <p:spTgt spid="158725"/>
                                        </p:tgtEl>
                                        <p:attrNameLst>
                                          <p:attrName>style.visibility</p:attrName>
                                        </p:attrNameLst>
                                      </p:cBhvr>
                                      <p:to>
                                        <p:strVal val="visible"/>
                                      </p:to>
                                    </p:set>
                                    <p:animEffect transition="in" filter="blinds(horizontal)">
                                      <p:cBhvr>
                                        <p:cTn id="31" dur="500"/>
                                        <p:tgtEl>
                                          <p:spTgt spid="158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 name="Picture 6"/>
          <p:cNvPicPr>
            <a:picLocks noChangeAspect="1" noChangeArrowheads="1"/>
          </p:cNvPicPr>
          <p:nvPr/>
        </p:nvPicPr>
        <p:blipFill>
          <a:blip r:embed="rId3"/>
          <a:srcRect/>
          <a:stretch>
            <a:fillRect/>
          </a:stretch>
        </p:blipFill>
        <p:spPr bwMode="auto">
          <a:xfrm>
            <a:off x="179388" y="2852738"/>
            <a:ext cx="3492500" cy="2409825"/>
          </a:xfrm>
          <a:prstGeom prst="rect">
            <a:avLst/>
          </a:prstGeom>
          <a:ln>
            <a:noFill/>
          </a:ln>
          <a:effectLst>
            <a:outerShdw blurRad="292100" dist="139700" dir="2700000" algn="tl" rotWithShape="0">
              <a:srgbClr val="333333">
                <a:alpha val="65000"/>
              </a:srgbClr>
            </a:outerShdw>
          </a:effectLst>
        </p:spPr>
      </p:pic>
      <p:sp>
        <p:nvSpPr>
          <p:cNvPr id="117763" name="Rectangle 2"/>
          <p:cNvSpPr>
            <a:spLocks noGrp="1" noChangeArrowheads="1"/>
          </p:cNvSpPr>
          <p:nvPr>
            <p:ph type="title" idx="4294967295"/>
          </p:nvPr>
        </p:nvSpPr>
        <p:spPr>
          <a:xfrm>
            <a:off x="381000" y="381000"/>
            <a:ext cx="8229600" cy="762000"/>
          </a:xfrm>
        </p:spPr>
        <p:txBody>
          <a:bodyPr lIns="91440" tIns="45720" rIns="91440" bIns="45720"/>
          <a:lstStyle/>
          <a:p>
            <a:r>
              <a:rPr lang="en-US" altLang="zh-CN" smtClean="0">
                <a:latin typeface="Arial" pitchFamily="34" charset="0"/>
                <a:ea typeface="宋体" pitchFamily="2" charset="-122"/>
              </a:rPr>
              <a:t>ISI Web of Knowledge – </a:t>
            </a:r>
            <a:r>
              <a:rPr lang="zh-CN" altLang="en-US" smtClean="0">
                <a:latin typeface="Arial" pitchFamily="34" charset="0"/>
                <a:ea typeface="宋体" pitchFamily="2" charset="-122"/>
              </a:rPr>
              <a:t>基于科研人员工作流程</a:t>
            </a:r>
          </a:p>
        </p:txBody>
      </p:sp>
      <p:pic>
        <p:nvPicPr>
          <p:cNvPr id="117764" name="Picture 3" descr="PE01561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1563" y="1519238"/>
            <a:ext cx="94297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4" descr="chemla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8513" y="1433513"/>
            <a:ext cx="533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Picture 5" descr="BS00580_"/>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0038" y="1579563"/>
            <a:ext cx="784225"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7" name="Picture 6" descr="dart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35863" y="1666875"/>
            <a:ext cx="62706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8" name="AutoShape 7"/>
          <p:cNvSpPr>
            <a:spLocks noChangeArrowheads="1"/>
          </p:cNvSpPr>
          <p:nvPr/>
        </p:nvSpPr>
        <p:spPr bwMode="auto">
          <a:xfrm>
            <a:off x="1966913" y="1366838"/>
            <a:ext cx="1447800" cy="304800"/>
          </a:xfrm>
          <a:prstGeom prst="curvedDownArrow">
            <a:avLst>
              <a:gd name="adj1" fmla="val 27906"/>
              <a:gd name="adj2" fmla="val 122906"/>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latin typeface="Calibri" pitchFamily="34" charset="0"/>
            </a:endParaRPr>
          </a:p>
        </p:txBody>
      </p:sp>
      <p:sp>
        <p:nvSpPr>
          <p:cNvPr id="117769" name="AutoShape 8"/>
          <p:cNvSpPr>
            <a:spLocks noChangeArrowheads="1"/>
          </p:cNvSpPr>
          <p:nvPr/>
        </p:nvSpPr>
        <p:spPr bwMode="auto">
          <a:xfrm>
            <a:off x="3948113" y="1366838"/>
            <a:ext cx="1447800" cy="304800"/>
          </a:xfrm>
          <a:prstGeom prst="curvedDownArrow">
            <a:avLst>
              <a:gd name="adj1" fmla="val 27906"/>
              <a:gd name="adj2" fmla="val 122906"/>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latin typeface="Calibri" pitchFamily="34" charset="0"/>
            </a:endParaRPr>
          </a:p>
        </p:txBody>
      </p:sp>
      <p:sp>
        <p:nvSpPr>
          <p:cNvPr id="117770" name="AutoShape 9"/>
          <p:cNvSpPr>
            <a:spLocks noChangeArrowheads="1"/>
          </p:cNvSpPr>
          <p:nvPr/>
        </p:nvSpPr>
        <p:spPr bwMode="auto">
          <a:xfrm>
            <a:off x="6234113" y="1443038"/>
            <a:ext cx="1447800" cy="228600"/>
          </a:xfrm>
          <a:prstGeom prst="curvedDownArrow">
            <a:avLst>
              <a:gd name="adj1" fmla="val 37208"/>
              <a:gd name="adj2" fmla="val 163875"/>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latin typeface="Calibri" pitchFamily="34" charset="0"/>
            </a:endParaRPr>
          </a:p>
        </p:txBody>
      </p:sp>
      <p:sp>
        <p:nvSpPr>
          <p:cNvPr id="117771" name="AutoShape 10"/>
          <p:cNvSpPr>
            <a:spLocks noChangeArrowheads="1"/>
          </p:cNvSpPr>
          <p:nvPr/>
        </p:nvSpPr>
        <p:spPr bwMode="auto">
          <a:xfrm rot="10800000">
            <a:off x="6157913" y="1900238"/>
            <a:ext cx="1447800" cy="228600"/>
          </a:xfrm>
          <a:prstGeom prst="curvedDownArrow">
            <a:avLst>
              <a:gd name="adj1" fmla="val 37208"/>
              <a:gd name="adj2" fmla="val 163875"/>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latin typeface="Calibri" pitchFamily="34" charset="0"/>
            </a:endParaRPr>
          </a:p>
        </p:txBody>
      </p:sp>
      <p:sp>
        <p:nvSpPr>
          <p:cNvPr id="117772" name="AutoShape 11"/>
          <p:cNvSpPr>
            <a:spLocks noChangeArrowheads="1"/>
          </p:cNvSpPr>
          <p:nvPr/>
        </p:nvSpPr>
        <p:spPr bwMode="auto">
          <a:xfrm rot="10800000">
            <a:off x="3871913" y="1900238"/>
            <a:ext cx="1447800" cy="228600"/>
          </a:xfrm>
          <a:prstGeom prst="curvedDownArrow">
            <a:avLst>
              <a:gd name="adj1" fmla="val 37208"/>
              <a:gd name="adj2" fmla="val 163875"/>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latin typeface="Calibri" pitchFamily="34" charset="0"/>
            </a:endParaRPr>
          </a:p>
        </p:txBody>
      </p:sp>
      <p:sp>
        <p:nvSpPr>
          <p:cNvPr id="117773" name="AutoShape 12"/>
          <p:cNvSpPr>
            <a:spLocks noChangeArrowheads="1"/>
          </p:cNvSpPr>
          <p:nvPr/>
        </p:nvSpPr>
        <p:spPr bwMode="auto">
          <a:xfrm rot="10800000">
            <a:off x="1890713" y="1900238"/>
            <a:ext cx="1447800" cy="228600"/>
          </a:xfrm>
          <a:prstGeom prst="curvedDownArrow">
            <a:avLst>
              <a:gd name="adj1" fmla="val 37208"/>
              <a:gd name="adj2" fmla="val 163875"/>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latin typeface="Calibri" pitchFamily="34" charset="0"/>
            </a:endParaRPr>
          </a:p>
        </p:txBody>
      </p:sp>
      <p:sp>
        <p:nvSpPr>
          <p:cNvPr id="117774" name="Rectangle 13"/>
          <p:cNvSpPr>
            <a:spLocks noChangeArrowheads="1"/>
          </p:cNvSpPr>
          <p:nvPr/>
        </p:nvSpPr>
        <p:spPr bwMode="auto">
          <a:xfrm>
            <a:off x="495300" y="1214438"/>
            <a:ext cx="8077200" cy="1066800"/>
          </a:xfrm>
          <a:prstGeom prst="rect">
            <a:avLst/>
          </a:prstGeom>
          <a:solidFill>
            <a:schemeClr val="accent1">
              <a:alpha val="27058"/>
            </a:schemeClr>
          </a:solidFill>
          <a:ln w="9525">
            <a:solidFill>
              <a:schemeClr val="tx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endParaRPr lang="zh-CN" altLang="en-US" b="1">
              <a:solidFill>
                <a:schemeClr val="bg2"/>
              </a:solidFill>
              <a:latin typeface="Calibri" pitchFamily="34" charset="0"/>
            </a:endParaRPr>
          </a:p>
        </p:txBody>
      </p:sp>
      <p:sp>
        <p:nvSpPr>
          <p:cNvPr id="117775" name="AutoShape 14"/>
          <p:cNvSpPr>
            <a:spLocks noChangeArrowheads="1"/>
          </p:cNvSpPr>
          <p:nvPr/>
        </p:nvSpPr>
        <p:spPr bwMode="auto">
          <a:xfrm>
            <a:off x="409575" y="5572125"/>
            <a:ext cx="8305800" cy="609600"/>
          </a:xfrm>
          <a:prstGeom prst="cube">
            <a:avLst>
              <a:gd name="adj" fmla="val 25000"/>
            </a:avLst>
          </a:prstGeom>
          <a:solidFill>
            <a:schemeClr val="tx2"/>
          </a:solidFill>
          <a:ln w="9525">
            <a:solidFill>
              <a:schemeClr val="tx2"/>
            </a:solidFill>
            <a:miter lim="800000"/>
            <a:headEnd/>
            <a:tailEnd/>
          </a:ln>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latin typeface="Calibri" pitchFamily="34" charset="0"/>
              <a:ea typeface="黑体" pitchFamily="49" charset="-122"/>
            </a:endParaRPr>
          </a:p>
        </p:txBody>
      </p:sp>
      <p:sp>
        <p:nvSpPr>
          <p:cNvPr id="117776" name="Text Box 15"/>
          <p:cNvSpPr txBox="1">
            <a:spLocks noChangeArrowheads="1"/>
          </p:cNvSpPr>
          <p:nvPr/>
        </p:nvSpPr>
        <p:spPr bwMode="auto">
          <a:xfrm>
            <a:off x="485775" y="5751513"/>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2000" b="1">
                <a:solidFill>
                  <a:schemeClr val="bg1"/>
                </a:solidFill>
                <a:latin typeface="Calibri" pitchFamily="34" charset="0"/>
                <a:ea typeface="微软雅黑" pitchFamily="34" charset="-122"/>
              </a:rPr>
              <a:t>ISI Web of Knowledge: </a:t>
            </a:r>
          </a:p>
        </p:txBody>
      </p:sp>
      <p:sp>
        <p:nvSpPr>
          <p:cNvPr id="1711126" name="Text Box 22"/>
          <p:cNvSpPr txBox="1">
            <a:spLocks noChangeArrowheads="1"/>
          </p:cNvSpPr>
          <p:nvPr/>
        </p:nvSpPr>
        <p:spPr bwMode="auto">
          <a:xfrm>
            <a:off x="5972175" y="5751513"/>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zh-CN" altLang="en-US" sz="2000" b="1">
                <a:solidFill>
                  <a:schemeClr val="bg1"/>
                </a:solidFill>
                <a:latin typeface="黑体" pitchFamily="49" charset="-122"/>
                <a:ea typeface="黑体" pitchFamily="49" charset="-122"/>
              </a:rPr>
              <a:t>写作</a:t>
            </a:r>
          </a:p>
        </p:txBody>
      </p:sp>
      <p:sp>
        <p:nvSpPr>
          <p:cNvPr id="1711127" name="Text Box 23"/>
          <p:cNvSpPr txBox="1">
            <a:spLocks noChangeArrowheads="1"/>
          </p:cNvSpPr>
          <p:nvPr/>
        </p:nvSpPr>
        <p:spPr bwMode="auto">
          <a:xfrm>
            <a:off x="3762375" y="5751513"/>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zh-CN" altLang="en-US" sz="2000" b="1">
                <a:solidFill>
                  <a:schemeClr val="bg1"/>
                </a:solidFill>
                <a:latin typeface="黑体" pitchFamily="49" charset="-122"/>
                <a:ea typeface="黑体" pitchFamily="49" charset="-122"/>
              </a:rPr>
              <a:t>检索</a:t>
            </a:r>
          </a:p>
        </p:txBody>
      </p:sp>
      <p:sp>
        <p:nvSpPr>
          <p:cNvPr id="1711128" name="Text Box 24"/>
          <p:cNvSpPr txBox="1">
            <a:spLocks noChangeArrowheads="1"/>
          </p:cNvSpPr>
          <p:nvPr/>
        </p:nvSpPr>
        <p:spPr bwMode="auto">
          <a:xfrm>
            <a:off x="4524375" y="5751513"/>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zh-CN" altLang="en-US" sz="2000" b="1">
                <a:solidFill>
                  <a:schemeClr val="bg1"/>
                </a:solidFill>
                <a:latin typeface="黑体" pitchFamily="49" charset="-122"/>
                <a:ea typeface="黑体" pitchFamily="49" charset="-122"/>
              </a:rPr>
              <a:t>分析</a:t>
            </a:r>
          </a:p>
        </p:txBody>
      </p:sp>
      <p:sp>
        <p:nvSpPr>
          <p:cNvPr id="1711129" name="Text Box 25"/>
          <p:cNvSpPr txBox="1">
            <a:spLocks noChangeArrowheads="1"/>
          </p:cNvSpPr>
          <p:nvPr/>
        </p:nvSpPr>
        <p:spPr bwMode="auto">
          <a:xfrm>
            <a:off x="5286375" y="5751513"/>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zh-CN" altLang="en-US" sz="2000" b="1">
                <a:solidFill>
                  <a:schemeClr val="bg1"/>
                </a:solidFill>
                <a:latin typeface="黑体" pitchFamily="49" charset="-122"/>
                <a:ea typeface="黑体" pitchFamily="49" charset="-122"/>
              </a:rPr>
              <a:t>管理</a:t>
            </a:r>
          </a:p>
        </p:txBody>
      </p:sp>
      <p:sp>
        <p:nvSpPr>
          <p:cNvPr id="1711130" name="Text Box 26"/>
          <p:cNvSpPr txBox="1">
            <a:spLocks noChangeArrowheads="1"/>
          </p:cNvSpPr>
          <p:nvPr/>
        </p:nvSpPr>
        <p:spPr bwMode="auto">
          <a:xfrm>
            <a:off x="6657975" y="5751513"/>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zh-CN" altLang="en-US" sz="2000" b="1">
                <a:solidFill>
                  <a:schemeClr val="bg1"/>
                </a:solidFill>
                <a:latin typeface="黑体" pitchFamily="49" charset="-122"/>
                <a:ea typeface="黑体" pitchFamily="49" charset="-122"/>
              </a:rPr>
              <a:t>投稿</a:t>
            </a:r>
          </a:p>
        </p:txBody>
      </p:sp>
      <p:pic>
        <p:nvPicPr>
          <p:cNvPr id="29" name="Picture 7"/>
          <p:cNvPicPr>
            <a:picLocks noChangeAspect="1" noChangeArrowheads="1"/>
          </p:cNvPicPr>
          <p:nvPr/>
        </p:nvPicPr>
        <p:blipFill>
          <a:blip r:embed="rId8"/>
          <a:srcRect/>
          <a:stretch>
            <a:fillRect/>
          </a:stretch>
        </p:blipFill>
        <p:spPr bwMode="auto">
          <a:xfrm>
            <a:off x="1403350" y="2781300"/>
            <a:ext cx="3529013" cy="2405063"/>
          </a:xfrm>
          <a:prstGeom prst="rect">
            <a:avLst/>
          </a:prstGeom>
          <a:ln>
            <a:noFill/>
          </a:ln>
          <a:effectLst>
            <a:outerShdw blurRad="292100" dist="139700" dir="2700000" algn="tl" rotWithShape="0">
              <a:srgbClr val="333333">
                <a:alpha val="65000"/>
              </a:srgbClr>
            </a:outerShdw>
          </a:effectLst>
        </p:spPr>
      </p:pic>
      <p:pic>
        <p:nvPicPr>
          <p:cNvPr id="1711123"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2138" y="2708275"/>
            <a:ext cx="3429000" cy="2497138"/>
          </a:xfrm>
          <a:prstGeom prst="rect">
            <a:avLst/>
          </a:prstGeom>
          <a:noFill/>
          <a:ln w="9525"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0" name="图片 3" descr="other source of WOK.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284663" y="2565400"/>
            <a:ext cx="3979862"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663157"/>
      </p:ext>
    </p:extLst>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linds(horizontal)">
                                      <p:cBhvr>
                                        <p:cTn id="7" dur="500"/>
                                        <p:tgtEl>
                                          <p:spTgt spid="3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11127"/>
                                        </p:tgtEl>
                                        <p:attrNameLst>
                                          <p:attrName>style.visibility</p:attrName>
                                        </p:attrNameLst>
                                      </p:cBhvr>
                                      <p:to>
                                        <p:strVal val="visible"/>
                                      </p:to>
                                    </p:set>
                                    <p:animEffect transition="in" filter="blinds(horizontal)">
                                      <p:cBhvr>
                                        <p:cTn id="10" dur="500"/>
                                        <p:tgtEl>
                                          <p:spTgt spid="171112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711128"/>
                                        </p:tgtEl>
                                        <p:attrNameLst>
                                          <p:attrName>style.visibility</p:attrName>
                                        </p:attrNameLst>
                                      </p:cBhvr>
                                      <p:to>
                                        <p:strVal val="visible"/>
                                      </p:to>
                                    </p:set>
                                    <p:animEffect transition="in" filter="blinds(horizontal)">
                                      <p:cBhvr>
                                        <p:cTn id="13" dur="500"/>
                                        <p:tgtEl>
                                          <p:spTgt spid="171112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1711123"/>
                                        </p:tgtEl>
                                        <p:attrNameLst>
                                          <p:attrName>style.visibility</p:attrName>
                                        </p:attrNameLst>
                                      </p:cBhvr>
                                      <p:to>
                                        <p:strVal val="visible"/>
                                      </p:to>
                                    </p:set>
                                    <p:animEffect transition="in" filter="blinds(horizontal)">
                                      <p:cBhvr>
                                        <p:cTn id="18" dur="500"/>
                                        <p:tgtEl>
                                          <p:spTgt spid="1711123"/>
                                        </p:tgtEl>
                                      </p:cBhvr>
                                    </p:animEffect>
                                  </p:childTnLst>
                                </p:cTn>
                              </p:par>
                              <p:par>
                                <p:cTn id="19" presetID="3" presetClass="entr" presetSubtype="1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linds(horizontal)">
                                      <p:cBhvr>
                                        <p:cTn id="21" dur="500"/>
                                        <p:tgtEl>
                                          <p:spTgt spid="29"/>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711129"/>
                                        </p:tgtEl>
                                        <p:attrNameLst>
                                          <p:attrName>style.visibility</p:attrName>
                                        </p:attrNameLst>
                                      </p:cBhvr>
                                      <p:to>
                                        <p:strVal val="visible"/>
                                      </p:to>
                                    </p:set>
                                    <p:animEffect transition="in" filter="blinds(horizontal)">
                                      <p:cBhvr>
                                        <p:cTn id="24" dur="500"/>
                                        <p:tgtEl>
                                          <p:spTgt spid="171112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711126"/>
                                        </p:tgtEl>
                                        <p:attrNameLst>
                                          <p:attrName>style.visibility</p:attrName>
                                        </p:attrNameLst>
                                      </p:cBhvr>
                                      <p:to>
                                        <p:strVal val="visible"/>
                                      </p:to>
                                    </p:set>
                                    <p:animEffect transition="in" filter="blinds(horizontal)">
                                      <p:cBhvr>
                                        <p:cTn id="27" dur="500"/>
                                        <p:tgtEl>
                                          <p:spTgt spid="17111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linds(horizontal)">
                                      <p:cBhvr>
                                        <p:cTn id="32" dur="500"/>
                                        <p:tgtEl>
                                          <p:spTgt spid="28"/>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711130"/>
                                        </p:tgtEl>
                                        <p:attrNameLst>
                                          <p:attrName>style.visibility</p:attrName>
                                        </p:attrNameLst>
                                      </p:cBhvr>
                                      <p:to>
                                        <p:strVal val="visible"/>
                                      </p:to>
                                    </p:set>
                                    <p:animEffect transition="in" filter="blinds(horizontal)">
                                      <p:cBhvr>
                                        <p:cTn id="35" dur="500"/>
                                        <p:tgtEl>
                                          <p:spTgt spid="1711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1126" grpId="0"/>
      <p:bldP spid="1711127" grpId="0"/>
      <p:bldP spid="1711128" grpId="0"/>
      <p:bldP spid="1711129" grpId="0"/>
      <p:bldP spid="171113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
</p:tagLst>
</file>

<file path=ppt/tags/tag2.xml><?xml version="1.0" encoding="utf-8"?>
<p:tagLst xmlns:a="http://schemas.openxmlformats.org/drawingml/2006/main" xmlns:r="http://schemas.openxmlformats.org/officeDocument/2006/relationships" xmlns:p="http://schemas.openxmlformats.org/presentationml/2006/main">
  <p:tag name="TIMING" val="|22.5|1.6"/>
</p:tagLst>
</file>

<file path=ppt/tags/tag3.xml><?xml version="1.0" encoding="utf-8"?>
<p:tagLst xmlns:a="http://schemas.openxmlformats.org/drawingml/2006/main" xmlns:r="http://schemas.openxmlformats.org/officeDocument/2006/relationships" xmlns:p="http://schemas.openxmlformats.org/presentationml/2006/main">
  <p:tag name="TIMING" val="|2.5|0.6|1.5|5.6|8.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TEST_tr_present_080326_v1">
  <a:themeElements>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3_TEST_tr_present_080326_v1">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TEST_tr_present_080326_v1">
  <a:themeElements>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3_TEST_tr_present_080326_v1">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1274</TotalTime>
  <Words>8802</Words>
  <Application>Microsoft Office PowerPoint</Application>
  <PresentationFormat>On-screen Show (4:3)</PresentationFormat>
  <Paragraphs>559</Paragraphs>
  <Slides>103</Slides>
  <Notes>19</Notes>
  <HiddenSlides>0</HiddenSlides>
  <MMClips>0</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103</vt:i4>
      </vt:variant>
    </vt:vector>
  </HeadingPairs>
  <TitlesOfParts>
    <vt:vector size="108" baseType="lpstr">
      <vt:lpstr>Office Theme</vt:lpstr>
      <vt:lpstr>3_TEST_tr_present_080326_v1</vt:lpstr>
      <vt:lpstr>4_TEST_tr_present_080326_v1</vt:lpstr>
      <vt:lpstr>Microsoft Excel 97-2003 Worksheet</vt:lpstr>
      <vt:lpstr>Image</vt:lpstr>
      <vt:lpstr>PowerPoint Presentation</vt:lpstr>
      <vt:lpstr>2011年7月科技部发布《国家十二五科学和技术发展规划》 </vt:lpstr>
      <vt:lpstr>PowerPoint Presentation</vt:lpstr>
      <vt:lpstr>厦门大学论文情况</vt:lpstr>
      <vt:lpstr>厦门大学论文情况</vt:lpstr>
      <vt:lpstr>厦门大学论文情况（引文报告）</vt:lpstr>
      <vt:lpstr>厦门大学论文情况（分析结果-研究方向）</vt:lpstr>
      <vt:lpstr>厦门大学论文情况（分析结果-作者）</vt:lpstr>
      <vt:lpstr>厦门大学论文情况（分析结果-期刊）</vt:lpstr>
      <vt:lpstr>厦门大学论文情况（分析结果-期刊）</vt:lpstr>
      <vt:lpstr> 纲要 </vt:lpstr>
      <vt:lpstr>  提高科研效率的有效途径 </vt:lpstr>
      <vt:lpstr>  提高科研效率的有效途径 </vt:lpstr>
      <vt:lpstr> 如何快速获取最有价值的科研参考信息 </vt:lpstr>
      <vt:lpstr>PowerPoint Presentation</vt:lpstr>
      <vt:lpstr> 如何快速获取最有价值的科研参考信息 </vt:lpstr>
      <vt:lpstr>科技文献的获取和利用</vt:lpstr>
      <vt:lpstr>科研人员与科学信息的获取和利用</vt:lpstr>
      <vt:lpstr>SCI的诞生</vt:lpstr>
      <vt:lpstr> 如何快速获取最有价值的科研参考信息 </vt:lpstr>
      <vt:lpstr> 如何快速获取最有价值的科研参考信息 </vt:lpstr>
      <vt:lpstr>PowerPoint Presentation</vt:lpstr>
      <vt:lpstr>Web of Science平台新界面</vt:lpstr>
      <vt:lpstr>PowerPoint Presentation</vt:lpstr>
      <vt:lpstr>如何利用SCI进行课题的选题和创新研究 </vt:lpstr>
      <vt:lpstr>PowerPoint Presentation</vt:lpstr>
      <vt:lpstr>PowerPoint Presentation</vt:lpstr>
      <vt:lpstr>案例：抗癌药物 ——— 紫杉醇</vt:lpstr>
      <vt:lpstr>案例：抗癌药物 ——— 紫杉醇</vt:lpstr>
      <vt:lpstr>科技文献的获取途径</vt:lpstr>
      <vt:lpstr>对检索结果文献进行分析</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 of Science中的相关记录</vt:lpstr>
      <vt:lpstr>PowerPoint Presentation</vt:lpstr>
      <vt:lpstr>PowerPoint Presentation</vt:lpstr>
      <vt:lpstr>引文索引－通过文献的引证关系了解课题的发展脉络</vt:lpstr>
      <vt:lpstr>PowerPoint Presentation</vt:lpstr>
      <vt:lpstr>PowerPoint Presentation</vt:lpstr>
      <vt:lpstr>PowerPoint Presentation</vt:lpstr>
      <vt:lpstr>PowerPoint Presentation</vt:lpstr>
      <vt:lpstr>PowerPoint Presentation</vt:lpstr>
      <vt:lpstr>SCI收录文献类型——新闻</vt:lpstr>
      <vt:lpstr>利用科学新闻做选题研究（三聚氰胺案例）</vt:lpstr>
      <vt:lpstr>《Nature》、《Science》、《Cell》、《Lancet》 刊登新闻的比例 </vt:lpstr>
      <vt:lpstr>阅读科学新闻可以帮助科学工作者快速了解研究热点 获得研究思路，选择研究课题 。</vt:lpstr>
      <vt:lpstr>PowerPoint Presentation</vt:lpstr>
      <vt:lpstr>PowerPoint Presentation</vt:lpstr>
      <vt:lpstr>PowerPoint Presentation</vt:lpstr>
      <vt:lpstr>通过引用高影响力作者的高影响力文章来获得自己论文的加分</vt:lpstr>
      <vt:lpstr>PowerPoint Presentation</vt:lpstr>
      <vt:lpstr>利用SCI寻找茶叶研究国际合作机构</vt:lpstr>
      <vt:lpstr>利用SCI寻找茶叶研究国际合作机构</vt:lpstr>
      <vt:lpstr>PowerPoint Presentation</vt:lpstr>
      <vt:lpstr>利用SCI寻找茶叶研究国际合作机构</vt:lpstr>
      <vt:lpstr>                高被引论文的作者多为多国混合型。         美国是中国高被引论文的主要合作者，有美国参与的高被引论文的相对值大约是中国高被引论文相对值的5倍。 </vt:lpstr>
      <vt:lpstr>PowerPoint Presentation</vt:lpstr>
      <vt:lpstr>如果稿件投向了不合适的期刊会遭遇：</vt:lpstr>
      <vt:lpstr>PowerPoint Presentation</vt:lpstr>
      <vt:lpstr>PowerPoint Presentation</vt:lpstr>
      <vt:lpstr>PowerPoint Presentation</vt:lpstr>
      <vt:lpstr>PowerPoint Presentation</vt:lpstr>
      <vt:lpstr>                                                           获取全文方式</vt:lpstr>
      <vt:lpstr>PowerPoint Presentation</vt:lpstr>
      <vt:lpstr>                                                           开放获取</vt:lpstr>
      <vt:lpstr>                                                               索取全文</vt:lpstr>
      <vt:lpstr>获取全文的途径</vt:lpstr>
      <vt:lpstr>如何让科学研究更有效率，更有乐趣 ？</vt:lpstr>
      <vt:lpstr>利用Web of Science跟踪最新研究进展</vt:lpstr>
      <vt:lpstr>保存检索历史 创建定题跟踪</vt:lpstr>
      <vt:lpstr>PowerPoint Presentation</vt:lpstr>
      <vt:lpstr>高质量论文的收藏和管理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通过 EndNote web 优化您的论文写作</vt:lpstr>
      <vt:lpstr>遵循拟投稿期刊的体例要求</vt:lpstr>
      <vt:lpstr>通过 EndNote web 优化您的论文写作</vt:lpstr>
      <vt:lpstr>通过 Endnote 优化您的论文写作</vt:lpstr>
      <vt:lpstr>通过 Endnote 优化您的论文写作</vt:lpstr>
      <vt:lpstr>通过 EndNote web 优化您的论文写作</vt:lpstr>
      <vt:lpstr>通过 EndNote web 优化您的论文写作</vt:lpstr>
      <vt:lpstr>通过 EndNote web 优化您的论文写作</vt:lpstr>
      <vt:lpstr>通过 EndNote web 优化您的论文写作</vt:lpstr>
      <vt:lpstr>通过 EndNote web 优化您的论文写作</vt:lpstr>
      <vt:lpstr>Endnote Web – 文献的管理和写作工具</vt:lpstr>
      <vt:lpstr>PowerPoint Presentation</vt:lpstr>
      <vt:lpstr>ISI Web of Knowledge – 基于科研人员工作流程</vt:lpstr>
      <vt:lpstr>自从拥有了Web of Science……</vt:lpstr>
      <vt:lpstr>PowerPoint Presentation</vt:lpstr>
      <vt:lpstr>PowerPoint Presentation</vt:lpstr>
      <vt:lpstr>PowerPoint Presentation</vt:lpstr>
    </vt:vector>
  </TitlesOfParts>
  <Company>Thomson Reuters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Yang, Xibin (GGO)</dc:creator>
  <cp:lastModifiedBy>Yang, Xibin (GGO)</cp:lastModifiedBy>
  <cp:revision>41</cp:revision>
  <dcterms:created xsi:type="dcterms:W3CDTF">2014-04-14T06:05:11Z</dcterms:created>
  <dcterms:modified xsi:type="dcterms:W3CDTF">2014-11-17T04:37:11Z</dcterms:modified>
</cp:coreProperties>
</file>