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  <p:sldMasterId id="2147483936" r:id="rId2"/>
  </p:sldMasterIdLst>
  <p:notesMasterIdLst>
    <p:notesMasterId r:id="rId90"/>
  </p:notesMasterIdLst>
  <p:sldIdLst>
    <p:sldId id="256" r:id="rId3"/>
    <p:sldId id="343" r:id="rId4"/>
    <p:sldId id="345" r:id="rId5"/>
    <p:sldId id="344" r:id="rId6"/>
    <p:sldId id="346" r:id="rId7"/>
    <p:sldId id="347" r:id="rId8"/>
    <p:sldId id="348" r:id="rId9"/>
    <p:sldId id="262" r:id="rId10"/>
    <p:sldId id="263" r:id="rId11"/>
    <p:sldId id="264" r:id="rId12"/>
    <p:sldId id="257" r:id="rId13"/>
    <p:sldId id="258" r:id="rId14"/>
    <p:sldId id="259" r:id="rId15"/>
    <p:sldId id="260" r:id="rId16"/>
    <p:sldId id="261" r:id="rId17"/>
    <p:sldId id="281" r:id="rId18"/>
    <p:sldId id="282" r:id="rId19"/>
    <p:sldId id="283" r:id="rId20"/>
    <p:sldId id="277" r:id="rId21"/>
    <p:sldId id="284" r:id="rId22"/>
    <p:sldId id="285" r:id="rId23"/>
    <p:sldId id="278" r:id="rId24"/>
    <p:sldId id="279" r:id="rId25"/>
    <p:sldId id="280" r:id="rId26"/>
    <p:sldId id="288" r:id="rId27"/>
    <p:sldId id="265" r:id="rId28"/>
    <p:sldId id="287" r:id="rId29"/>
    <p:sldId id="286" r:id="rId30"/>
    <p:sldId id="289" r:id="rId31"/>
    <p:sldId id="266" r:id="rId32"/>
    <p:sldId id="267" r:id="rId33"/>
    <p:sldId id="290" r:id="rId34"/>
    <p:sldId id="291" r:id="rId35"/>
    <p:sldId id="268" r:id="rId36"/>
    <p:sldId id="292" r:id="rId37"/>
    <p:sldId id="269" r:id="rId38"/>
    <p:sldId id="293" r:id="rId39"/>
    <p:sldId id="270" r:id="rId40"/>
    <p:sldId id="271" r:id="rId41"/>
    <p:sldId id="272" r:id="rId42"/>
    <p:sldId id="273" r:id="rId43"/>
    <p:sldId id="295" r:id="rId44"/>
    <p:sldId id="294" r:id="rId45"/>
    <p:sldId id="274" r:id="rId46"/>
    <p:sldId id="339" r:id="rId47"/>
    <p:sldId id="341" r:id="rId48"/>
    <p:sldId id="340" r:id="rId49"/>
    <p:sldId id="342" r:id="rId50"/>
    <p:sldId id="296" r:id="rId51"/>
    <p:sldId id="275" r:id="rId52"/>
    <p:sldId id="297" r:id="rId53"/>
    <p:sldId id="276" r:id="rId54"/>
    <p:sldId id="298" r:id="rId55"/>
    <p:sldId id="299" r:id="rId56"/>
    <p:sldId id="301" r:id="rId57"/>
    <p:sldId id="300" r:id="rId58"/>
    <p:sldId id="302" r:id="rId59"/>
    <p:sldId id="303" r:id="rId60"/>
    <p:sldId id="305" r:id="rId61"/>
    <p:sldId id="306" r:id="rId62"/>
    <p:sldId id="312" r:id="rId63"/>
    <p:sldId id="313" r:id="rId64"/>
    <p:sldId id="307" r:id="rId65"/>
    <p:sldId id="308" r:id="rId66"/>
    <p:sldId id="314" r:id="rId67"/>
    <p:sldId id="316" r:id="rId68"/>
    <p:sldId id="315" r:id="rId69"/>
    <p:sldId id="309" r:id="rId70"/>
    <p:sldId id="317" r:id="rId71"/>
    <p:sldId id="319" r:id="rId72"/>
    <p:sldId id="321" r:id="rId73"/>
    <p:sldId id="322" r:id="rId74"/>
    <p:sldId id="318" r:id="rId75"/>
    <p:sldId id="323" r:id="rId76"/>
    <p:sldId id="324" r:id="rId77"/>
    <p:sldId id="325" r:id="rId78"/>
    <p:sldId id="326" r:id="rId79"/>
    <p:sldId id="327" r:id="rId80"/>
    <p:sldId id="310" r:id="rId81"/>
    <p:sldId id="311" r:id="rId82"/>
    <p:sldId id="328" r:id="rId83"/>
    <p:sldId id="329" r:id="rId84"/>
    <p:sldId id="331" r:id="rId85"/>
    <p:sldId id="337" r:id="rId86"/>
    <p:sldId id="332" r:id="rId87"/>
    <p:sldId id="333" r:id="rId88"/>
    <p:sldId id="330" r:id="rId8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FF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D6911-B27F-49A9-AF9C-59C440BD2568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DFE0C-3245-4E1F-B80D-836CCD425C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361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不需要编辑检索式，检索框功能很强大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DFE0C-3245-4E1F-B80D-836CCD425CB0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09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DFE0C-3245-4E1F-B80D-836CCD425CB0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011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如果是</a:t>
            </a:r>
            <a:r>
              <a:rPr lang="en-US" altLang="zh-CN" dirty="0" err="1" smtClean="0"/>
              <a:t>firefox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DFE0C-3245-4E1F-B80D-836CCD425CB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559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DFE0C-3245-4E1F-B80D-836CCD425CB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087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DFE0C-3245-4E1F-B80D-836CCD425CB0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363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黑白点：可手动修改转换</a:t>
            </a:r>
          </a:p>
        </p:txBody>
      </p:sp>
      <p:sp>
        <p:nvSpPr>
          <p:cNvPr id="1024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fld id="{78B35A2E-BDCC-4E1B-ADAD-7A615CC74C3F}" type="slidenum">
              <a:rPr lang="zh-CN" altLang="en-US" sz="1200" b="0" smtClean="0">
                <a:solidFill>
                  <a:schemeClr val="tx1"/>
                </a:solidFill>
                <a:latin typeface="Arial" charset="0"/>
              </a:rPr>
              <a:pPr/>
              <a:t>58</a:t>
            </a:fld>
            <a:endParaRPr lang="en-US" altLang="zh-CN" sz="1200" b="0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找到相同文献的时候，通常会出现一个对话框，让你选择，问你想保留那条文献。</a:t>
            </a:r>
          </a:p>
        </p:txBody>
      </p:sp>
      <p:sp>
        <p:nvSpPr>
          <p:cNvPr id="1044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fld id="{7C2ACB48-DB01-45DB-BE9C-3C4CBB694863}" type="slidenum">
              <a:rPr lang="zh-CN" altLang="en-US" sz="1200" b="0" smtClean="0">
                <a:solidFill>
                  <a:schemeClr val="tx1"/>
                </a:solidFill>
                <a:latin typeface="Arial" charset="0"/>
              </a:rPr>
              <a:pPr/>
              <a:t>59</a:t>
            </a:fld>
            <a:endParaRPr lang="en-US" altLang="zh-CN" sz="1200" b="0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DFE0C-3245-4E1F-B80D-836CCD425CB0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22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22" name="副标题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20" name="页脚占位符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椭圆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0" name="直接连接符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11" name="直接连接符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12" name="直接连接符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13" name="直接连接符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14" name="直接连接符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15" name="直接连接符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8" name="椭圆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20" name="椭圆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22" name="日期占位符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23" name="页脚占位符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24" name="灯片编号占位符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613E1-B0FF-4B39-94CC-16A81733DC3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6283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5" name="灯片编号占位符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DC48A9F-4F6D-4EE3-9F8F-BAC06CAED4A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页脚占位符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79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8" name="直接连接符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ea typeface="宋体" charset="-122"/>
            </a:endParaRPr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ea typeface="宋体" charset="-122"/>
            </a:endParaRPr>
          </a:p>
        </p:txBody>
      </p:sp>
      <p:sp>
        <p:nvSpPr>
          <p:cNvPr id="10" name="直接连接符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ea typeface="宋体" charset="-122"/>
            </a:endParaRPr>
          </a:p>
        </p:txBody>
      </p:sp>
      <p:sp>
        <p:nvSpPr>
          <p:cNvPr id="11" name="直接连接符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ea typeface="宋体" charset="-122"/>
            </a:endParaRPr>
          </a:p>
        </p:txBody>
      </p:sp>
      <p:sp>
        <p:nvSpPr>
          <p:cNvPr id="12" name="直接连接符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ea typeface="宋体" charset="-122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4" name="椭圆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8" name="椭圆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9" name="直接连接符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ea typeface="宋体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0" name="日期占位符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39D"/>
              </a:solidFill>
            </a:endParaRPr>
          </a:p>
        </p:txBody>
      </p:sp>
      <p:sp>
        <p:nvSpPr>
          <p:cNvPr id="21" name="页脚占位符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39D"/>
              </a:solidFill>
            </a:endParaRPr>
          </a:p>
        </p:txBody>
      </p:sp>
      <p:sp>
        <p:nvSpPr>
          <p:cNvPr id="22" name="灯片编号占位符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9A1EF-29EE-4811-917C-7A0AE1DE89B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2085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7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09A3A-EF3C-43F2-9439-E4A2457D0AF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49411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9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40DE-9ADD-4126-888C-B27C851FD4D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38123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4" name="灯片编号占位符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0A485D9-C34A-4336-8811-78F0C926514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5" name="页脚占位符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01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4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A729D-5FE2-440A-AAB0-1718019C809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7358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接连接符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6" name="直接连接符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直接连接符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buFont typeface="Wingdings" pitchFamily="2" charset="2"/>
              <a:buNone/>
            </a:pPr>
            <a:endParaRPr lang="zh-CN" altLang="en-US" sz="2000" b="1" smtClean="0">
              <a:solidFill>
                <a:srgbClr val="00CCFF"/>
              </a:solidFill>
            </a:endParaRPr>
          </a:p>
        </p:txBody>
      </p:sp>
      <p:sp>
        <p:nvSpPr>
          <p:cNvPr id="8" name="直接连接符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buFont typeface="Wingdings" pitchFamily="2" charset="2"/>
              <a:buNone/>
            </a:pPr>
            <a:endParaRPr lang="zh-CN" altLang="en-US" sz="2000" b="1" smtClean="0">
              <a:solidFill>
                <a:srgbClr val="00CCFF"/>
              </a:solidFill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0" name="直接连接符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buFont typeface="Wingdings" pitchFamily="2" charset="2"/>
              <a:buNone/>
            </a:pPr>
            <a:endParaRPr lang="zh-CN" altLang="en-US" sz="2000" b="1" smtClean="0">
              <a:solidFill>
                <a:srgbClr val="00CCFF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8" name="内容占位符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2" name="日期占位符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13" name="灯片编号占位符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9A75146-9015-4BDB-A09A-6D1BBDDFF92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4" name="页脚占位符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334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接连接符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直接连接符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buFont typeface="Wingdings" pitchFamily="2" charset="2"/>
              <a:buNone/>
            </a:pPr>
            <a:endParaRPr lang="zh-CN" altLang="en-US" sz="2000" b="1" smtClean="0">
              <a:solidFill>
                <a:srgbClr val="00CCFF"/>
              </a:solidFill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9" name="直接连接符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buFont typeface="Wingdings" pitchFamily="2" charset="2"/>
              <a:buNone/>
            </a:pPr>
            <a:endParaRPr lang="zh-CN" altLang="en-US" sz="2000" b="1" smtClean="0">
              <a:solidFill>
                <a:srgbClr val="00CCFF"/>
              </a:solidFill>
            </a:endParaRPr>
          </a:p>
        </p:txBody>
      </p:sp>
      <p:sp>
        <p:nvSpPr>
          <p:cNvPr id="10" name="直接连接符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11" name="直接连接符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buFont typeface="Wingdings" pitchFamily="2" charset="2"/>
              <a:buNone/>
            </a:pPr>
            <a:endParaRPr lang="zh-CN" altLang="en-US" sz="2000" b="1" smtClean="0">
              <a:solidFill>
                <a:srgbClr val="00CCFF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2" name="日期占位符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13" name="灯片编号占位符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4093C19-7B73-4CC9-9602-B3FA20B65F0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4" name="页脚占位符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92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6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253B2-6C1A-4438-A401-022E299B081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7736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6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514B-38F5-4EC1-AC7D-52D19667C0B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3287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6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1A946-BFBF-4DF4-BD7F-C3FB40AB05A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4790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5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DB76D-3830-4549-B252-6FA4869FEA4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19437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6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17F43-E37F-44B0-B854-13BAEB77487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250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椭圆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椭圆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9" name="流程图: 过程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流程图: 过程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饼形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椭圆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同心圆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24" name="日期占位符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30820CF-B880-4189-942D-D702A7CBA730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5" name="矩形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接连接符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028" name="文本占位符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200" b="0">
                <a:solidFill>
                  <a:schemeClr val="tx2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200" b="0">
                <a:solidFill>
                  <a:schemeClr val="tx2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zh-CN" altLang="en-US">
              <a:solidFill>
                <a:srgbClr val="575F6D"/>
              </a:solidFill>
            </a:endParaRPr>
          </a:p>
        </p:txBody>
      </p:sp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1032" name="直接连接符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buFont typeface="Wingdings" pitchFamily="2" charset="2"/>
              <a:buNone/>
            </a:pPr>
            <a:endParaRPr lang="zh-CN" altLang="en-US" sz="2000" b="1" smtClean="0">
              <a:solidFill>
                <a:srgbClr val="00CCFF"/>
              </a:solidFill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034" name="直接连接符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buFont typeface="Wingdings" pitchFamily="2" charset="2"/>
              <a:buNone/>
            </a:pPr>
            <a:endParaRPr lang="zh-CN" altLang="en-US" sz="2000" b="1" smtClean="0">
              <a:solidFill>
                <a:srgbClr val="00CCFF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400" b="1">
                <a:solidFill>
                  <a:srgbClr val="FFFFFF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50676F4-CB5C-4F36-B396-49BC7D98BF13}" type="slidenum">
              <a:rPr lang="en-US" altLang="zh-CN"/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08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emuch.net/bbs/forumdisplay.php?fid=188&amp;typeid=686&amp;qid=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067944" y="1484784"/>
            <a:ext cx="4752528" cy="158417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科研利器：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EndNote X7</a:t>
            </a:r>
            <a:r>
              <a:rPr lang="zh-CN" altLang="en-US" dirty="0" smtClean="0"/>
              <a:t>使用方法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499992" y="4653136"/>
            <a:ext cx="4464496" cy="985664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学科馆员：张妮妮</a:t>
            </a:r>
            <a:endParaRPr lang="en-US" altLang="zh-CN" dirty="0" smtClean="0"/>
          </a:p>
          <a:p>
            <a:r>
              <a:rPr lang="en-US" altLang="zh-CN" dirty="0" smtClean="0"/>
              <a:t>  2014-11-21</a:t>
            </a:r>
            <a:endParaRPr lang="zh-CN" altLang="en-US" dirty="0"/>
          </a:p>
        </p:txBody>
      </p:sp>
      <p:pic>
        <p:nvPicPr>
          <p:cNvPr id="1028" name="Picture 4" descr="http://www.pc6.com/up/2014-7/2014717949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30" y="1484784"/>
            <a:ext cx="38884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23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7" y="874440"/>
            <a:ext cx="8334375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4950363" y="4725144"/>
            <a:ext cx="12192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12293" name="副标题 2"/>
          <p:cNvSpPr>
            <a:spLocks/>
          </p:cNvSpPr>
          <p:nvPr/>
        </p:nvSpPr>
        <p:spPr bwMode="auto">
          <a:xfrm>
            <a:off x="2051720" y="188640"/>
            <a:ext cx="617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</a:pPr>
            <a:r>
              <a:rPr lang="en-US" altLang="zh-CN" sz="4000" b="1" dirty="0">
                <a:solidFill>
                  <a:srgbClr val="0070C0"/>
                </a:solidFill>
                <a:latin typeface="Century Schoolbook" pitchFamily="18" charset="0"/>
                <a:ea typeface="宋体" charset="-122"/>
              </a:rPr>
              <a:t>Endnote X7</a:t>
            </a:r>
            <a:r>
              <a:rPr lang="zh-CN" altLang="en-US" sz="4000" b="1" dirty="0">
                <a:solidFill>
                  <a:srgbClr val="0070C0"/>
                </a:solidFill>
                <a:latin typeface="Century Schoolbook" pitchFamily="18" charset="0"/>
                <a:ea typeface="宋体" charset="-122"/>
              </a:rPr>
              <a:t>安装</a:t>
            </a:r>
          </a:p>
        </p:txBody>
      </p:sp>
      <p:sp>
        <p:nvSpPr>
          <p:cNvPr id="3" name="矩形 2"/>
          <p:cNvSpPr/>
          <p:nvPr/>
        </p:nvSpPr>
        <p:spPr>
          <a:xfrm>
            <a:off x="2051720" y="1844824"/>
            <a:ext cx="36576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</p:spTree>
    <p:extLst>
      <p:ext uri="{BB962C8B-B14F-4D97-AF65-F5344CB8AC3E}">
        <p14:creationId xmlns:p14="http://schemas.microsoft.com/office/powerpoint/2010/main" val="401570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1438275"/>
            <a:ext cx="5057775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副标题 2"/>
          <p:cNvSpPr>
            <a:spLocks/>
          </p:cNvSpPr>
          <p:nvPr/>
        </p:nvSpPr>
        <p:spPr bwMode="auto">
          <a:xfrm>
            <a:off x="1752600" y="381000"/>
            <a:ext cx="617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Endnote X7</a:t>
            </a:r>
            <a:r>
              <a:rPr kumimoji="0" lang="zh-CN" alt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安装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039" y="2852936"/>
            <a:ext cx="3429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4609038" y="3068960"/>
            <a:ext cx="3203321" cy="2792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9" name="内容占位符 2"/>
          <p:cNvSpPr>
            <a:spLocks noGrp="1"/>
          </p:cNvSpPr>
          <p:nvPr>
            <p:ph sz="quarter" idx="1"/>
          </p:nvPr>
        </p:nvSpPr>
        <p:spPr>
          <a:xfrm>
            <a:off x="1331640" y="5733256"/>
            <a:ext cx="7262192" cy="764704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altLang="zh-CN" sz="2800" b="1" dirty="0" smtClean="0">
                <a:solidFill>
                  <a:srgbClr val="0000FF"/>
                </a:solidFill>
              </a:rPr>
              <a:t>Connections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， 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filters , styles</a:t>
            </a:r>
            <a:endParaRPr lang="zh-CN" altLang="en-US" sz="28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38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>
            <a:spLocks/>
          </p:cNvSpPr>
          <p:nvPr/>
        </p:nvSpPr>
        <p:spPr bwMode="auto">
          <a:xfrm>
            <a:off x="1835696" y="692696"/>
            <a:ext cx="617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rtl="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 kern="1200">
                <a:solidFill>
                  <a:srgbClr val="00CCFF"/>
                </a:solidFill>
                <a:latin typeface="Century Schoolbook" pitchFamily="18" charset="0"/>
                <a:ea typeface="宋体" charset="-122"/>
                <a:cs typeface="+mn-cs"/>
              </a:defRPr>
            </a:lvl1pPr>
            <a:lvl2pPr marL="457200" algn="ctr" rtl="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 kern="1200">
                <a:solidFill>
                  <a:srgbClr val="00CCFF"/>
                </a:solidFill>
                <a:latin typeface="Century Schoolbook" pitchFamily="18" charset="0"/>
                <a:ea typeface="宋体" charset="-122"/>
                <a:cs typeface="+mn-cs"/>
              </a:defRPr>
            </a:lvl2pPr>
            <a:lvl3pPr marL="914400" algn="ctr" rtl="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 kern="1200">
                <a:solidFill>
                  <a:srgbClr val="00CCFF"/>
                </a:solidFill>
                <a:latin typeface="Century Schoolbook" pitchFamily="18" charset="0"/>
                <a:ea typeface="宋体" charset="-122"/>
                <a:cs typeface="+mn-cs"/>
              </a:defRPr>
            </a:lvl3pPr>
            <a:lvl4pPr marL="1371600" algn="ctr" rtl="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 kern="1200">
                <a:solidFill>
                  <a:srgbClr val="00CCFF"/>
                </a:solidFill>
                <a:latin typeface="Century Schoolbook" pitchFamily="18" charset="0"/>
                <a:ea typeface="宋体" charset="-122"/>
                <a:cs typeface="+mn-cs"/>
              </a:defRPr>
            </a:lvl4pPr>
            <a:lvl5pPr marL="1828800" algn="ctr" rtl="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 kern="1200">
                <a:solidFill>
                  <a:srgbClr val="00CCFF"/>
                </a:solidFill>
                <a:latin typeface="Century Schoolbook" pitchFamily="18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00CCFF"/>
                </a:solidFill>
                <a:latin typeface="Century Schoolbook" pitchFamily="18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00CCFF"/>
                </a:solidFill>
                <a:latin typeface="Century Schoolbook" pitchFamily="18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00CCFF"/>
                </a:solidFill>
                <a:latin typeface="Century Schoolbook" pitchFamily="18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00CCFF"/>
                </a:solidFill>
                <a:latin typeface="Century Schoolbook" pitchFamily="18" charset="0"/>
                <a:ea typeface="宋体" charset="-122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4000" dirty="0">
                <a:solidFill>
                  <a:srgbClr val="0070C0"/>
                </a:solidFill>
              </a:rPr>
              <a:t>Endnote </a:t>
            </a:r>
            <a:r>
              <a:rPr lang="en-US" altLang="zh-CN" sz="4000" dirty="0" smtClean="0">
                <a:solidFill>
                  <a:srgbClr val="0070C0"/>
                </a:solidFill>
              </a:rPr>
              <a:t>X7</a:t>
            </a:r>
            <a:r>
              <a:rPr lang="zh-CN" altLang="en-US" sz="4000" dirty="0" smtClean="0">
                <a:solidFill>
                  <a:srgbClr val="0070C0"/>
                </a:solidFill>
              </a:rPr>
              <a:t>安装</a:t>
            </a:r>
            <a:endParaRPr lang="zh-CN" altLang="en-US" sz="4000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533" y="1916832"/>
            <a:ext cx="481965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08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80728"/>
            <a:ext cx="3838575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1475656" y="3068960"/>
            <a:ext cx="2160240" cy="2792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05" y="977253"/>
            <a:ext cx="6624736" cy="569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3779912" y="3157736"/>
            <a:ext cx="15240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7862"/>
            <a:ext cx="7776864" cy="5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副标题 2"/>
          <p:cNvSpPr>
            <a:spLocks/>
          </p:cNvSpPr>
          <p:nvPr/>
        </p:nvSpPr>
        <p:spPr bwMode="auto">
          <a:xfrm>
            <a:off x="1676400" y="28303"/>
            <a:ext cx="5919936" cy="80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sz="4000" b="1" dirty="0">
                <a:solidFill>
                  <a:srgbClr val="0070C0"/>
                </a:solidFill>
                <a:latin typeface="Century Schoolbook" pitchFamily="18" charset="0"/>
                <a:ea typeface="宋体" charset="-122"/>
              </a:rPr>
              <a:t>新建</a:t>
            </a:r>
            <a:r>
              <a:rPr lang="zh-CN" altLang="en-US" sz="4000" b="1" dirty="0" smtClean="0">
                <a:solidFill>
                  <a:srgbClr val="0070C0"/>
                </a:solidFill>
                <a:latin typeface="Century Schoolbook" pitchFamily="18" charset="0"/>
                <a:ea typeface="宋体" charset="-122"/>
              </a:rPr>
              <a:t>本地  </a:t>
            </a:r>
            <a:r>
              <a:rPr lang="en-US" altLang="zh-CN" sz="4000" b="1" dirty="0" smtClean="0">
                <a:solidFill>
                  <a:srgbClr val="0070C0"/>
                </a:solidFill>
                <a:latin typeface="Century Schoolbook" pitchFamily="18" charset="0"/>
                <a:ea typeface="宋体" charset="-122"/>
              </a:rPr>
              <a:t>library</a:t>
            </a:r>
            <a:endParaRPr lang="en-US" altLang="zh-CN" sz="4000" b="1" dirty="0">
              <a:solidFill>
                <a:srgbClr val="0070C0"/>
              </a:solidFill>
              <a:latin typeface="Century Schoolbook" pitchFamily="18" charset="0"/>
              <a:ea typeface="宋体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26867" y="1268760"/>
            <a:ext cx="89906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</p:spTree>
    <p:extLst>
      <p:ext uri="{BB962C8B-B14F-4D97-AF65-F5344CB8AC3E}">
        <p14:creationId xmlns:p14="http://schemas.microsoft.com/office/powerpoint/2010/main" val="83992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65122"/>
            <a:ext cx="75819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2555776" y="5021932"/>
            <a:ext cx="792087" cy="2792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50896" cy="583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0" y="1196752"/>
            <a:ext cx="395010" cy="2792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7612"/>
            <a:ext cx="9144000" cy="6007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221" y="4664861"/>
            <a:ext cx="12096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8546058" y="6500986"/>
            <a:ext cx="597942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11" name="矩形 10"/>
          <p:cNvSpPr/>
          <p:nvPr/>
        </p:nvSpPr>
        <p:spPr>
          <a:xfrm>
            <a:off x="8100392" y="6094322"/>
            <a:ext cx="936104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85" y="479129"/>
            <a:ext cx="9169085" cy="625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96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 txBox="1">
            <a:spLocks/>
          </p:cNvSpPr>
          <p:nvPr/>
        </p:nvSpPr>
        <p:spPr bwMode="auto">
          <a:xfrm>
            <a:off x="2438400" y="1600200"/>
            <a:ext cx="617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None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/>
                <a:ea typeface="宋体"/>
                <a:cs typeface="+mn-cs"/>
              </a:rPr>
              <a:t>Endnote X7 </a:t>
            </a: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/>
                <a:ea typeface="宋体"/>
                <a:cs typeface="+mn-cs"/>
              </a:rPr>
              <a:t>界面简介</a:t>
            </a:r>
          </a:p>
        </p:txBody>
      </p:sp>
    </p:spTree>
    <p:extLst>
      <p:ext uri="{BB962C8B-B14F-4D97-AF65-F5344CB8AC3E}">
        <p14:creationId xmlns:p14="http://schemas.microsoft.com/office/powerpoint/2010/main" val="84092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48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圆角矩形 2"/>
          <p:cNvSpPr/>
          <p:nvPr/>
        </p:nvSpPr>
        <p:spPr>
          <a:xfrm>
            <a:off x="35496" y="852264"/>
            <a:ext cx="1488504" cy="4953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4419600"/>
            <a:ext cx="1570038" cy="646113"/>
          </a:xfrm>
          <a:prstGeom prst="rect">
            <a:avLst/>
          </a:prstGeom>
          <a:solidFill>
            <a:srgbClr val="FF33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0" dirty="0" smtClean="0">
                <a:solidFill>
                  <a:prstClr val="white"/>
                </a:solidFill>
                <a:latin typeface="Arial" charset="0"/>
              </a:rPr>
              <a:t>分组管理和</a:t>
            </a:r>
            <a:endParaRPr lang="en-US" altLang="zh-CN" sz="1800" b="0" dirty="0" smtClean="0">
              <a:solidFill>
                <a:prstClr val="white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0" dirty="0" smtClean="0">
                <a:solidFill>
                  <a:prstClr val="white"/>
                </a:solidFill>
                <a:latin typeface="Arial" charset="0"/>
              </a:rPr>
              <a:t>在线搜索窗口</a:t>
            </a:r>
            <a:endParaRPr lang="en-US" altLang="zh-CN" sz="1800" b="0" dirty="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00200" y="710208"/>
            <a:ext cx="7543800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05600" y="990600"/>
            <a:ext cx="1108075" cy="369888"/>
          </a:xfrm>
          <a:prstGeom prst="rect">
            <a:avLst/>
          </a:prstGeom>
          <a:solidFill>
            <a:srgbClr val="FF33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0" smtClean="0">
                <a:solidFill>
                  <a:prstClr val="white"/>
                </a:solidFill>
                <a:latin typeface="Arial" charset="0"/>
              </a:rPr>
              <a:t>检索窗口</a:t>
            </a:r>
            <a:endParaRPr lang="en-US" altLang="zh-CN" sz="1800" b="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387896"/>
            <a:ext cx="8305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941066" y="384721"/>
            <a:ext cx="879475" cy="307975"/>
          </a:xfrm>
          <a:prstGeom prst="rect">
            <a:avLst/>
          </a:prstGeom>
          <a:solidFill>
            <a:srgbClr val="FF33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0" smtClean="0">
                <a:solidFill>
                  <a:prstClr val="white"/>
                </a:solidFill>
                <a:latin typeface="Arial" charset="0"/>
              </a:rPr>
              <a:t>工具条</a:t>
            </a:r>
            <a:endParaRPr lang="en-US" altLang="zh-CN" sz="1400" b="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00200" y="1844824"/>
            <a:ext cx="7543800" cy="1892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772400" y="2286000"/>
            <a:ext cx="1219200" cy="646113"/>
          </a:xfrm>
          <a:prstGeom prst="rect">
            <a:avLst/>
          </a:prstGeom>
          <a:solidFill>
            <a:srgbClr val="FF33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0" smtClean="0">
                <a:solidFill>
                  <a:prstClr val="white"/>
                </a:solidFill>
                <a:latin typeface="Arial" charset="0"/>
              </a:rPr>
              <a:t>文献信息显示窗口</a:t>
            </a:r>
            <a:endParaRPr lang="en-US" altLang="zh-CN" sz="1800" b="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566664" y="4150568"/>
            <a:ext cx="3581400" cy="2590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81400" y="4495800"/>
            <a:ext cx="1447800" cy="646113"/>
          </a:xfrm>
          <a:prstGeom prst="rect">
            <a:avLst/>
          </a:prstGeom>
          <a:solidFill>
            <a:srgbClr val="FF33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0" smtClean="0">
                <a:solidFill>
                  <a:prstClr val="white"/>
                </a:solidFill>
                <a:latin typeface="Arial" charset="0"/>
              </a:rPr>
              <a:t>书目编辑</a:t>
            </a:r>
            <a:endParaRPr lang="en-US" altLang="zh-CN" sz="1800" b="0" smtClean="0">
              <a:solidFill>
                <a:prstClr val="white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0" smtClean="0">
                <a:solidFill>
                  <a:prstClr val="white"/>
                </a:solidFill>
                <a:latin typeface="Arial" charset="0"/>
              </a:rPr>
              <a:t>与预览窗口</a:t>
            </a:r>
            <a:endParaRPr lang="en-US" altLang="zh-CN" sz="1800" b="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5508104" y="4150568"/>
            <a:ext cx="3429000" cy="2590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315200" y="4876800"/>
            <a:ext cx="1447800" cy="646113"/>
          </a:xfrm>
          <a:prstGeom prst="rect">
            <a:avLst/>
          </a:prstGeom>
          <a:solidFill>
            <a:srgbClr val="FF33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0" smtClean="0">
                <a:solidFill>
                  <a:prstClr val="white"/>
                </a:solidFill>
                <a:latin typeface="Arial" charset="0"/>
              </a:rPr>
              <a:t>全文导入</a:t>
            </a:r>
            <a:r>
              <a:rPr lang="en-US" altLang="zh-CN" sz="1800" b="0" smtClean="0">
                <a:solidFill>
                  <a:prstClr val="white"/>
                </a:solidFill>
                <a:latin typeface="Arial" charset="0"/>
              </a:rPr>
              <a:t>/</a:t>
            </a:r>
            <a:r>
              <a:rPr lang="zh-CN" altLang="en-US" sz="1800" b="0" smtClean="0">
                <a:solidFill>
                  <a:prstClr val="white"/>
                </a:solidFill>
                <a:latin typeface="Arial" charset="0"/>
              </a:rPr>
              <a:t>预览</a:t>
            </a:r>
            <a:r>
              <a:rPr lang="en-US" altLang="zh-CN" sz="1800" b="0" smtClean="0">
                <a:solidFill>
                  <a:prstClr val="white"/>
                </a:solidFill>
                <a:latin typeface="Arial" charset="0"/>
              </a:rPr>
              <a:t>/</a:t>
            </a:r>
            <a:r>
              <a:rPr lang="zh-CN" altLang="en-US" sz="1800" b="0" smtClean="0">
                <a:solidFill>
                  <a:prstClr val="white"/>
                </a:solidFill>
                <a:latin typeface="Arial" charset="0"/>
              </a:rPr>
              <a:t>批注窗口</a:t>
            </a:r>
            <a:endParaRPr lang="en-US" altLang="zh-CN" sz="1800" b="0" smtClean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4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09331"/>
            <a:ext cx="792088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116632"/>
            <a:ext cx="7467600" cy="88235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zh-CN" altLang="en-US" sz="4000" b="1" cap="none" dirty="0">
                <a:solidFill>
                  <a:srgbClr val="0070C0"/>
                </a:solidFill>
                <a:latin typeface="Century Schoolbook"/>
                <a:ea typeface="宋体"/>
                <a:cs typeface="+mn-cs"/>
              </a:rPr>
              <a:t>工具条</a:t>
            </a:r>
            <a:r>
              <a:rPr lang="en-US" altLang="zh-CN" sz="4000" b="1" cap="none" dirty="0">
                <a:solidFill>
                  <a:srgbClr val="0070C0"/>
                </a:solidFill>
                <a:latin typeface="Century Schoolbook"/>
                <a:ea typeface="宋体"/>
                <a:cs typeface="+mn-cs"/>
              </a:rPr>
              <a:t>-</a:t>
            </a:r>
            <a:r>
              <a:rPr lang="zh-CN" altLang="en-US" sz="4000" b="1" cap="none" dirty="0">
                <a:solidFill>
                  <a:srgbClr val="0070C0"/>
                </a:solidFill>
                <a:latin typeface="Century Schoolbook"/>
                <a:ea typeface="宋体"/>
                <a:cs typeface="+mn-cs"/>
              </a:rPr>
              <a:t>快捷按钮</a:t>
            </a:r>
          </a:p>
        </p:txBody>
      </p:sp>
      <p:sp>
        <p:nvSpPr>
          <p:cNvPr id="5" name="矩形 4"/>
          <p:cNvSpPr/>
          <p:nvPr/>
        </p:nvSpPr>
        <p:spPr>
          <a:xfrm>
            <a:off x="600425" y="1194498"/>
            <a:ext cx="845096" cy="348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9" name="TextBox 8"/>
          <p:cNvSpPr txBox="1"/>
          <p:nvPr/>
        </p:nvSpPr>
        <p:spPr>
          <a:xfrm>
            <a:off x="4267200" y="1752600"/>
            <a:ext cx="1676400" cy="369888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新建参考文献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4267200" y="2297113"/>
            <a:ext cx="1622425" cy="369887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进行在线检索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76400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49488"/>
            <a:ext cx="381000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03525"/>
            <a:ext cx="3810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29000"/>
            <a:ext cx="3524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000500"/>
            <a:ext cx="381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33900"/>
            <a:ext cx="3810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8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172075"/>
            <a:ext cx="35242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9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681663"/>
            <a:ext cx="3810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 flipH="1">
            <a:off x="4267200" y="2830513"/>
            <a:ext cx="4572000" cy="369887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将文件中的文献导入到当前的</a:t>
            </a:r>
            <a:r>
              <a:rPr lang="en-US" altLang="zh-CN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library</a:t>
            </a:r>
            <a:endParaRPr lang="zh-CN" altLang="en-US" sz="1800" dirty="0">
              <a:solidFill>
                <a:schemeClr val="bg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 flipH="1">
            <a:off x="4267200" y="3973513"/>
            <a:ext cx="1622425" cy="369887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查找全文</a:t>
            </a:r>
          </a:p>
        </p:txBody>
      </p:sp>
      <p:sp>
        <p:nvSpPr>
          <p:cNvPr id="29" name="TextBox 28"/>
          <p:cNvSpPr txBox="1"/>
          <p:nvPr/>
        </p:nvSpPr>
        <p:spPr>
          <a:xfrm flipH="1">
            <a:off x="4267200" y="4583113"/>
            <a:ext cx="2438400" cy="369887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打开文献所在的网页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4267200" y="5192713"/>
            <a:ext cx="2743200" cy="369887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打开文献所附带的全文</a:t>
            </a:r>
          </a:p>
        </p:txBody>
      </p:sp>
      <p:sp>
        <p:nvSpPr>
          <p:cNvPr id="31" name="TextBox 30"/>
          <p:cNvSpPr txBox="1"/>
          <p:nvPr/>
        </p:nvSpPr>
        <p:spPr>
          <a:xfrm flipH="1">
            <a:off x="4267200" y="5715000"/>
            <a:ext cx="2971800" cy="369888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将选中的文献插入到文章中</a:t>
            </a:r>
          </a:p>
        </p:txBody>
      </p:sp>
      <p:sp>
        <p:nvSpPr>
          <p:cNvPr id="32" name="TextBox 31"/>
          <p:cNvSpPr txBox="1"/>
          <p:nvPr/>
        </p:nvSpPr>
        <p:spPr>
          <a:xfrm flipH="1">
            <a:off x="4267200" y="3440113"/>
            <a:ext cx="1622425" cy="369887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导出参考文献</a:t>
            </a:r>
          </a:p>
        </p:txBody>
      </p:sp>
      <p:pic>
        <p:nvPicPr>
          <p:cNvPr id="57364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248400"/>
            <a:ext cx="3810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 flipH="1">
            <a:off x="4267200" y="6248400"/>
            <a:ext cx="2743200" cy="369888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返回到</a:t>
            </a:r>
            <a:r>
              <a:rPr lang="en-US" altLang="zh-CN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word</a:t>
            </a:r>
            <a:r>
              <a:rPr lang="zh-CN" altLang="en-US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程序</a:t>
            </a:r>
          </a:p>
        </p:txBody>
      </p:sp>
      <p:sp>
        <p:nvSpPr>
          <p:cNvPr id="37" name="矩形 36"/>
          <p:cNvSpPr/>
          <p:nvPr/>
        </p:nvSpPr>
        <p:spPr>
          <a:xfrm>
            <a:off x="3347864" y="1194498"/>
            <a:ext cx="3662536" cy="3622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42706"/>
            <a:ext cx="1905000" cy="710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86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flipH="1">
            <a:off x="2360253" y="3593815"/>
            <a:ext cx="2743200" cy="369888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输出格式选择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07" y="1238605"/>
            <a:ext cx="3519048" cy="2262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91" y="1116011"/>
            <a:ext cx="2464540" cy="432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350838"/>
            <a:ext cx="7467600" cy="56356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altLang="zh-CN" sz="4000" b="1" cap="none" dirty="0">
                <a:solidFill>
                  <a:srgbClr val="0070C0"/>
                </a:solidFill>
                <a:latin typeface="Century Schoolbook"/>
                <a:ea typeface="宋体"/>
                <a:cs typeface="+mn-cs"/>
              </a:rPr>
              <a:t>Library</a:t>
            </a:r>
            <a:r>
              <a:rPr lang="zh-CN" altLang="en-US" sz="4000" b="1" cap="none" dirty="0">
                <a:solidFill>
                  <a:srgbClr val="0070C0"/>
                </a:solidFill>
                <a:latin typeface="Century Schoolbook"/>
                <a:ea typeface="宋体"/>
                <a:cs typeface="+mn-cs"/>
              </a:rPr>
              <a:t>管理窗口</a:t>
            </a:r>
          </a:p>
        </p:txBody>
      </p:sp>
      <p:sp>
        <p:nvSpPr>
          <p:cNvPr id="9" name="右箭头 8"/>
          <p:cNvSpPr/>
          <p:nvPr/>
        </p:nvSpPr>
        <p:spPr>
          <a:xfrm>
            <a:off x="2743200" y="1556792"/>
            <a:ext cx="18288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10" name="右箭头 9"/>
          <p:cNvSpPr/>
          <p:nvPr/>
        </p:nvSpPr>
        <p:spPr>
          <a:xfrm rot="318882" flipV="1">
            <a:off x="1113168" y="2026230"/>
            <a:ext cx="3286125" cy="61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11" name="右箭头 10"/>
          <p:cNvSpPr/>
          <p:nvPr/>
        </p:nvSpPr>
        <p:spPr>
          <a:xfrm rot="712990">
            <a:off x="2510970" y="3142951"/>
            <a:ext cx="1981200" cy="107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12" name="右箭头 11"/>
          <p:cNvSpPr/>
          <p:nvPr/>
        </p:nvSpPr>
        <p:spPr>
          <a:xfrm rot="491187" flipV="1">
            <a:off x="1022993" y="2407180"/>
            <a:ext cx="3587750" cy="77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13" name="右箭头 12"/>
          <p:cNvSpPr/>
          <p:nvPr/>
        </p:nvSpPr>
        <p:spPr>
          <a:xfrm rot="547245">
            <a:off x="2481215" y="4276376"/>
            <a:ext cx="19812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16" name="圆角矩形 15"/>
          <p:cNvSpPr/>
          <p:nvPr/>
        </p:nvSpPr>
        <p:spPr>
          <a:xfrm>
            <a:off x="304800" y="2438400"/>
            <a:ext cx="2133600" cy="5585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17" name="圆角矩形 16"/>
          <p:cNvSpPr/>
          <p:nvPr/>
        </p:nvSpPr>
        <p:spPr>
          <a:xfrm>
            <a:off x="387485" y="3092959"/>
            <a:ext cx="1972768" cy="1371600"/>
          </a:xfrm>
          <a:prstGeom prst="round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18" name="TextBox 17"/>
          <p:cNvSpPr txBox="1"/>
          <p:nvPr/>
        </p:nvSpPr>
        <p:spPr>
          <a:xfrm flipH="1">
            <a:off x="4648200" y="1448048"/>
            <a:ext cx="2743200" cy="369888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所有的文献数据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4648200" y="3277223"/>
            <a:ext cx="2743200" cy="369888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文献分类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4651838" y="2636912"/>
            <a:ext cx="914400" cy="369888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回收站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4637112" y="4283248"/>
            <a:ext cx="2743200" cy="369888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在线搜索</a:t>
            </a:r>
          </a:p>
        </p:txBody>
      </p:sp>
      <p:sp>
        <p:nvSpPr>
          <p:cNvPr id="22" name="TextBox 21"/>
          <p:cNvSpPr txBox="1"/>
          <p:nvPr/>
        </p:nvSpPr>
        <p:spPr>
          <a:xfrm flipH="1">
            <a:off x="4641439" y="2075043"/>
            <a:ext cx="2743200" cy="369888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未被分类的文献</a:t>
            </a:r>
          </a:p>
        </p:txBody>
      </p:sp>
    </p:spTree>
    <p:extLst>
      <p:ext uri="{BB962C8B-B14F-4D97-AF65-F5344CB8AC3E}">
        <p14:creationId xmlns:p14="http://schemas.microsoft.com/office/powerpoint/2010/main" val="86574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/>
          <p:cNvSpPr txBox="1">
            <a:spLocks/>
          </p:cNvSpPr>
          <p:nvPr/>
        </p:nvSpPr>
        <p:spPr>
          <a:xfrm>
            <a:off x="457200" y="350838"/>
            <a:ext cx="7467600" cy="56356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</a:pPr>
            <a:r>
              <a:rPr lang="zh-CN" altLang="en-US" sz="4000" b="1" dirty="0">
                <a:solidFill>
                  <a:srgbClr val="0070C0"/>
                </a:solidFill>
                <a:effectLst/>
                <a:latin typeface="Century Schoolbook"/>
                <a:ea typeface="宋体"/>
                <a:cs typeface="+mn-cs"/>
              </a:rPr>
              <a:t>文献信息浏览窗口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04913"/>
            <a:ext cx="864870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上下箭头 20"/>
          <p:cNvSpPr/>
          <p:nvPr/>
        </p:nvSpPr>
        <p:spPr>
          <a:xfrm rot="18660000">
            <a:off x="977346" y="5062502"/>
            <a:ext cx="70034" cy="112301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22" name="TextBox 21"/>
          <p:cNvSpPr txBox="1"/>
          <p:nvPr/>
        </p:nvSpPr>
        <p:spPr>
          <a:xfrm flipH="1">
            <a:off x="1565176" y="5879232"/>
            <a:ext cx="990600" cy="646112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是否</a:t>
            </a:r>
            <a:endParaRPr lang="en-US" altLang="zh-CN" sz="1800" dirty="0">
              <a:solidFill>
                <a:schemeClr val="bg1"/>
              </a:solidFill>
              <a:latin typeface="Arial" pitchFamily="34" charset="0"/>
              <a:ea typeface="宋体" pitchFamily="2" charset="-122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有全文</a:t>
            </a:r>
          </a:p>
        </p:txBody>
      </p:sp>
      <p:sp>
        <p:nvSpPr>
          <p:cNvPr id="23" name="上下箭头 22"/>
          <p:cNvSpPr/>
          <p:nvPr/>
        </p:nvSpPr>
        <p:spPr>
          <a:xfrm>
            <a:off x="7088088" y="5653088"/>
            <a:ext cx="76200" cy="44020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24" name="TextBox 23"/>
          <p:cNvSpPr txBox="1"/>
          <p:nvPr/>
        </p:nvSpPr>
        <p:spPr>
          <a:xfrm flipH="1">
            <a:off x="6825952" y="6167263"/>
            <a:ext cx="914400" cy="646113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更新</a:t>
            </a:r>
            <a:endParaRPr lang="en-US" altLang="zh-CN" sz="1800" dirty="0">
              <a:solidFill>
                <a:schemeClr val="bg1"/>
              </a:solidFill>
              <a:latin typeface="Arial" pitchFamily="34" charset="0"/>
              <a:ea typeface="宋体" pitchFamily="2" charset="-122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时间</a:t>
            </a:r>
            <a:endParaRPr lang="en-US" altLang="zh-CN" sz="1800" dirty="0">
              <a:solidFill>
                <a:schemeClr val="bg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25" name="上下箭头 24"/>
          <p:cNvSpPr/>
          <p:nvPr/>
        </p:nvSpPr>
        <p:spPr>
          <a:xfrm>
            <a:off x="251520" y="5589240"/>
            <a:ext cx="76200" cy="37941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26" name="TextBox 25"/>
          <p:cNvSpPr txBox="1"/>
          <p:nvPr/>
        </p:nvSpPr>
        <p:spPr>
          <a:xfrm flipH="1">
            <a:off x="76199" y="6021288"/>
            <a:ext cx="936163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是否</a:t>
            </a:r>
            <a:endParaRPr lang="en-US" altLang="zh-CN" sz="1800" dirty="0">
              <a:solidFill>
                <a:schemeClr val="bg1"/>
              </a:solidFill>
              <a:latin typeface="Arial" pitchFamily="34" charset="0"/>
              <a:ea typeface="宋体" pitchFamily="2" charset="-122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阅读</a:t>
            </a:r>
          </a:p>
        </p:txBody>
      </p:sp>
    </p:spTree>
    <p:extLst>
      <p:ext uri="{BB962C8B-B14F-4D97-AF65-F5344CB8AC3E}">
        <p14:creationId xmlns:p14="http://schemas.microsoft.com/office/powerpoint/2010/main" val="1320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/>
              <a:t>浏览器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4724400"/>
            <a:ext cx="9144000" cy="18288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4953000"/>
            <a:ext cx="8229600" cy="1447800"/>
          </a:xfrm>
        </p:spPr>
        <p:txBody>
          <a:bodyPr/>
          <a:lstStyle/>
          <a:p>
            <a:pPr eaLnBrk="1" hangingPunct="1"/>
            <a:r>
              <a:rPr lang="zh-CN" altLang="en-US" dirty="0" smtClean="0"/>
              <a:t>禁止使用：</a:t>
            </a:r>
            <a:r>
              <a:rPr lang="en-US" altLang="zh-CN" dirty="0" smtClean="0"/>
              <a:t>360</a:t>
            </a:r>
            <a:r>
              <a:rPr lang="zh-CN" altLang="en-US" dirty="0" smtClean="0"/>
              <a:t>和搜狗</a:t>
            </a:r>
            <a:r>
              <a:rPr lang="zh-CN" altLang="en-US" dirty="0" smtClean="0">
                <a:solidFill>
                  <a:srgbClr val="FF0000"/>
                </a:solidFill>
              </a:rPr>
              <a:t>等</a:t>
            </a:r>
            <a:r>
              <a:rPr lang="zh-CN" altLang="en-US" dirty="0" smtClean="0"/>
              <a:t>加速浏览器</a:t>
            </a:r>
          </a:p>
          <a:p>
            <a:pPr eaLnBrk="1" hangingPunct="1"/>
            <a:r>
              <a:rPr lang="zh-CN" altLang="en-US" dirty="0"/>
              <a:t>可</a:t>
            </a:r>
            <a:r>
              <a:rPr lang="zh-CN" altLang="en-US" dirty="0" smtClean="0"/>
              <a:t>使用：</a:t>
            </a:r>
            <a:r>
              <a:rPr lang="en-US" altLang="zh-CN" dirty="0" smtClean="0"/>
              <a:t>IE, Firefox</a:t>
            </a:r>
            <a:r>
              <a:rPr lang="zh-CN" altLang="en-US" dirty="0" smtClean="0"/>
              <a:t>和</a:t>
            </a:r>
            <a:r>
              <a:rPr lang="en-US" altLang="zh-CN" dirty="0" smtClean="0"/>
              <a:t>Chrome</a:t>
            </a:r>
          </a:p>
        </p:txBody>
      </p:sp>
      <p:pic>
        <p:nvPicPr>
          <p:cNvPr id="5125" name="Picture 5" descr="2113965_iecra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0"/>
            <a:ext cx="1395413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20100410193405-11083927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86000"/>
            <a:ext cx="1452563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08f790529822720ea0c245157acb0a46f31fab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0"/>
            <a:ext cx="121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u=3540249149,2163716105&amp;fm=21&amp;gp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324100"/>
            <a:ext cx="1409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62200"/>
            <a:ext cx="12430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685800" y="2362200"/>
            <a:ext cx="1371600" cy="1143000"/>
          </a:xfrm>
          <a:prstGeom prst="line">
            <a:avLst/>
          </a:prstGeom>
          <a:noFill/>
          <a:ln w="190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2438400" y="2362200"/>
            <a:ext cx="1371600" cy="1143000"/>
          </a:xfrm>
          <a:prstGeom prst="line">
            <a:avLst/>
          </a:prstGeom>
          <a:noFill/>
          <a:ln w="190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79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/>
      <p:bldP spid="25604" grpId="0" build="p"/>
      <p:bldP spid="25610" grpId="0" animBg="1"/>
      <p:bldP spid="256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矩形 3"/>
          <p:cNvSpPr>
            <a:spLocks noChangeArrowheads="1"/>
          </p:cNvSpPr>
          <p:nvPr/>
        </p:nvSpPr>
        <p:spPr bwMode="auto">
          <a:xfrm>
            <a:off x="3124200" y="533400"/>
            <a:ext cx="476016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</a:pPr>
            <a:r>
              <a:rPr lang="en-US" altLang="zh-CN" sz="4000" b="1" dirty="0">
                <a:solidFill>
                  <a:srgbClr val="0070C0"/>
                </a:solidFill>
                <a:latin typeface="Century Schoolbook"/>
                <a:ea typeface="宋体"/>
              </a:rPr>
              <a:t>EndNote</a:t>
            </a:r>
            <a:r>
              <a:rPr lang="zh-CN" altLang="en-US" sz="4000" b="1" dirty="0">
                <a:solidFill>
                  <a:srgbClr val="0070C0"/>
                </a:solidFill>
                <a:latin typeface="Century Schoolbook"/>
                <a:ea typeface="宋体"/>
              </a:rPr>
              <a:t>的应用</a:t>
            </a:r>
            <a:br>
              <a:rPr lang="zh-CN" altLang="en-US" sz="4000" b="1" dirty="0">
                <a:solidFill>
                  <a:srgbClr val="0070C0"/>
                </a:solidFill>
                <a:latin typeface="Century Schoolbook"/>
                <a:ea typeface="宋体"/>
              </a:rPr>
            </a:br>
            <a:endParaRPr lang="zh-CN" altLang="en-US" sz="4000" b="1" dirty="0">
              <a:solidFill>
                <a:srgbClr val="0070C0"/>
              </a:solidFill>
              <a:latin typeface="Century Schoolbook"/>
              <a:ea typeface="宋体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"/>
          </p:nvPr>
        </p:nvSpPr>
        <p:spPr>
          <a:xfrm>
            <a:off x="1331640" y="1556793"/>
            <a:ext cx="7488832" cy="4536504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zh-CN" altLang="en-US" sz="2800" b="1" dirty="0" smtClean="0">
                <a:solidFill>
                  <a:srgbClr val="FF0000"/>
                </a:solidFill>
              </a:rPr>
              <a:t>收集文献</a:t>
            </a:r>
            <a:endParaRPr lang="en-US" altLang="zh-CN" sz="2800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en-US" altLang="zh-CN" b="1" dirty="0" smtClean="0"/>
              <a:t> --</a:t>
            </a:r>
            <a:r>
              <a:rPr lang="zh-CN" altLang="en-US" b="1" dirty="0" smtClean="0">
                <a:solidFill>
                  <a:srgbClr val="FF00FF"/>
                </a:solidFill>
              </a:rPr>
              <a:t>数据库下载导入</a:t>
            </a:r>
            <a:r>
              <a:rPr lang="zh-CN" altLang="en-US" sz="2000" b="1" dirty="0" smtClean="0">
                <a:solidFill>
                  <a:srgbClr val="FF00FF"/>
                </a:solidFill>
              </a:rPr>
              <a:t>（</a:t>
            </a:r>
            <a:r>
              <a:rPr lang="en-US" altLang="zh-CN" sz="2000" b="1" dirty="0" err="1" smtClean="0">
                <a:solidFill>
                  <a:srgbClr val="FF00FF"/>
                </a:solidFill>
              </a:rPr>
              <a:t>google</a:t>
            </a:r>
            <a:r>
              <a:rPr lang="en-US" altLang="zh-CN" sz="2000" b="1" dirty="0" smtClean="0">
                <a:solidFill>
                  <a:srgbClr val="FF00FF"/>
                </a:solidFill>
              </a:rPr>
              <a:t> scholar/</a:t>
            </a:r>
            <a:r>
              <a:rPr lang="en-US" altLang="zh-CN" sz="2000" b="1" dirty="0" err="1" smtClean="0">
                <a:solidFill>
                  <a:srgbClr val="FF00FF"/>
                </a:solidFill>
              </a:rPr>
              <a:t>pubmed</a:t>
            </a:r>
            <a:r>
              <a:rPr lang="en-US" altLang="zh-CN" sz="2000" b="1" dirty="0" smtClean="0">
                <a:solidFill>
                  <a:srgbClr val="FF00FF"/>
                </a:solidFill>
              </a:rPr>
              <a:t>/SCI/EI/CNKI/</a:t>
            </a:r>
            <a:r>
              <a:rPr lang="zh-CN" altLang="en-US" sz="2000" b="1" dirty="0" smtClean="0">
                <a:solidFill>
                  <a:srgbClr val="FF00FF"/>
                </a:solidFill>
              </a:rPr>
              <a:t>万方等）</a:t>
            </a:r>
            <a:endParaRPr lang="en-US" altLang="zh-CN" sz="2000" b="1" dirty="0" smtClean="0">
              <a:solidFill>
                <a:srgbClr val="FF00FF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en-US" altLang="zh-CN" b="1" dirty="0" smtClean="0"/>
              <a:t> --</a:t>
            </a:r>
            <a:r>
              <a:rPr lang="zh-CN" altLang="en-US" b="1" dirty="0" smtClean="0">
                <a:solidFill>
                  <a:srgbClr val="7030A0"/>
                </a:solidFill>
              </a:rPr>
              <a:t>在线检索</a:t>
            </a:r>
            <a:endParaRPr lang="en-US" altLang="zh-CN" b="1" dirty="0" smtClean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en-US" altLang="zh-CN" b="1" dirty="0" smtClean="0"/>
              <a:t> --</a:t>
            </a:r>
            <a:r>
              <a:rPr lang="zh-CN" altLang="en-US" b="1" dirty="0" smtClean="0">
                <a:solidFill>
                  <a:schemeClr val="accent3">
                    <a:lumMod val="75000"/>
                  </a:schemeClr>
                </a:solidFill>
              </a:rPr>
              <a:t>手动输入</a:t>
            </a:r>
            <a:endParaRPr lang="en-US" altLang="zh-CN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altLang="zh-CN" b="1" dirty="0" smtClean="0"/>
          </a:p>
          <a:p>
            <a:pPr>
              <a:defRPr/>
            </a:pPr>
            <a:r>
              <a:rPr lang="zh-CN" altLang="en-US" sz="2800" b="1" dirty="0" smtClean="0">
                <a:solidFill>
                  <a:srgbClr val="0070C0"/>
                </a:solidFill>
              </a:rPr>
              <a:t>文献管理</a:t>
            </a:r>
            <a:endParaRPr lang="en-US" altLang="zh-CN" sz="2800" b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altLang="zh-CN" b="1" dirty="0" smtClean="0"/>
          </a:p>
          <a:p>
            <a:pPr>
              <a:defRPr/>
            </a:pPr>
            <a:r>
              <a:rPr lang="zh-CN" altLang="en-US" sz="2800" b="1" dirty="0" smtClean="0">
                <a:solidFill>
                  <a:schemeClr val="accent1">
                    <a:lumMod val="75000"/>
                  </a:schemeClr>
                </a:solidFill>
              </a:rPr>
              <a:t>写作关联</a:t>
            </a:r>
            <a:endParaRPr lang="en-US" altLang="zh-CN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</a:rPr>
              <a:t>--</a:t>
            </a: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</a:rPr>
              <a:t>选定投稿期刊的参考文献格式，自动生成参考文献列表</a:t>
            </a:r>
            <a:endParaRPr lang="zh-CN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76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副标题 2"/>
          <p:cNvSpPr>
            <a:spLocks noGrp="1"/>
          </p:cNvSpPr>
          <p:nvPr>
            <p:ph type="subTitle" idx="1"/>
          </p:nvPr>
        </p:nvSpPr>
        <p:spPr>
          <a:xfrm>
            <a:off x="1676400" y="1676400"/>
            <a:ext cx="6858000" cy="1371600"/>
          </a:xfrm>
        </p:spPr>
        <p:txBody>
          <a:bodyPr/>
          <a:lstStyle/>
          <a:p>
            <a:pPr eaLnBrk="1" hangingPunct="1"/>
            <a:r>
              <a:rPr lang="en-US" altLang="zh-CN" sz="3200" dirty="0" smtClean="0">
                <a:solidFill>
                  <a:srgbClr val="CC0099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Google Scholar</a:t>
            </a:r>
            <a:r>
              <a:rPr lang="zh-CN" altLang="en-US" sz="3200" dirty="0" smtClean="0">
                <a:solidFill>
                  <a:srgbClr val="CC0099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的检索结果 </a:t>
            </a:r>
            <a:r>
              <a:rPr lang="en-US" altLang="zh-CN" sz="3200" dirty="0" smtClean="0">
                <a:solidFill>
                  <a:srgbClr val="CC0099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–</a:t>
            </a:r>
            <a:r>
              <a:rPr lang="zh-CN" altLang="en-US" sz="3200" dirty="0" smtClean="0">
                <a:solidFill>
                  <a:srgbClr val="CC0099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导入</a:t>
            </a:r>
            <a:r>
              <a:rPr lang="en-US" altLang="zh-CN" sz="3200" dirty="0" smtClean="0">
                <a:solidFill>
                  <a:srgbClr val="CC0099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EndNote X7</a:t>
            </a:r>
          </a:p>
        </p:txBody>
      </p:sp>
      <p:sp>
        <p:nvSpPr>
          <p:cNvPr id="26627" name="矩形 3"/>
          <p:cNvSpPr>
            <a:spLocks noChangeArrowheads="1"/>
          </p:cNvSpPr>
          <p:nvPr/>
        </p:nvSpPr>
        <p:spPr bwMode="auto">
          <a:xfrm>
            <a:off x="3124200" y="533400"/>
            <a:ext cx="4378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buFontTx/>
              <a:buNone/>
            </a:pPr>
            <a:r>
              <a:rPr lang="zh-CN" altLang="en-US" sz="4000" b="1" dirty="0">
                <a:solidFill>
                  <a:srgbClr val="0070C0"/>
                </a:solidFill>
                <a:latin typeface="Century Schoolbook"/>
                <a:ea typeface="宋体"/>
              </a:rPr>
              <a:t>收集文献</a:t>
            </a:r>
            <a:br>
              <a:rPr lang="zh-CN" altLang="en-US" sz="4000" b="1" dirty="0">
                <a:solidFill>
                  <a:srgbClr val="0070C0"/>
                </a:solidFill>
                <a:latin typeface="Century Schoolbook"/>
                <a:ea typeface="宋体"/>
              </a:rPr>
            </a:br>
            <a:endParaRPr lang="zh-CN" altLang="en-US" sz="4000" b="1" dirty="0">
              <a:solidFill>
                <a:srgbClr val="0070C0"/>
              </a:solidFill>
              <a:latin typeface="Century Schoolbook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5003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657654" cy="528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38" y="407369"/>
            <a:ext cx="8736589" cy="617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59" y="836712"/>
            <a:ext cx="8351319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6156176" y="872716"/>
            <a:ext cx="89906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23" y="244891"/>
            <a:ext cx="8905818" cy="649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323528" y="2204864"/>
            <a:ext cx="89906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12019"/>
            <a:ext cx="6955160" cy="381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1979712" y="2996952"/>
            <a:ext cx="2593620" cy="5493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</p:spTree>
    <p:extLst>
      <p:ext uri="{BB962C8B-B14F-4D97-AF65-F5344CB8AC3E}">
        <p14:creationId xmlns:p14="http://schemas.microsoft.com/office/powerpoint/2010/main" val="366112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6857080" cy="539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243"/>
            <a:ext cx="85153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6851848" y="1268760"/>
            <a:ext cx="1752600" cy="49530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Schoolbook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6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84489"/>
            <a:ext cx="6362700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6588224" y="1084489"/>
            <a:ext cx="89906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2146"/>
            <a:ext cx="862965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059832" y="4797152"/>
            <a:ext cx="89906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6" name="圆角矩形 5"/>
          <p:cNvSpPr/>
          <p:nvPr/>
        </p:nvSpPr>
        <p:spPr>
          <a:xfrm>
            <a:off x="1524000" y="3581400"/>
            <a:ext cx="3124200" cy="228600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Schoolbook"/>
              <a:ea typeface="宋体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109792" y="5085184"/>
            <a:ext cx="990600" cy="3810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Schoolbook"/>
              <a:ea typeface="宋体"/>
              <a:cs typeface="+mn-cs"/>
            </a:endParaRPr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2267744" y="4495800"/>
            <a:ext cx="228600" cy="228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" y="301262"/>
            <a:ext cx="9025186" cy="62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3563887" y="2924944"/>
            <a:ext cx="816997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12" name="矩形 11"/>
          <p:cNvSpPr/>
          <p:nvPr/>
        </p:nvSpPr>
        <p:spPr>
          <a:xfrm>
            <a:off x="3563888" y="4149080"/>
            <a:ext cx="816997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</p:spTree>
    <p:extLst>
      <p:ext uri="{BB962C8B-B14F-4D97-AF65-F5344CB8AC3E}">
        <p14:creationId xmlns:p14="http://schemas.microsoft.com/office/powerpoint/2010/main" val="356212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两种情况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> </a:t>
            </a:r>
            <a:r>
              <a:rPr lang="en-US" altLang="zh-CN" dirty="0" smtClean="0"/>
              <a:t>     ----</a:t>
            </a:r>
            <a:r>
              <a:rPr lang="zh-CN" altLang="en-US" sz="2800" dirty="0" smtClean="0"/>
              <a:t>各自浏览器下载设置不同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6750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7"/>
            <a:ext cx="5344017" cy="414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9144000" cy="613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3491880" y="2348880"/>
            <a:ext cx="511256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6" name="矩形 3"/>
          <p:cNvSpPr>
            <a:spLocks noChangeArrowheads="1"/>
          </p:cNvSpPr>
          <p:nvPr/>
        </p:nvSpPr>
        <p:spPr bwMode="auto">
          <a:xfrm>
            <a:off x="2915815" y="2177"/>
            <a:ext cx="4378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buFontTx/>
              <a:buNone/>
            </a:pPr>
            <a:r>
              <a:rPr lang="zh-CN" altLang="en-US" sz="4000" b="1" dirty="0">
                <a:solidFill>
                  <a:srgbClr val="0070C0"/>
                </a:solidFill>
                <a:latin typeface="Century Schoolbook"/>
                <a:ea typeface="宋体"/>
              </a:rPr>
              <a:t/>
            </a:r>
            <a:br>
              <a:rPr lang="zh-CN" altLang="en-US" sz="4000" b="1" dirty="0">
                <a:solidFill>
                  <a:srgbClr val="0070C0"/>
                </a:solidFill>
                <a:latin typeface="Century Schoolbook"/>
                <a:ea typeface="宋体"/>
              </a:rPr>
            </a:br>
            <a:endParaRPr lang="zh-CN" altLang="en-US" sz="4000" b="1" dirty="0">
              <a:solidFill>
                <a:srgbClr val="0070C0"/>
              </a:solidFill>
              <a:latin typeface="Century Schoolbook"/>
              <a:ea typeface="宋体"/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81121" y="-99392"/>
            <a:ext cx="6400800" cy="39662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CN" sz="2800" b="1" dirty="0" smtClean="0">
                <a:latin typeface="+mj-ea"/>
              </a:rPr>
              <a:t>NO.1  </a:t>
            </a:r>
            <a:r>
              <a:rPr lang="zh-CN" altLang="en-US" sz="2800" b="1" dirty="0" smtClean="0">
                <a:latin typeface="+mj-ea"/>
              </a:rPr>
              <a:t>直接下载</a:t>
            </a:r>
            <a:r>
              <a:rPr lang="en-US" altLang="zh-CN" sz="2800" b="1" dirty="0" smtClean="0">
                <a:latin typeface="+mj-ea"/>
              </a:rPr>
              <a:t>--chrome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r>
              <a:rPr lang="en-US" altLang="zh-CN" dirty="0" smtClean="0"/>
              <a:t>      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0752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3886200" y="2743200"/>
            <a:ext cx="762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1600200"/>
            <a:ext cx="4171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7315200" y="3810000"/>
            <a:ext cx="914400" cy="392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81121" y="-99392"/>
            <a:ext cx="6400800" cy="39662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CN" sz="2800" b="1" dirty="0" smtClean="0">
                <a:latin typeface="+mj-ea"/>
              </a:rPr>
              <a:t>NO.1  </a:t>
            </a:r>
            <a:r>
              <a:rPr lang="zh-CN" altLang="en-US" sz="2800" b="1" dirty="0" smtClean="0">
                <a:latin typeface="+mj-ea"/>
              </a:rPr>
              <a:t>选择打开</a:t>
            </a:r>
            <a:r>
              <a:rPr lang="en-US" altLang="zh-CN" sz="2800" b="1" dirty="0" smtClean="0">
                <a:latin typeface="+mj-ea"/>
              </a:rPr>
              <a:t>---Firefox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r>
              <a:rPr lang="en-US" altLang="zh-CN" dirty="0" smtClean="0"/>
              <a:t>      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4448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34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9144000" cy="570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759024" y="2323728"/>
            <a:ext cx="66294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</p:spTree>
    <p:extLst>
      <p:ext uri="{BB962C8B-B14F-4D97-AF65-F5344CB8AC3E}">
        <p14:creationId xmlns:p14="http://schemas.microsoft.com/office/powerpoint/2010/main" val="27593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副标题 2"/>
          <p:cNvSpPr>
            <a:spLocks noGrp="1"/>
          </p:cNvSpPr>
          <p:nvPr>
            <p:ph type="subTitle" idx="1"/>
          </p:nvPr>
        </p:nvSpPr>
        <p:spPr>
          <a:xfrm>
            <a:off x="2057400" y="1676400"/>
            <a:ext cx="6477000" cy="1371600"/>
          </a:xfrm>
        </p:spPr>
        <p:txBody>
          <a:bodyPr/>
          <a:lstStyle/>
          <a:p>
            <a:pPr eaLnBrk="1" hangingPunct="1"/>
            <a:r>
              <a:rPr lang="en-US" altLang="zh-CN" sz="3200" dirty="0" smtClean="0">
                <a:solidFill>
                  <a:srgbClr val="0000FF"/>
                </a:solidFill>
                <a:latin typeface="+mj-ea"/>
                <a:ea typeface="+mj-ea"/>
              </a:rPr>
              <a:t>PubMed</a:t>
            </a:r>
            <a:r>
              <a:rPr lang="zh-CN" altLang="en-US" sz="3200" dirty="0" smtClean="0">
                <a:solidFill>
                  <a:srgbClr val="0000FF"/>
                </a:solidFill>
                <a:latin typeface="+mj-ea"/>
                <a:ea typeface="+mj-ea"/>
              </a:rPr>
              <a:t>的检索结果</a:t>
            </a:r>
            <a:r>
              <a:rPr lang="en-US" altLang="zh-CN" sz="3200" dirty="0" smtClean="0">
                <a:solidFill>
                  <a:srgbClr val="0000FF"/>
                </a:solidFill>
                <a:latin typeface="+mj-ea"/>
                <a:ea typeface="+mj-ea"/>
              </a:rPr>
              <a:t>–</a:t>
            </a:r>
            <a:r>
              <a:rPr lang="zh-CN" altLang="en-US" sz="3200" dirty="0" smtClean="0">
                <a:solidFill>
                  <a:srgbClr val="0000FF"/>
                </a:solidFill>
                <a:latin typeface="+mj-ea"/>
                <a:ea typeface="+mj-ea"/>
              </a:rPr>
              <a:t>导入</a:t>
            </a:r>
            <a:r>
              <a:rPr lang="en-US" altLang="zh-CN" sz="3200" dirty="0" smtClean="0">
                <a:solidFill>
                  <a:srgbClr val="0000FF"/>
                </a:solidFill>
                <a:latin typeface="+mj-ea"/>
                <a:ea typeface="+mj-ea"/>
              </a:rPr>
              <a:t>EndNote</a:t>
            </a:r>
          </a:p>
        </p:txBody>
      </p:sp>
      <p:sp>
        <p:nvSpPr>
          <p:cNvPr id="34819" name="矩形 3"/>
          <p:cNvSpPr>
            <a:spLocks noChangeArrowheads="1"/>
          </p:cNvSpPr>
          <p:nvPr/>
        </p:nvSpPr>
        <p:spPr bwMode="auto">
          <a:xfrm>
            <a:off x="3124200" y="533400"/>
            <a:ext cx="4378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</a:pPr>
            <a:r>
              <a:rPr lang="zh-CN" altLang="en-US" sz="4000" b="1" dirty="0">
                <a:solidFill>
                  <a:srgbClr val="0070C0"/>
                </a:solidFill>
                <a:latin typeface="Century Schoolbook"/>
                <a:ea typeface="宋体"/>
              </a:rPr>
              <a:t>收集文献</a:t>
            </a:r>
            <a:br>
              <a:rPr lang="zh-CN" altLang="en-US" sz="4000" b="1" dirty="0">
                <a:solidFill>
                  <a:srgbClr val="0070C0"/>
                </a:solidFill>
                <a:latin typeface="Century Schoolbook"/>
                <a:ea typeface="宋体"/>
              </a:rPr>
            </a:br>
            <a:endParaRPr lang="zh-CN" altLang="en-US" sz="4000" b="1" dirty="0">
              <a:solidFill>
                <a:srgbClr val="0070C0"/>
              </a:solidFill>
              <a:latin typeface="Century Schoolbook"/>
              <a:ea typeface="宋体"/>
            </a:endParaRPr>
          </a:p>
        </p:txBody>
      </p:sp>
      <p:sp>
        <p:nvSpPr>
          <p:cNvPr id="4" name="副标题 2"/>
          <p:cNvSpPr txBox="1">
            <a:spLocks/>
          </p:cNvSpPr>
          <p:nvPr/>
        </p:nvSpPr>
        <p:spPr>
          <a:xfrm>
            <a:off x="5028606" y="5174332"/>
            <a:ext cx="3672408" cy="685800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altLang="zh-CN" sz="3200" dirty="0" smtClean="0">
                <a:solidFill>
                  <a:schemeClr val="tx1"/>
                </a:solidFill>
                <a:latin typeface="+mj-ea"/>
                <a:ea typeface="+mj-ea"/>
              </a:rPr>
              <a:t>What is </a:t>
            </a:r>
            <a:r>
              <a:rPr lang="en-US" altLang="zh-CN" sz="3200" dirty="0" err="1" smtClean="0">
                <a:solidFill>
                  <a:schemeClr val="tx1"/>
                </a:solidFill>
                <a:latin typeface="+mj-ea"/>
                <a:ea typeface="+mj-ea"/>
              </a:rPr>
              <a:t>pubmed</a:t>
            </a:r>
            <a:r>
              <a:rPr lang="zh-CN" altLang="en-US" sz="3200" dirty="0" smtClean="0">
                <a:solidFill>
                  <a:schemeClr val="tx1"/>
                </a:solidFill>
                <a:latin typeface="+mj-ea"/>
                <a:ea typeface="+mj-ea"/>
              </a:rPr>
              <a:t>？</a:t>
            </a:r>
            <a:endParaRPr lang="en-US" altLang="zh-CN" sz="3200" dirty="0" smtClean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7831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数据库的常识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文摘库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全文库</a:t>
            </a:r>
            <a:endParaRPr lang="en-US" altLang="zh-CN" dirty="0" smtClean="0"/>
          </a:p>
          <a:p>
            <a:pPr marL="82296" indent="0">
              <a:buNone/>
            </a:pPr>
            <a:endParaRPr lang="en-US" altLang="zh-CN" dirty="0" smtClean="0"/>
          </a:p>
          <a:p>
            <a:r>
              <a:rPr lang="en-US" altLang="zh-CN" dirty="0" smtClean="0"/>
              <a:t>IP</a:t>
            </a:r>
            <a:r>
              <a:rPr lang="zh-CN" altLang="en-US" dirty="0" smtClean="0"/>
              <a:t>识别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606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18" y="0"/>
            <a:ext cx="8784976" cy="679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54" y="0"/>
            <a:ext cx="8939146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619672" y="1628800"/>
            <a:ext cx="360040" cy="28083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5" name="矩形 4"/>
          <p:cNvSpPr/>
          <p:nvPr/>
        </p:nvSpPr>
        <p:spPr>
          <a:xfrm>
            <a:off x="6156176" y="836712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6" name="矩形 5"/>
          <p:cNvSpPr/>
          <p:nvPr/>
        </p:nvSpPr>
        <p:spPr>
          <a:xfrm>
            <a:off x="5436096" y="1844824"/>
            <a:ext cx="104411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</p:spTree>
    <p:extLst>
      <p:ext uri="{BB962C8B-B14F-4D97-AF65-F5344CB8AC3E}">
        <p14:creationId xmlns:p14="http://schemas.microsoft.com/office/powerpoint/2010/main" val="117225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7410450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3514"/>
            <a:ext cx="8197507" cy="584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835696" y="2132856"/>
            <a:ext cx="6336704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81121" y="-99392"/>
            <a:ext cx="6400800" cy="39662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CN" sz="2800" b="1" dirty="0" smtClean="0">
                <a:latin typeface="+mj-ea"/>
              </a:rPr>
              <a:t>NO.1  </a:t>
            </a:r>
            <a:r>
              <a:rPr lang="zh-CN" altLang="en-US" sz="2800" b="1" dirty="0" smtClean="0">
                <a:latin typeface="+mj-ea"/>
              </a:rPr>
              <a:t>直接下载</a:t>
            </a:r>
            <a:r>
              <a:rPr lang="en-US" altLang="zh-CN" sz="2800" b="1" dirty="0" smtClean="0">
                <a:latin typeface="+mj-ea"/>
              </a:rPr>
              <a:t>--chrome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r>
              <a:rPr lang="en-US" altLang="zh-CN" dirty="0" smtClean="0"/>
              <a:t>      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5172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00200"/>
            <a:ext cx="41814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5148064" y="3873182"/>
            <a:ext cx="762000" cy="392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3514"/>
            <a:ext cx="8197507" cy="584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1835696" y="2132856"/>
            <a:ext cx="6336704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81121" y="-99392"/>
            <a:ext cx="6400800" cy="39662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CN" sz="2800" b="1" dirty="0" smtClean="0">
                <a:latin typeface="+mj-ea"/>
              </a:rPr>
              <a:t>NO.1  </a:t>
            </a:r>
            <a:r>
              <a:rPr lang="zh-CN" altLang="en-US" sz="2800" b="1" dirty="0" smtClean="0">
                <a:latin typeface="+mj-ea"/>
              </a:rPr>
              <a:t>选择打开</a:t>
            </a:r>
            <a:r>
              <a:rPr lang="en-US" altLang="zh-CN" sz="2800" b="1" dirty="0" smtClean="0">
                <a:latin typeface="+mj-ea"/>
              </a:rPr>
              <a:t>---Firefox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r>
              <a:rPr lang="en-US" altLang="zh-CN" dirty="0" smtClean="0"/>
              <a:t>      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3349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1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副标题 2"/>
          <p:cNvSpPr>
            <a:spLocks noGrp="1"/>
          </p:cNvSpPr>
          <p:nvPr>
            <p:ph type="subTitle" idx="1"/>
          </p:nvPr>
        </p:nvSpPr>
        <p:spPr>
          <a:xfrm>
            <a:off x="2057400" y="1676400"/>
            <a:ext cx="6477000" cy="1371600"/>
          </a:xfrm>
        </p:spPr>
        <p:txBody>
          <a:bodyPr/>
          <a:lstStyle/>
          <a:p>
            <a:pPr eaLnBrk="1" hangingPunct="1"/>
            <a:r>
              <a:rPr lang="en-US" altLang="zh-CN" sz="3200" dirty="0" smtClean="0">
                <a:solidFill>
                  <a:srgbClr val="00B050"/>
                </a:solidFill>
                <a:latin typeface="+mj-ea"/>
                <a:ea typeface="+mj-ea"/>
              </a:rPr>
              <a:t>Web of Science</a:t>
            </a:r>
            <a:r>
              <a:rPr lang="zh-CN" altLang="en-US" sz="3200" dirty="0" smtClean="0">
                <a:solidFill>
                  <a:srgbClr val="00B050"/>
                </a:solidFill>
                <a:latin typeface="+mj-ea"/>
                <a:ea typeface="+mj-ea"/>
              </a:rPr>
              <a:t>的检索结果</a:t>
            </a:r>
            <a:r>
              <a:rPr lang="en-US" altLang="zh-CN" sz="3200" dirty="0" smtClean="0">
                <a:solidFill>
                  <a:srgbClr val="00B050"/>
                </a:solidFill>
                <a:latin typeface="+mj-ea"/>
                <a:ea typeface="+mj-ea"/>
              </a:rPr>
              <a:t>–</a:t>
            </a:r>
            <a:r>
              <a:rPr lang="zh-CN" altLang="en-US" sz="3200" dirty="0" smtClean="0">
                <a:solidFill>
                  <a:srgbClr val="00B050"/>
                </a:solidFill>
                <a:latin typeface="+mj-ea"/>
                <a:ea typeface="+mj-ea"/>
              </a:rPr>
              <a:t>导入</a:t>
            </a:r>
            <a:r>
              <a:rPr lang="en-US" altLang="zh-CN" sz="3200" dirty="0" smtClean="0">
                <a:solidFill>
                  <a:srgbClr val="00B050"/>
                </a:solidFill>
                <a:latin typeface="+mj-ea"/>
                <a:ea typeface="+mj-ea"/>
              </a:rPr>
              <a:t>EndNote</a:t>
            </a:r>
          </a:p>
        </p:txBody>
      </p:sp>
      <p:sp>
        <p:nvSpPr>
          <p:cNvPr id="36867" name="矩形 3"/>
          <p:cNvSpPr>
            <a:spLocks noChangeArrowheads="1"/>
          </p:cNvSpPr>
          <p:nvPr/>
        </p:nvSpPr>
        <p:spPr bwMode="auto">
          <a:xfrm>
            <a:off x="3124200" y="533400"/>
            <a:ext cx="4378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buFontTx/>
              <a:buNone/>
            </a:pPr>
            <a:r>
              <a:rPr lang="zh-CN" altLang="en-US" sz="4000" b="1" dirty="0">
                <a:solidFill>
                  <a:srgbClr val="0070C0"/>
                </a:solidFill>
                <a:latin typeface="Century Schoolbook"/>
                <a:ea typeface="宋体"/>
              </a:rPr>
              <a:t>收集文献</a:t>
            </a:r>
            <a:br>
              <a:rPr lang="zh-CN" altLang="en-US" sz="4000" b="1" dirty="0">
                <a:solidFill>
                  <a:srgbClr val="0070C0"/>
                </a:solidFill>
                <a:latin typeface="Century Schoolbook"/>
                <a:ea typeface="宋体"/>
              </a:rPr>
            </a:br>
            <a:endParaRPr lang="zh-CN" altLang="en-US" sz="4000" b="1" dirty="0">
              <a:solidFill>
                <a:srgbClr val="0070C0"/>
              </a:solidFill>
              <a:latin typeface="Century Schoolbook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1828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71" y="692696"/>
            <a:ext cx="8600029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555776" y="2636912"/>
            <a:ext cx="360040" cy="28083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4" name="矩形 3"/>
          <p:cNvSpPr/>
          <p:nvPr/>
        </p:nvSpPr>
        <p:spPr>
          <a:xfrm>
            <a:off x="4067944" y="2708920"/>
            <a:ext cx="129614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36912"/>
            <a:ext cx="558165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3851920" y="3861048"/>
            <a:ext cx="2664296" cy="180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2224088"/>
            <a:ext cx="795337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7412"/>
            <a:ext cx="8892480" cy="633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1835696" y="2132856"/>
            <a:ext cx="6336704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</p:spTree>
    <p:extLst>
      <p:ext uri="{BB962C8B-B14F-4D97-AF65-F5344CB8AC3E}">
        <p14:creationId xmlns:p14="http://schemas.microsoft.com/office/powerpoint/2010/main" val="387867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6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副标题 2"/>
          <p:cNvSpPr>
            <a:spLocks noGrp="1"/>
          </p:cNvSpPr>
          <p:nvPr>
            <p:ph type="subTitle" idx="1"/>
          </p:nvPr>
        </p:nvSpPr>
        <p:spPr>
          <a:xfrm>
            <a:off x="2057400" y="1676400"/>
            <a:ext cx="6477000" cy="1371600"/>
          </a:xfrm>
        </p:spPr>
        <p:txBody>
          <a:bodyPr/>
          <a:lstStyle/>
          <a:p>
            <a:pPr eaLnBrk="1" hangingPunct="1"/>
            <a:r>
              <a:rPr lang="en-US" altLang="zh-CN" sz="3200" dirty="0" err="1" smtClean="0">
                <a:solidFill>
                  <a:srgbClr val="FF6600"/>
                </a:solidFill>
                <a:latin typeface="+mj-ea"/>
                <a:ea typeface="+mj-ea"/>
              </a:rPr>
              <a:t>ScienceDirect</a:t>
            </a:r>
            <a:r>
              <a:rPr lang="zh-CN" altLang="en-US" sz="3200" dirty="0" smtClean="0">
                <a:solidFill>
                  <a:srgbClr val="FF6600"/>
                </a:solidFill>
                <a:latin typeface="+mj-ea"/>
                <a:ea typeface="+mj-ea"/>
              </a:rPr>
              <a:t>的检索结果</a:t>
            </a:r>
            <a:r>
              <a:rPr lang="en-US" altLang="zh-CN" sz="3200" dirty="0" smtClean="0">
                <a:solidFill>
                  <a:srgbClr val="FF6600"/>
                </a:solidFill>
                <a:latin typeface="+mj-ea"/>
                <a:ea typeface="+mj-ea"/>
              </a:rPr>
              <a:t>–</a:t>
            </a:r>
            <a:r>
              <a:rPr lang="zh-CN" altLang="en-US" sz="3200" dirty="0" smtClean="0">
                <a:solidFill>
                  <a:srgbClr val="FF6600"/>
                </a:solidFill>
                <a:latin typeface="+mj-ea"/>
                <a:ea typeface="+mj-ea"/>
              </a:rPr>
              <a:t>导入</a:t>
            </a:r>
            <a:r>
              <a:rPr lang="en-US" altLang="zh-CN" sz="3200" dirty="0" smtClean="0">
                <a:solidFill>
                  <a:srgbClr val="FF6600"/>
                </a:solidFill>
                <a:latin typeface="+mj-ea"/>
                <a:ea typeface="+mj-ea"/>
              </a:rPr>
              <a:t>EndNote</a:t>
            </a:r>
          </a:p>
        </p:txBody>
      </p:sp>
      <p:sp>
        <p:nvSpPr>
          <p:cNvPr id="40963" name="矩形 3"/>
          <p:cNvSpPr>
            <a:spLocks noChangeArrowheads="1"/>
          </p:cNvSpPr>
          <p:nvPr/>
        </p:nvSpPr>
        <p:spPr bwMode="auto">
          <a:xfrm>
            <a:off x="3124200" y="533400"/>
            <a:ext cx="4378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b="1" dirty="0">
                <a:solidFill>
                  <a:srgbClr val="0070C0"/>
                </a:solidFill>
                <a:latin typeface="Century Schoolbook"/>
                <a:ea typeface="宋体"/>
              </a:rPr>
              <a:t>收集文献</a:t>
            </a:r>
            <a:br>
              <a:rPr lang="zh-CN" altLang="en-US" sz="4000" b="1" dirty="0">
                <a:solidFill>
                  <a:srgbClr val="0070C0"/>
                </a:solidFill>
                <a:latin typeface="Century Schoolbook"/>
                <a:ea typeface="宋体"/>
              </a:rPr>
            </a:br>
            <a:endParaRPr lang="zh-CN" altLang="en-US" sz="4000" b="1" dirty="0">
              <a:solidFill>
                <a:srgbClr val="0070C0"/>
              </a:solidFill>
              <a:latin typeface="Century Schoolbook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4207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35" y="393643"/>
            <a:ext cx="8969914" cy="5769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051720" y="1797799"/>
            <a:ext cx="360040" cy="1584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84" y="393643"/>
            <a:ext cx="8963665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275856" y="1484785"/>
            <a:ext cx="100811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6" name="矩形 5"/>
          <p:cNvSpPr/>
          <p:nvPr/>
        </p:nvSpPr>
        <p:spPr>
          <a:xfrm>
            <a:off x="3580330" y="3381975"/>
            <a:ext cx="2359821" cy="4070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0" y="306995"/>
            <a:ext cx="8970250" cy="655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37465"/>
            <a:ext cx="7439401" cy="530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2915817" y="2589887"/>
            <a:ext cx="5616624" cy="3350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</p:spTree>
    <p:extLst>
      <p:ext uri="{BB962C8B-B14F-4D97-AF65-F5344CB8AC3E}">
        <p14:creationId xmlns:p14="http://schemas.microsoft.com/office/powerpoint/2010/main" val="25850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副标题 2"/>
          <p:cNvSpPr>
            <a:spLocks noGrp="1"/>
          </p:cNvSpPr>
          <p:nvPr>
            <p:ph type="subTitle" idx="1"/>
          </p:nvPr>
        </p:nvSpPr>
        <p:spPr>
          <a:xfrm>
            <a:off x="2057400" y="1676400"/>
            <a:ext cx="6477000" cy="1371600"/>
          </a:xfrm>
        </p:spPr>
        <p:txBody>
          <a:bodyPr>
            <a:normAutofit/>
          </a:bodyPr>
          <a:lstStyle/>
          <a:p>
            <a:r>
              <a:rPr lang="zh-CN" altLang="en-US" sz="3200" dirty="0" smtClean="0">
                <a:solidFill>
                  <a:srgbClr val="C00000"/>
                </a:solidFill>
                <a:latin typeface="+mj-ea"/>
                <a:ea typeface="+mj-ea"/>
              </a:rPr>
              <a:t>中国知网（</a:t>
            </a:r>
            <a:r>
              <a:rPr lang="en-US" altLang="zh-CN" sz="3200" dirty="0" smtClean="0">
                <a:solidFill>
                  <a:srgbClr val="C00000"/>
                </a:solidFill>
                <a:latin typeface="+mj-ea"/>
                <a:ea typeface="+mj-ea"/>
              </a:rPr>
              <a:t>CNKI</a:t>
            </a:r>
            <a:r>
              <a:rPr lang="zh-CN" altLang="en-US" sz="3200" dirty="0" smtClean="0">
                <a:solidFill>
                  <a:srgbClr val="C00000"/>
                </a:solidFill>
                <a:latin typeface="+mj-ea"/>
                <a:ea typeface="+mj-ea"/>
              </a:rPr>
              <a:t>）的检索结果</a:t>
            </a:r>
            <a:r>
              <a:rPr lang="en-US" altLang="zh-CN" sz="3200" dirty="0" smtClean="0">
                <a:solidFill>
                  <a:srgbClr val="C00000"/>
                </a:solidFill>
                <a:latin typeface="+mj-ea"/>
                <a:ea typeface="+mj-ea"/>
              </a:rPr>
              <a:t>–</a:t>
            </a:r>
            <a:r>
              <a:rPr lang="zh-CN" altLang="en-US" sz="3200" dirty="0" smtClean="0">
                <a:solidFill>
                  <a:srgbClr val="C00000"/>
                </a:solidFill>
                <a:latin typeface="+mj-ea"/>
                <a:ea typeface="+mj-ea"/>
              </a:rPr>
              <a:t>导入</a:t>
            </a:r>
            <a:r>
              <a:rPr lang="en-US" altLang="zh-CN" sz="3200" dirty="0" smtClean="0">
                <a:solidFill>
                  <a:srgbClr val="C00000"/>
                </a:solidFill>
                <a:latin typeface="+mj-ea"/>
                <a:ea typeface="+mj-ea"/>
              </a:rPr>
              <a:t>EndNote</a:t>
            </a:r>
          </a:p>
        </p:txBody>
      </p:sp>
      <p:sp>
        <p:nvSpPr>
          <p:cNvPr id="47107" name="矩形 3"/>
          <p:cNvSpPr>
            <a:spLocks noChangeArrowheads="1"/>
          </p:cNvSpPr>
          <p:nvPr/>
        </p:nvSpPr>
        <p:spPr bwMode="auto">
          <a:xfrm>
            <a:off x="3124200" y="533400"/>
            <a:ext cx="4378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4000" b="1" dirty="0">
                <a:solidFill>
                  <a:srgbClr val="0070C0"/>
                </a:solidFill>
                <a:latin typeface="Century Schoolbook"/>
                <a:ea typeface="宋体"/>
              </a:rPr>
              <a:t>收集文献</a:t>
            </a:r>
            <a:br>
              <a:rPr lang="zh-CN" altLang="en-US" sz="4000" b="1" dirty="0">
                <a:solidFill>
                  <a:srgbClr val="0070C0"/>
                </a:solidFill>
                <a:latin typeface="Century Schoolbook"/>
                <a:ea typeface="宋体"/>
              </a:rPr>
            </a:br>
            <a:endParaRPr lang="zh-CN" altLang="en-US" sz="4000" b="1" dirty="0">
              <a:solidFill>
                <a:srgbClr val="0070C0"/>
              </a:solidFill>
              <a:latin typeface="Century Schoolbook"/>
              <a:ea typeface="宋体"/>
            </a:endParaRPr>
          </a:p>
        </p:txBody>
      </p:sp>
      <p:sp>
        <p:nvSpPr>
          <p:cNvPr id="4" name="副标题 2"/>
          <p:cNvSpPr txBox="1">
            <a:spLocks/>
          </p:cNvSpPr>
          <p:nvPr/>
        </p:nvSpPr>
        <p:spPr>
          <a:xfrm>
            <a:off x="1115616" y="5789848"/>
            <a:ext cx="7920880" cy="60689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altLang="zh-CN" sz="3200" dirty="0" smtClean="0">
                <a:solidFill>
                  <a:schemeClr val="tx1"/>
                </a:solidFill>
                <a:latin typeface="+mj-ea"/>
                <a:ea typeface="+mj-ea"/>
              </a:rPr>
              <a:t>How much do you know about  CNKI ?</a:t>
            </a:r>
          </a:p>
        </p:txBody>
      </p:sp>
    </p:spTree>
    <p:extLst>
      <p:ext uri="{BB962C8B-B14F-4D97-AF65-F5344CB8AC3E}">
        <p14:creationId xmlns:p14="http://schemas.microsoft.com/office/powerpoint/2010/main" val="104138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28" y="81886"/>
            <a:ext cx="7010364" cy="6659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259632" y="3501008"/>
            <a:ext cx="360040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47" y="81886"/>
            <a:ext cx="8640960" cy="677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2363282" y="476672"/>
            <a:ext cx="720079" cy="3350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60288"/>
            <a:ext cx="5010438" cy="628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2339752" y="739722"/>
            <a:ext cx="720079" cy="2410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</p:spTree>
    <p:extLst>
      <p:ext uri="{BB962C8B-B14F-4D97-AF65-F5344CB8AC3E}">
        <p14:creationId xmlns:p14="http://schemas.microsoft.com/office/powerpoint/2010/main" val="99253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064896" cy="644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483768" y="4509120"/>
            <a:ext cx="432048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4" name="矩形 3"/>
          <p:cNvSpPr/>
          <p:nvPr/>
        </p:nvSpPr>
        <p:spPr>
          <a:xfrm>
            <a:off x="3131840" y="3861048"/>
            <a:ext cx="86409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</p:spTree>
    <p:extLst>
      <p:ext uri="{BB962C8B-B14F-4D97-AF65-F5344CB8AC3E}">
        <p14:creationId xmlns:p14="http://schemas.microsoft.com/office/powerpoint/2010/main" val="383828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百链</a:t>
            </a:r>
            <a:endParaRPr lang="zh-CN" alt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5971071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508483" y="4221088"/>
            <a:ext cx="8807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25564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1475656" y="3351698"/>
            <a:ext cx="1584176" cy="8693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71600"/>
            <a:ext cx="73818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53" y="1232277"/>
            <a:ext cx="6673986" cy="576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4283968" y="3068960"/>
            <a:ext cx="1064200" cy="3950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24" y="1614168"/>
            <a:ext cx="7034580" cy="500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/>
          <p:cNvSpPr/>
          <p:nvPr/>
        </p:nvSpPr>
        <p:spPr>
          <a:xfrm>
            <a:off x="2843808" y="3180248"/>
            <a:ext cx="893252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</p:spTree>
    <p:extLst>
      <p:ext uri="{BB962C8B-B14F-4D97-AF65-F5344CB8AC3E}">
        <p14:creationId xmlns:p14="http://schemas.microsoft.com/office/powerpoint/2010/main" val="284342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00" y="1052736"/>
            <a:ext cx="8928992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467544" y="3068960"/>
            <a:ext cx="432048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4" name="矩形 3"/>
          <p:cNvSpPr/>
          <p:nvPr/>
        </p:nvSpPr>
        <p:spPr>
          <a:xfrm>
            <a:off x="1259632" y="1916832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79512" y="3193726"/>
            <a:ext cx="86409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7" name="矩形 6"/>
          <p:cNvSpPr/>
          <p:nvPr/>
        </p:nvSpPr>
        <p:spPr>
          <a:xfrm>
            <a:off x="4860032" y="671289"/>
            <a:ext cx="55514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</p:spTree>
    <p:extLst>
      <p:ext uri="{BB962C8B-B14F-4D97-AF65-F5344CB8AC3E}">
        <p14:creationId xmlns:p14="http://schemas.microsoft.com/office/powerpoint/2010/main" val="127271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467544" y="98921"/>
            <a:ext cx="8424936" cy="39662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不管是什么浏览器，都不能直接打开，都要先保存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r>
              <a:rPr lang="en-US" altLang="zh-CN" dirty="0" smtClean="0"/>
              <a:t>      </a:t>
            </a:r>
            <a:endParaRPr lang="zh-CN" altLang="en-US" sz="2800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9215"/>
            <a:ext cx="7416824" cy="629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2123728" y="1700808"/>
            <a:ext cx="496855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54" y="607863"/>
            <a:ext cx="9017646" cy="625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4427984" y="1916831"/>
            <a:ext cx="207193" cy="2393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52936"/>
            <a:ext cx="414337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4400627" y="3655255"/>
            <a:ext cx="1323501" cy="2393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10" name="矩形 9"/>
          <p:cNvSpPr/>
          <p:nvPr/>
        </p:nvSpPr>
        <p:spPr>
          <a:xfrm>
            <a:off x="4400626" y="4221088"/>
            <a:ext cx="1323501" cy="2393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3" y="188640"/>
            <a:ext cx="8951926" cy="668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/>
          <p:cNvSpPr/>
          <p:nvPr/>
        </p:nvSpPr>
        <p:spPr>
          <a:xfrm>
            <a:off x="1687966" y="2204864"/>
            <a:ext cx="7060498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</p:spTree>
    <p:extLst>
      <p:ext uri="{BB962C8B-B14F-4D97-AF65-F5344CB8AC3E}">
        <p14:creationId xmlns:p14="http://schemas.microsoft.com/office/powerpoint/2010/main" val="209275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3" y="318700"/>
            <a:ext cx="8201025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2201456" y="4005064"/>
            <a:ext cx="66910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 smtClean="0">
                <a:solidFill>
                  <a:srgbClr val="FF0000"/>
                </a:solidFill>
                <a:latin typeface="Century Schoolbook"/>
                <a:ea typeface="宋体"/>
              </a:rPr>
              <a:t>Notice</a:t>
            </a:r>
            <a:r>
              <a:rPr lang="zh-CN" altLang="en-US" sz="3200" b="1" dirty="0" smtClean="0">
                <a:solidFill>
                  <a:srgbClr val="FF0000"/>
                </a:solidFill>
                <a:latin typeface="Century Schoolbook"/>
                <a:ea typeface="宋体"/>
              </a:rPr>
              <a:t>：</a:t>
            </a:r>
            <a:endParaRPr lang="en-US" altLang="zh-CN" sz="3200" b="1" dirty="0" smtClean="0">
              <a:solidFill>
                <a:srgbClr val="FF0000"/>
              </a:solidFill>
              <a:latin typeface="Century Schoolbook"/>
              <a:ea typeface="宋体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 smtClean="0">
                <a:latin typeface="Century Schoolbook"/>
                <a:ea typeface="宋体"/>
              </a:rPr>
              <a:t>致</a:t>
            </a:r>
            <a:r>
              <a:rPr lang="en-US" altLang="zh-CN" sz="2400" b="1" dirty="0" smtClean="0">
                <a:latin typeface="Century Schoolbook"/>
                <a:ea typeface="宋体"/>
              </a:rPr>
              <a:t>Chrome</a:t>
            </a:r>
            <a:r>
              <a:rPr lang="zh-CN" altLang="en-US" sz="2400" b="1" dirty="0" smtClean="0">
                <a:latin typeface="Century Schoolbook"/>
                <a:ea typeface="宋体"/>
              </a:rPr>
              <a:t>用户：自动下载的这些保存结果可删除。</a:t>
            </a:r>
            <a:endParaRPr lang="zh-CN" alt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49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副标题 2"/>
          <p:cNvSpPr>
            <a:spLocks noGrp="1"/>
          </p:cNvSpPr>
          <p:nvPr>
            <p:ph type="subTitle" idx="1"/>
          </p:nvPr>
        </p:nvSpPr>
        <p:spPr>
          <a:xfrm>
            <a:off x="2057400" y="1676400"/>
            <a:ext cx="6477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3200" dirty="0" smtClean="0"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</a:rPr>
              <a:t>PDF</a:t>
            </a:r>
            <a:r>
              <a:rPr lang="zh-CN" altLang="en-US" sz="3200" dirty="0" smtClean="0"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</a:rPr>
              <a:t>文件</a:t>
            </a:r>
            <a:r>
              <a:rPr lang="en-US" altLang="zh-CN" sz="3200" dirty="0" smtClean="0"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</a:rPr>
              <a:t>–</a:t>
            </a:r>
            <a:r>
              <a:rPr lang="zh-CN" altLang="en-US" sz="3200" dirty="0" smtClean="0"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</a:rPr>
              <a:t>导入</a:t>
            </a:r>
            <a:r>
              <a:rPr lang="en-US" altLang="zh-CN" sz="3200" dirty="0" err="1" smtClean="0"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</a:rPr>
              <a:t>EndNote</a:t>
            </a:r>
            <a:endParaRPr lang="en-US" altLang="zh-CN" sz="3200" dirty="0" smtClean="0">
              <a:solidFill>
                <a:schemeClr val="accent6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4275" name="矩形 3"/>
          <p:cNvSpPr>
            <a:spLocks noChangeArrowheads="1"/>
          </p:cNvSpPr>
          <p:nvPr/>
        </p:nvSpPr>
        <p:spPr bwMode="auto">
          <a:xfrm>
            <a:off x="3124200" y="533400"/>
            <a:ext cx="4378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b="1" dirty="0">
                <a:solidFill>
                  <a:srgbClr val="0070C0"/>
                </a:solidFill>
                <a:latin typeface="Century Schoolbook"/>
                <a:ea typeface="宋体"/>
              </a:rPr>
              <a:t>收集文献</a:t>
            </a:r>
            <a:r>
              <a:rPr lang="zh-CN" altLang="en-US" sz="4000" dirty="0">
                <a:solidFill>
                  <a:srgbClr val="00B0F0"/>
                </a:solidFill>
              </a:rPr>
              <a:t/>
            </a:r>
            <a:br>
              <a:rPr lang="zh-CN" altLang="en-US" sz="4000" dirty="0">
                <a:solidFill>
                  <a:srgbClr val="00B0F0"/>
                </a:solidFill>
              </a:rPr>
            </a:br>
            <a:endParaRPr lang="zh-CN" altLang="en-US" sz="4000" dirty="0">
              <a:solidFill>
                <a:srgbClr val="00B0F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5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671"/>
            <a:ext cx="8892480" cy="671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1115616" y="1124744"/>
            <a:ext cx="3816424" cy="2520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24944"/>
            <a:ext cx="414337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4265712" y="1748806"/>
            <a:ext cx="234280" cy="2520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6" name="矩形 5"/>
          <p:cNvSpPr/>
          <p:nvPr/>
        </p:nvSpPr>
        <p:spPr>
          <a:xfrm>
            <a:off x="4697759" y="3738507"/>
            <a:ext cx="721791" cy="2520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" y="127671"/>
            <a:ext cx="9033829" cy="671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1687966" y="2132856"/>
            <a:ext cx="706049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</p:spTree>
    <p:extLst>
      <p:ext uri="{BB962C8B-B14F-4D97-AF65-F5344CB8AC3E}">
        <p14:creationId xmlns:p14="http://schemas.microsoft.com/office/powerpoint/2010/main" val="71734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87915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副标题 2"/>
          <p:cNvSpPr>
            <a:spLocks/>
          </p:cNvSpPr>
          <p:nvPr/>
        </p:nvSpPr>
        <p:spPr bwMode="auto">
          <a:xfrm>
            <a:off x="1079104" y="228600"/>
            <a:ext cx="806489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zh-CN" sz="4000" dirty="0" smtClean="0">
                <a:solidFill>
                  <a:srgbClr val="0000FF"/>
                </a:solidFill>
                <a:latin typeface="Arial" charset="0"/>
              </a:rPr>
              <a:t>PDF</a:t>
            </a:r>
            <a:r>
              <a:rPr lang="zh-CN" altLang="en-US" sz="4000" dirty="0">
                <a:solidFill>
                  <a:srgbClr val="0000FF"/>
                </a:solidFill>
                <a:latin typeface="Arial" charset="0"/>
              </a:rPr>
              <a:t>自动命名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749"/>
            <a:ext cx="8934450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89" y="980728"/>
            <a:ext cx="7595145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16" y="901345"/>
            <a:ext cx="7648524" cy="595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07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副标题 2"/>
          <p:cNvSpPr>
            <a:spLocks noGrp="1"/>
          </p:cNvSpPr>
          <p:nvPr>
            <p:ph type="subTitle" idx="1"/>
          </p:nvPr>
        </p:nvSpPr>
        <p:spPr>
          <a:xfrm>
            <a:off x="2057400" y="1676400"/>
            <a:ext cx="6477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3200" dirty="0" smtClean="0"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</a:rPr>
              <a:t>PDF</a:t>
            </a:r>
            <a:r>
              <a:rPr lang="zh-CN" altLang="en-US" sz="3200" dirty="0" smtClean="0"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</a:rPr>
              <a:t>文件</a:t>
            </a:r>
            <a:r>
              <a:rPr lang="zh-CN" altLang="en-US" sz="3200" dirty="0">
                <a:solidFill>
                  <a:srgbClr val="FF0000"/>
                </a:solidFill>
                <a:latin typeface="+mj-ea"/>
                <a:ea typeface="+mj-ea"/>
              </a:rPr>
              <a:t>夹</a:t>
            </a:r>
            <a:r>
              <a:rPr lang="en-US" altLang="zh-CN" sz="3200" dirty="0" smtClean="0"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</a:rPr>
              <a:t>–</a:t>
            </a:r>
            <a:r>
              <a:rPr lang="zh-CN" altLang="en-US" sz="3200" dirty="0" smtClean="0"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</a:rPr>
              <a:t>导入</a:t>
            </a:r>
            <a:r>
              <a:rPr lang="en-US" altLang="zh-CN" sz="3200" dirty="0" err="1" smtClean="0"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</a:rPr>
              <a:t>EndNote</a:t>
            </a:r>
            <a:endParaRPr lang="en-US" altLang="zh-CN" sz="3200" dirty="0" smtClean="0">
              <a:solidFill>
                <a:schemeClr val="accent6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4275" name="矩形 3"/>
          <p:cNvSpPr>
            <a:spLocks noChangeArrowheads="1"/>
          </p:cNvSpPr>
          <p:nvPr/>
        </p:nvSpPr>
        <p:spPr bwMode="auto">
          <a:xfrm>
            <a:off x="3124200" y="533400"/>
            <a:ext cx="4378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b="1" dirty="0">
                <a:solidFill>
                  <a:srgbClr val="0070C0"/>
                </a:solidFill>
                <a:latin typeface="Century Schoolbook"/>
                <a:ea typeface="宋体"/>
              </a:rPr>
              <a:t>收集文献</a:t>
            </a:r>
            <a:r>
              <a:rPr lang="zh-CN" altLang="en-US" sz="4000" dirty="0">
                <a:solidFill>
                  <a:srgbClr val="00B0F0"/>
                </a:solidFill>
              </a:rPr>
              <a:t/>
            </a:r>
            <a:br>
              <a:rPr lang="zh-CN" altLang="en-US" sz="4000" dirty="0">
                <a:solidFill>
                  <a:srgbClr val="00B0F0"/>
                </a:solidFill>
              </a:rPr>
            </a:br>
            <a:endParaRPr lang="zh-CN" altLang="en-US" sz="4000" dirty="0">
              <a:solidFill>
                <a:srgbClr val="00B0F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78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67115"/>
            <a:ext cx="8447286" cy="585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副标题 2"/>
          <p:cNvSpPr>
            <a:spLocks/>
          </p:cNvSpPr>
          <p:nvPr/>
        </p:nvSpPr>
        <p:spPr bwMode="auto">
          <a:xfrm>
            <a:off x="1008112" y="228600"/>
            <a:ext cx="86044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zh-CN" altLang="en-US" sz="4000" dirty="0" smtClean="0">
                <a:solidFill>
                  <a:srgbClr val="0000FF"/>
                </a:solidFill>
                <a:latin typeface="Arial" charset="0"/>
              </a:rPr>
              <a:t>为</a:t>
            </a:r>
            <a:r>
              <a:rPr lang="en-US" altLang="zh-CN" sz="4000" dirty="0">
                <a:solidFill>
                  <a:srgbClr val="0000FF"/>
                </a:solidFill>
                <a:latin typeface="Arial" charset="0"/>
              </a:rPr>
              <a:t>folder</a:t>
            </a:r>
            <a:r>
              <a:rPr lang="zh-CN" altLang="en-US" sz="4000" dirty="0">
                <a:solidFill>
                  <a:srgbClr val="0000FF"/>
                </a:solidFill>
                <a:latin typeface="Arial" charset="0"/>
              </a:rPr>
              <a:t>生成</a:t>
            </a:r>
            <a:r>
              <a:rPr lang="en-US" altLang="zh-CN" sz="4000" dirty="0">
                <a:solidFill>
                  <a:srgbClr val="0000FF"/>
                </a:solidFill>
                <a:latin typeface="Arial" charset="0"/>
              </a:rPr>
              <a:t>group set</a:t>
            </a:r>
            <a:endParaRPr lang="zh-CN" altLang="en-US" sz="400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5" y="1532845"/>
            <a:ext cx="9145016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8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556792"/>
            <a:ext cx="6973887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8217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419872" y="3855490"/>
            <a:ext cx="2073654" cy="43204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4299"/>
            <a:ext cx="8896350" cy="62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483768" y="5013176"/>
            <a:ext cx="4824536" cy="8640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592412" y="50851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原文件</a:t>
            </a:r>
            <a:r>
              <a:rPr lang="zh-CN" altLang="en-US" dirty="0">
                <a:solidFill>
                  <a:srgbClr val="FF0000"/>
                </a:solidFill>
              </a:rPr>
              <a:t>下的</a:t>
            </a:r>
            <a:r>
              <a:rPr lang="en-US" altLang="zh-CN" dirty="0">
                <a:solidFill>
                  <a:srgbClr val="FF0000"/>
                </a:solidFill>
              </a:rPr>
              <a:t>PDF</a:t>
            </a:r>
            <a:r>
              <a:rPr lang="zh-CN" altLang="en-US" dirty="0">
                <a:solidFill>
                  <a:srgbClr val="FF0000"/>
                </a:solidFill>
              </a:rPr>
              <a:t>可删除，不影响已导入</a:t>
            </a:r>
            <a:r>
              <a:rPr lang="en-US" altLang="zh-CN" dirty="0">
                <a:solidFill>
                  <a:srgbClr val="FF0000"/>
                </a:solidFill>
              </a:rPr>
              <a:t>endnote</a:t>
            </a:r>
            <a:r>
              <a:rPr lang="zh-CN" altLang="en-US" dirty="0">
                <a:solidFill>
                  <a:srgbClr val="FF0000"/>
                </a:solidFill>
              </a:rPr>
              <a:t>里的</a:t>
            </a:r>
            <a:r>
              <a:rPr lang="en-US" altLang="zh-CN" dirty="0">
                <a:solidFill>
                  <a:srgbClr val="FF0000"/>
                </a:solidFill>
              </a:rPr>
              <a:t>PDF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副标题 2"/>
          <p:cNvSpPr>
            <a:spLocks noGrp="1"/>
          </p:cNvSpPr>
          <p:nvPr>
            <p:ph type="subTitle" idx="1"/>
          </p:nvPr>
        </p:nvSpPr>
        <p:spPr>
          <a:xfrm>
            <a:off x="1835696" y="1700808"/>
            <a:ext cx="6477000" cy="1371600"/>
          </a:xfrm>
        </p:spPr>
        <p:txBody>
          <a:bodyPr/>
          <a:lstStyle/>
          <a:p>
            <a:pPr eaLnBrk="1" hangingPunct="1"/>
            <a:r>
              <a:rPr lang="zh-CN" altLang="en-US" sz="3200" dirty="0" smtClean="0">
                <a:solidFill>
                  <a:srgbClr val="42557F"/>
                </a:solidFill>
                <a:latin typeface="+mn-ea"/>
              </a:rPr>
              <a:t>手动输入</a:t>
            </a:r>
            <a:r>
              <a:rPr lang="en-US" altLang="zh-CN" sz="3200" dirty="0" smtClean="0">
                <a:solidFill>
                  <a:srgbClr val="42557F"/>
                </a:solidFill>
                <a:latin typeface="+mn-ea"/>
              </a:rPr>
              <a:t>         EndNote</a:t>
            </a:r>
          </a:p>
        </p:txBody>
      </p:sp>
      <p:sp>
        <p:nvSpPr>
          <p:cNvPr id="56323" name="矩形 3"/>
          <p:cNvSpPr>
            <a:spLocks noChangeArrowheads="1"/>
          </p:cNvSpPr>
          <p:nvPr/>
        </p:nvSpPr>
        <p:spPr bwMode="auto">
          <a:xfrm>
            <a:off x="3124200" y="533400"/>
            <a:ext cx="4378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4000" b="1" dirty="0">
                <a:solidFill>
                  <a:srgbClr val="0070C0"/>
                </a:solidFill>
                <a:latin typeface="Century Schoolbook"/>
                <a:ea typeface="宋体"/>
              </a:rPr>
              <a:t>收集文献</a:t>
            </a:r>
            <a:br>
              <a:rPr lang="zh-CN" altLang="en-US" sz="4000" b="1" dirty="0">
                <a:solidFill>
                  <a:srgbClr val="0070C0"/>
                </a:solidFill>
                <a:latin typeface="Century Schoolbook"/>
                <a:ea typeface="宋体"/>
              </a:rPr>
            </a:br>
            <a:endParaRPr lang="zh-CN" altLang="en-US" sz="4000" b="1" dirty="0">
              <a:solidFill>
                <a:srgbClr val="0070C0"/>
              </a:solidFill>
              <a:latin typeface="Century Schoolbook"/>
              <a:ea typeface="宋体"/>
            </a:endParaRPr>
          </a:p>
        </p:txBody>
      </p:sp>
      <p:sp>
        <p:nvSpPr>
          <p:cNvPr id="56324" name="Line 6"/>
          <p:cNvSpPr>
            <a:spLocks noChangeShapeType="1"/>
          </p:cNvSpPr>
          <p:nvPr/>
        </p:nvSpPr>
        <p:spPr bwMode="auto">
          <a:xfrm>
            <a:off x="3810000" y="1981200"/>
            <a:ext cx="685800" cy="0"/>
          </a:xfrm>
          <a:prstGeom prst="line">
            <a:avLst/>
          </a:prstGeom>
          <a:noFill/>
          <a:ln w="44450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9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71600" y="-315416"/>
            <a:ext cx="7406640" cy="1052878"/>
          </a:xfrm>
        </p:spPr>
        <p:txBody>
          <a:bodyPr/>
          <a:lstStyle/>
          <a:p>
            <a:r>
              <a:rPr lang="zh-CN" altLang="en-US" dirty="0" smtClean="0"/>
              <a:t>讲座网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98567"/>
            <a:ext cx="6294230" cy="577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6804248" y="3354372"/>
            <a:ext cx="648072" cy="171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259" y="919939"/>
            <a:ext cx="6549755" cy="593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81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903649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899592" y="476672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4" name="矩形 3"/>
          <p:cNvSpPr/>
          <p:nvPr/>
        </p:nvSpPr>
        <p:spPr>
          <a:xfrm>
            <a:off x="2627784" y="692696"/>
            <a:ext cx="28803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" y="260648"/>
            <a:ext cx="9048585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928192" y="674535"/>
            <a:ext cx="129985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" y="188640"/>
            <a:ext cx="9135133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" y="188640"/>
            <a:ext cx="914501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3096"/>
            <a:ext cx="38195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73" y="3429000"/>
            <a:ext cx="19431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814291" y="3861047"/>
            <a:ext cx="6858000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1600" dirty="0">
                <a:solidFill>
                  <a:srgbClr val="FF0000"/>
                </a:solidFill>
                <a:latin typeface="Arial" charset="0"/>
              </a:rPr>
              <a:t>每个实验图片或统计表格可作为一条新的文献粘贴于此，可用于文章写作</a:t>
            </a:r>
            <a:endParaRPr lang="en-US" altLang="zh-CN" sz="16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530"/>
            <a:ext cx="9142432" cy="663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38" y="188640"/>
            <a:ext cx="9145016" cy="665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2514600"/>
            <a:ext cx="48196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>
          <a:xfrm>
            <a:off x="8854400" y="443250"/>
            <a:ext cx="25807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38" y="116632"/>
            <a:ext cx="9186421" cy="673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27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13" grpId="0" animBg="1"/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副标题 2"/>
          <p:cNvSpPr>
            <a:spLocks/>
          </p:cNvSpPr>
          <p:nvPr/>
        </p:nvSpPr>
        <p:spPr bwMode="auto">
          <a:xfrm>
            <a:off x="2438400" y="1600200"/>
            <a:ext cx="6934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lnSpc>
                <a:spcPct val="100000"/>
              </a:lnSpc>
            </a:pPr>
            <a:r>
              <a:rPr lang="zh-CN" altLang="en-US" sz="3200" dirty="0">
                <a:solidFill>
                  <a:srgbClr val="0000FF"/>
                </a:solidFill>
                <a:latin typeface="+mj-ea"/>
                <a:ea typeface="+mj-ea"/>
              </a:rPr>
              <a:t>在线检索         </a:t>
            </a:r>
            <a:r>
              <a:rPr lang="en-US" altLang="zh-CN" sz="3200" dirty="0">
                <a:solidFill>
                  <a:srgbClr val="0000FF"/>
                </a:solidFill>
                <a:latin typeface="+mj-ea"/>
                <a:ea typeface="+mj-ea"/>
              </a:rPr>
              <a:t>EndNote</a:t>
            </a:r>
          </a:p>
        </p:txBody>
      </p:sp>
      <p:sp>
        <p:nvSpPr>
          <p:cNvPr id="59395" name="Line 3"/>
          <p:cNvSpPr>
            <a:spLocks noChangeShapeType="1"/>
          </p:cNvSpPr>
          <p:nvPr/>
        </p:nvSpPr>
        <p:spPr bwMode="auto">
          <a:xfrm>
            <a:off x="4419600" y="1905000"/>
            <a:ext cx="685800" cy="0"/>
          </a:xfrm>
          <a:prstGeom prst="line">
            <a:avLst/>
          </a:prstGeom>
          <a:noFill/>
          <a:ln w="44450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514600" y="2895600"/>
            <a:ext cx="2819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dirty="0" smtClean="0">
                <a:solidFill>
                  <a:srgbClr val="08481C"/>
                </a:solidFill>
                <a:latin typeface="Arial" charset="0"/>
              </a:rPr>
              <a:t>PubMed</a:t>
            </a:r>
            <a:endParaRPr lang="en-US" altLang="zh-CN" sz="2400" dirty="0">
              <a:solidFill>
                <a:srgbClr val="08481C"/>
              </a:solidFill>
              <a:latin typeface="Arial" charset="0"/>
            </a:endParaRPr>
          </a:p>
          <a:p>
            <a:pPr algn="l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zh-CN" sz="2400" dirty="0">
              <a:solidFill>
                <a:srgbClr val="08481C"/>
              </a:solidFill>
              <a:latin typeface="Arial" charset="0"/>
            </a:endParaRPr>
          </a:p>
          <a:p>
            <a:pPr algn="l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FF00FF"/>
                </a:solidFill>
                <a:latin typeface="Arial" charset="0"/>
              </a:rPr>
              <a:t>WOS (SCI)</a:t>
            </a:r>
          </a:p>
        </p:txBody>
      </p:sp>
      <p:sp>
        <p:nvSpPr>
          <p:cNvPr id="55301" name="AutoShape 5"/>
          <p:cNvSpPr>
            <a:spLocks noChangeArrowheads="1"/>
          </p:cNvSpPr>
          <p:nvPr/>
        </p:nvSpPr>
        <p:spPr bwMode="auto">
          <a:xfrm>
            <a:off x="3429000" y="2209800"/>
            <a:ext cx="228600" cy="609600"/>
          </a:xfrm>
          <a:prstGeom prst="down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398" name="矩形 5"/>
          <p:cNvSpPr>
            <a:spLocks noChangeArrowheads="1"/>
          </p:cNvSpPr>
          <p:nvPr/>
        </p:nvSpPr>
        <p:spPr bwMode="auto">
          <a:xfrm>
            <a:off x="3657600" y="304800"/>
            <a:ext cx="4378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b="1" dirty="0">
                <a:solidFill>
                  <a:srgbClr val="0070C0"/>
                </a:solidFill>
                <a:latin typeface="Century Schoolbook"/>
                <a:ea typeface="宋体"/>
              </a:rPr>
              <a:t>收集文献</a:t>
            </a:r>
            <a:br>
              <a:rPr lang="zh-CN" altLang="en-US" sz="4000" b="1" dirty="0">
                <a:solidFill>
                  <a:srgbClr val="0070C0"/>
                </a:solidFill>
                <a:latin typeface="Century Schoolbook"/>
                <a:ea typeface="宋体"/>
              </a:rPr>
            </a:br>
            <a:endParaRPr lang="zh-CN" altLang="en-US" sz="4000" b="1" dirty="0">
              <a:solidFill>
                <a:srgbClr val="0070C0"/>
              </a:solidFill>
              <a:latin typeface="Century Schoolbook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5142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  <p:bldP spid="5530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620688"/>
            <a:ext cx="8616627" cy="617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副标题 2"/>
          <p:cNvSpPr>
            <a:spLocks/>
          </p:cNvSpPr>
          <p:nvPr/>
        </p:nvSpPr>
        <p:spPr bwMode="auto">
          <a:xfrm>
            <a:off x="2267744" y="0"/>
            <a:ext cx="453650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4000" b="1" dirty="0" smtClean="0">
                <a:solidFill>
                  <a:srgbClr val="0070C0"/>
                </a:solidFill>
                <a:latin typeface="Century Schoolbook"/>
                <a:ea typeface="宋体"/>
              </a:rPr>
              <a:t>PubMed</a:t>
            </a:r>
            <a:endParaRPr lang="en-US" altLang="zh-CN" sz="4000" b="1" dirty="0">
              <a:solidFill>
                <a:srgbClr val="0070C0"/>
              </a:solidFill>
              <a:latin typeface="Century Schoolbook"/>
              <a:ea typeface="宋体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9552" y="3140968"/>
            <a:ext cx="115212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53" y="620688"/>
            <a:ext cx="8674173" cy="616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2411760" y="1542865"/>
            <a:ext cx="1224136" cy="228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4975448" y="1542865"/>
            <a:ext cx="460648" cy="228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2662238"/>
            <a:ext cx="367665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52" y="620688"/>
            <a:ext cx="8674173" cy="616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323526" y="3124200"/>
            <a:ext cx="1584177" cy="228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35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7" grpId="0" animBg="1"/>
      <p:bldP spid="7" grpId="1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26802"/>
            <a:ext cx="8475987" cy="607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4" y="2996952"/>
            <a:ext cx="367665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726802"/>
            <a:ext cx="8620003" cy="613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副标题 2"/>
          <p:cNvSpPr>
            <a:spLocks/>
          </p:cNvSpPr>
          <p:nvPr/>
        </p:nvSpPr>
        <p:spPr bwMode="auto">
          <a:xfrm>
            <a:off x="2267744" y="0"/>
            <a:ext cx="453650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4000" b="1" dirty="0" smtClean="0">
                <a:solidFill>
                  <a:srgbClr val="0070C0"/>
                </a:solidFill>
                <a:latin typeface="Century Schoolbook"/>
                <a:ea typeface="宋体"/>
              </a:rPr>
              <a:t>Web of Science</a:t>
            </a:r>
            <a:endParaRPr lang="en-US" altLang="zh-CN" sz="4000" b="1" dirty="0">
              <a:solidFill>
                <a:srgbClr val="0070C0"/>
              </a:solidFill>
              <a:latin typeface="Century Schoolbook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81652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0" y="260648"/>
            <a:ext cx="9038710" cy="647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213575" y="3499181"/>
            <a:ext cx="1046057" cy="1143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68760"/>
            <a:ext cx="417195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43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6" y="1162050"/>
            <a:ext cx="4170363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5" name="副标题 2"/>
          <p:cNvSpPr>
            <a:spLocks/>
          </p:cNvSpPr>
          <p:nvPr/>
        </p:nvSpPr>
        <p:spPr bwMode="auto">
          <a:xfrm>
            <a:off x="0" y="228600"/>
            <a:ext cx="946854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400" b="1" dirty="0">
                <a:latin typeface="Arial" charset="0"/>
              </a:rPr>
              <a:t>Web of Science Core Collection(TR)</a:t>
            </a:r>
            <a:r>
              <a:rPr lang="zh-CN" altLang="en-US" sz="2400" b="1" dirty="0" smtClean="0">
                <a:latin typeface="Arial" charset="0"/>
              </a:rPr>
              <a:t>与 </a:t>
            </a:r>
            <a:r>
              <a:rPr lang="en-US" altLang="zh-CN" sz="2400" b="1" dirty="0">
                <a:latin typeface="Arial" charset="0"/>
              </a:rPr>
              <a:t>Web of Science </a:t>
            </a:r>
            <a:r>
              <a:rPr lang="en-US" altLang="zh-CN" sz="2400" b="1" dirty="0" smtClean="0">
                <a:latin typeface="Arial" charset="0"/>
              </a:rPr>
              <a:t>SCI(TR) </a:t>
            </a:r>
            <a:endParaRPr lang="zh-CN" altLang="en-US" sz="2400" b="1" dirty="0">
              <a:latin typeface="Arial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88024" y="1556792"/>
            <a:ext cx="42484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400" b="0" dirty="0">
                <a:solidFill>
                  <a:srgbClr val="FF00FF"/>
                </a:solidFill>
                <a:latin typeface="+mj-ea"/>
                <a:ea typeface="+mj-ea"/>
              </a:rPr>
              <a:t>1.“Web of </a:t>
            </a:r>
            <a:r>
              <a:rPr lang="en-US" altLang="zh-CN" sz="2400" b="0" dirty="0" smtClean="0">
                <a:solidFill>
                  <a:srgbClr val="FF00FF"/>
                </a:solidFill>
                <a:latin typeface="+mj-ea"/>
                <a:ea typeface="+mj-ea"/>
              </a:rPr>
              <a:t>Science Core Collection(TR)”</a:t>
            </a:r>
            <a:r>
              <a:rPr lang="zh-CN" altLang="en-US" sz="2400" b="0" dirty="0">
                <a:solidFill>
                  <a:srgbClr val="FF00FF"/>
                </a:solidFill>
                <a:latin typeface="+mj-ea"/>
                <a:ea typeface="+mj-ea"/>
              </a:rPr>
              <a:t>：</a:t>
            </a:r>
            <a:r>
              <a:rPr lang="en-US" altLang="zh-CN" sz="2400" b="0" dirty="0">
                <a:solidFill>
                  <a:schemeClr val="tx1"/>
                </a:solidFill>
                <a:latin typeface="+mj-ea"/>
                <a:ea typeface="+mj-ea"/>
              </a:rPr>
              <a:t>Searches all citation indexes on Web of Science. 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2400" b="0" dirty="0">
                <a:solidFill>
                  <a:schemeClr val="tx1"/>
                </a:solidFill>
                <a:latin typeface="+mj-ea"/>
                <a:ea typeface="+mj-ea"/>
              </a:rPr>
              <a:t>意味着检索</a:t>
            </a:r>
            <a:r>
              <a:rPr lang="en-US" altLang="zh-CN" sz="2400" b="0" dirty="0">
                <a:solidFill>
                  <a:schemeClr val="tx1"/>
                </a:solidFill>
                <a:latin typeface="+mj-ea"/>
                <a:ea typeface="+mj-ea"/>
              </a:rPr>
              <a:t>web of science</a:t>
            </a:r>
            <a:r>
              <a:rPr lang="zh-CN" altLang="en-US" sz="2400" b="0" dirty="0">
                <a:solidFill>
                  <a:schemeClr val="tx1"/>
                </a:solidFill>
                <a:latin typeface="+mj-ea"/>
                <a:ea typeface="+mj-ea"/>
              </a:rPr>
              <a:t>平台列出的所有的数据库。</a:t>
            </a:r>
            <a:endParaRPr lang="en-US" altLang="zh-CN" sz="2400" b="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zh-CN" sz="2400" b="0" dirty="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2400" b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宋体" pitchFamily="2" charset="-122"/>
              </a:rPr>
              <a:t> 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400" b="0" dirty="0">
                <a:solidFill>
                  <a:srgbClr val="0070C0"/>
                </a:solidFill>
                <a:latin typeface="+mj-ea"/>
                <a:ea typeface="+mj-ea"/>
              </a:rPr>
              <a:t>2.“Web of Science </a:t>
            </a:r>
            <a:r>
              <a:rPr lang="en-US" altLang="zh-CN" sz="2400" b="0" dirty="0" smtClean="0">
                <a:solidFill>
                  <a:srgbClr val="0070C0"/>
                </a:solidFill>
                <a:latin typeface="+mj-ea"/>
                <a:ea typeface="+mj-ea"/>
              </a:rPr>
              <a:t>SCI(TR)”</a:t>
            </a:r>
            <a:r>
              <a:rPr lang="zh-CN" altLang="en-US" sz="2400" b="0" dirty="0">
                <a:solidFill>
                  <a:srgbClr val="0070C0"/>
                </a:solidFill>
                <a:latin typeface="+mj-ea"/>
                <a:ea typeface="+mj-ea"/>
              </a:rPr>
              <a:t>：</a:t>
            </a:r>
            <a:r>
              <a:rPr lang="en-US" altLang="zh-CN" sz="2400" b="0" dirty="0">
                <a:solidFill>
                  <a:schemeClr val="tx1"/>
                </a:solidFill>
                <a:latin typeface="+mj-ea"/>
                <a:ea typeface="+mj-ea"/>
              </a:rPr>
              <a:t>Searches Science Citation Index on Web of Science. </a:t>
            </a:r>
            <a:r>
              <a:rPr lang="zh-CN" altLang="en-US" sz="2400" b="0" dirty="0">
                <a:solidFill>
                  <a:schemeClr val="tx1"/>
                </a:solidFill>
                <a:latin typeface="+mj-ea"/>
                <a:ea typeface="+mj-ea"/>
              </a:rPr>
              <a:t>意味着只检索平台的</a:t>
            </a:r>
            <a:r>
              <a:rPr lang="en-US" altLang="zh-CN" sz="2400" b="0" dirty="0">
                <a:solidFill>
                  <a:schemeClr val="tx1"/>
                </a:solidFill>
                <a:latin typeface="+mj-ea"/>
                <a:ea typeface="+mj-ea"/>
              </a:rPr>
              <a:t>SCI</a:t>
            </a:r>
            <a:r>
              <a:rPr lang="zh-CN" altLang="en-US" sz="2400" b="0" dirty="0">
                <a:solidFill>
                  <a:schemeClr val="tx1"/>
                </a:solidFill>
                <a:latin typeface="+mj-ea"/>
                <a:ea typeface="+mj-ea"/>
              </a:rPr>
              <a:t>部分。 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427809" y="2852936"/>
            <a:ext cx="169591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427809" y="2996952"/>
            <a:ext cx="1263871" cy="1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89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964488" cy="619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圆角矩形 1"/>
          <p:cNvSpPr/>
          <p:nvPr/>
        </p:nvSpPr>
        <p:spPr>
          <a:xfrm>
            <a:off x="251520" y="4653136"/>
            <a:ext cx="4536504" cy="19501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467544" y="5013176"/>
            <a:ext cx="280831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19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副标题 2"/>
          <p:cNvSpPr>
            <a:spLocks/>
          </p:cNvSpPr>
          <p:nvPr/>
        </p:nvSpPr>
        <p:spPr bwMode="auto">
          <a:xfrm>
            <a:off x="1043608" y="248194"/>
            <a:ext cx="620722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zh-CN" alt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Schoolbook"/>
                <a:ea typeface="宋体"/>
              </a:rPr>
              <a:t>文献管理</a:t>
            </a:r>
          </a:p>
        </p:txBody>
      </p:sp>
      <p:sp>
        <p:nvSpPr>
          <p:cNvPr id="66563" name="内容占位符 5"/>
          <p:cNvSpPr>
            <a:spLocks noGrp="1"/>
          </p:cNvSpPr>
          <p:nvPr>
            <p:ph sz="quarter" idx="1"/>
          </p:nvPr>
        </p:nvSpPr>
        <p:spPr>
          <a:xfrm>
            <a:off x="1763688" y="1298575"/>
            <a:ext cx="6618312" cy="4111625"/>
          </a:xfrm>
        </p:spPr>
        <p:txBody>
          <a:bodyPr>
            <a:normAutofit fontScale="77500" lnSpcReduction="20000"/>
          </a:bodyPr>
          <a:lstStyle/>
          <a:p>
            <a:r>
              <a:rPr lang="zh-CN" altLang="en-US" sz="2800" b="1" dirty="0" smtClean="0">
                <a:solidFill>
                  <a:srgbClr val="00B0F0"/>
                </a:solidFill>
                <a:latin typeface="+mj-ea"/>
                <a:ea typeface="+mj-ea"/>
              </a:rPr>
              <a:t>文献阅读 </a:t>
            </a:r>
            <a:endParaRPr lang="en-US" altLang="zh-CN" sz="2800" b="1" dirty="0" smtClean="0">
              <a:solidFill>
                <a:srgbClr val="00B0F0"/>
              </a:solidFill>
              <a:latin typeface="+mj-ea"/>
              <a:ea typeface="+mj-ea"/>
            </a:endParaRPr>
          </a:p>
          <a:p>
            <a:r>
              <a:rPr lang="zh-CN" altLang="en-US" sz="2800" b="1" dirty="0" smtClean="0">
                <a:solidFill>
                  <a:srgbClr val="00B0F0"/>
                </a:solidFill>
                <a:latin typeface="+mj-ea"/>
                <a:ea typeface="+mj-ea"/>
              </a:rPr>
              <a:t>文献去重</a:t>
            </a:r>
          </a:p>
          <a:p>
            <a:r>
              <a:rPr lang="zh-CN" altLang="en-US" sz="2800" b="1" dirty="0" smtClean="0">
                <a:solidFill>
                  <a:srgbClr val="00B0F0"/>
                </a:solidFill>
                <a:latin typeface="+mj-ea"/>
                <a:ea typeface="+mj-ea"/>
              </a:rPr>
              <a:t>文献编辑 </a:t>
            </a:r>
            <a:endParaRPr lang="en-US" altLang="zh-CN" sz="2800" b="1" dirty="0" smtClean="0">
              <a:solidFill>
                <a:srgbClr val="00B0F0"/>
              </a:solidFill>
              <a:latin typeface="+mj-ea"/>
              <a:ea typeface="+mj-ea"/>
            </a:endParaRPr>
          </a:p>
          <a:p>
            <a:r>
              <a:rPr lang="zh-CN" altLang="en-US" sz="2800" b="1" dirty="0" smtClean="0">
                <a:solidFill>
                  <a:srgbClr val="00B0F0"/>
                </a:solidFill>
                <a:latin typeface="+mj-ea"/>
                <a:ea typeface="+mj-ea"/>
              </a:rPr>
              <a:t>添加附件 </a:t>
            </a:r>
          </a:p>
          <a:p>
            <a:r>
              <a:rPr lang="zh-CN" altLang="en-US" sz="2800" b="1" dirty="0" smtClean="0">
                <a:solidFill>
                  <a:srgbClr val="00B0F0"/>
                </a:solidFill>
                <a:latin typeface="+mj-ea"/>
                <a:ea typeface="+mj-ea"/>
              </a:rPr>
              <a:t>阅读笔记 </a:t>
            </a:r>
          </a:p>
          <a:p>
            <a:r>
              <a:rPr lang="zh-CN" altLang="en-US" sz="2800" b="1" dirty="0" smtClean="0">
                <a:solidFill>
                  <a:srgbClr val="00B0F0"/>
                </a:solidFill>
                <a:latin typeface="+mj-ea"/>
                <a:ea typeface="+mj-ea"/>
              </a:rPr>
              <a:t>文献分组 </a:t>
            </a:r>
          </a:p>
          <a:p>
            <a:r>
              <a:rPr lang="zh-CN" altLang="en-US" sz="2800" b="1" dirty="0" smtClean="0">
                <a:solidFill>
                  <a:srgbClr val="00B0F0"/>
                </a:solidFill>
                <a:latin typeface="+mj-ea"/>
                <a:ea typeface="+mj-ea"/>
              </a:rPr>
              <a:t>自动更新文献、备份、书目汇出 </a:t>
            </a:r>
          </a:p>
          <a:p>
            <a:endParaRPr lang="zh-CN" altLang="en-US" dirty="0" smtClean="0"/>
          </a:p>
          <a:p>
            <a:endParaRPr lang="zh-CN" altLang="en-US" dirty="0" smtClean="0"/>
          </a:p>
          <a:p>
            <a:pPr>
              <a:buFont typeface="Wingdings" pitchFamily="2" charset="2"/>
              <a:buNone/>
            </a:pPr>
            <a:r>
              <a:rPr lang="zh-CN" altLang="en-US" dirty="0" smtClean="0"/>
              <a:t></a:t>
            </a:r>
          </a:p>
          <a:p>
            <a:pPr>
              <a:buFont typeface="Wingdings" pitchFamily="2" charset="2"/>
              <a:buNone/>
            </a:pPr>
            <a:r>
              <a:rPr lang="zh-CN" altLang="en-US" dirty="0" smtClean="0"/>
              <a:t></a:t>
            </a:r>
          </a:p>
        </p:txBody>
      </p:sp>
    </p:spTree>
    <p:extLst>
      <p:ext uri="{BB962C8B-B14F-4D97-AF65-F5344CB8AC3E}">
        <p14:creationId xmlns:p14="http://schemas.microsoft.com/office/powerpoint/2010/main" val="290355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71" y="964180"/>
            <a:ext cx="6029325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副标题 2"/>
          <p:cNvSpPr>
            <a:spLocks/>
          </p:cNvSpPr>
          <p:nvPr/>
        </p:nvSpPr>
        <p:spPr bwMode="auto">
          <a:xfrm>
            <a:off x="3465133" y="188640"/>
            <a:ext cx="233136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dirty="0">
                <a:solidFill>
                  <a:srgbClr val="FF6600"/>
                </a:solidFill>
                <a:latin typeface="Arial" charset="0"/>
              </a:rPr>
              <a:t>文献阅读</a:t>
            </a:r>
          </a:p>
        </p:txBody>
      </p:sp>
      <p:sp>
        <p:nvSpPr>
          <p:cNvPr id="7" name="副标题 2"/>
          <p:cNvSpPr>
            <a:spLocks/>
          </p:cNvSpPr>
          <p:nvPr/>
        </p:nvSpPr>
        <p:spPr bwMode="auto">
          <a:xfrm>
            <a:off x="-76200" y="556260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6600"/>
                </a:solidFill>
                <a:latin typeface="Arial" charset="0"/>
              </a:rPr>
              <a:t>修改设置条件：</a:t>
            </a:r>
            <a:r>
              <a:rPr lang="en-US" altLang="zh-CN" sz="2400">
                <a:solidFill>
                  <a:srgbClr val="FF6600"/>
                </a:solidFill>
                <a:latin typeface="Arial" charset="0"/>
              </a:rPr>
              <a:t>Edit-preferences-read/undreader</a:t>
            </a:r>
            <a:endParaRPr lang="zh-CN" altLang="en-US" sz="24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67590" name="副标题 2"/>
          <p:cNvSpPr>
            <a:spLocks/>
          </p:cNvSpPr>
          <p:nvPr/>
        </p:nvSpPr>
        <p:spPr bwMode="auto">
          <a:xfrm>
            <a:off x="152400" y="4419600"/>
            <a:ext cx="2895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40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5300" y="1196752"/>
            <a:ext cx="228600" cy="289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21" y="951090"/>
            <a:ext cx="552450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32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56" y="1052736"/>
            <a:ext cx="7992888" cy="567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4" name="副标题 2"/>
          <p:cNvSpPr>
            <a:spLocks/>
          </p:cNvSpPr>
          <p:nvPr/>
        </p:nvSpPr>
        <p:spPr bwMode="auto">
          <a:xfrm>
            <a:off x="152400" y="22860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dirty="0">
                <a:solidFill>
                  <a:srgbClr val="FF6600"/>
                </a:solidFill>
                <a:latin typeface="Arial" charset="0"/>
              </a:rPr>
              <a:t>文献去重</a:t>
            </a:r>
          </a:p>
        </p:txBody>
      </p:sp>
      <p:sp>
        <p:nvSpPr>
          <p:cNvPr id="6" name="矩形 5"/>
          <p:cNvSpPr/>
          <p:nvPr/>
        </p:nvSpPr>
        <p:spPr>
          <a:xfrm>
            <a:off x="1115616" y="1196752"/>
            <a:ext cx="576064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7" name="矩形 6"/>
          <p:cNvSpPr/>
          <p:nvPr/>
        </p:nvSpPr>
        <p:spPr>
          <a:xfrm>
            <a:off x="1213682" y="4580401"/>
            <a:ext cx="1066800" cy="216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</p:spTree>
    <p:extLst>
      <p:ext uri="{BB962C8B-B14F-4D97-AF65-F5344CB8AC3E}">
        <p14:creationId xmlns:p14="http://schemas.microsoft.com/office/powerpoint/2010/main" val="107456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谷</a:t>
            </a:r>
            <a:r>
              <a:rPr lang="zh-CN" altLang="en-US" dirty="0" smtClean="0"/>
              <a:t>歌学术 </a:t>
            </a:r>
            <a:r>
              <a:rPr lang="en-US" altLang="zh-CN" sz="2700" b="1" dirty="0" smtClean="0"/>
              <a:t>http</a:t>
            </a:r>
            <a:r>
              <a:rPr lang="en-US" altLang="zh-CN" sz="2700" b="1" dirty="0"/>
              <a:t>://scholar.google.com/?hl=zh-CN</a:t>
            </a:r>
            <a:endParaRPr lang="zh-CN" altLang="en-US" sz="27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828201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5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19200"/>
            <a:ext cx="75819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4932040" y="1988840"/>
            <a:ext cx="1066800" cy="216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4" name="副标题 2"/>
          <p:cNvSpPr>
            <a:spLocks/>
          </p:cNvSpPr>
          <p:nvPr/>
        </p:nvSpPr>
        <p:spPr bwMode="auto">
          <a:xfrm>
            <a:off x="152400" y="22860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dirty="0">
                <a:solidFill>
                  <a:srgbClr val="FF6600"/>
                </a:solidFill>
                <a:latin typeface="Arial" charset="0"/>
              </a:rPr>
              <a:t>文献去重</a:t>
            </a:r>
          </a:p>
        </p:txBody>
      </p:sp>
    </p:spTree>
    <p:extLst>
      <p:ext uri="{BB962C8B-B14F-4D97-AF65-F5344CB8AC3E}">
        <p14:creationId xmlns:p14="http://schemas.microsoft.com/office/powerpoint/2010/main" val="360559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/>
          </p:cNvSpPr>
          <p:nvPr/>
        </p:nvSpPr>
        <p:spPr bwMode="auto">
          <a:xfrm>
            <a:off x="1778224" y="5661248"/>
            <a:ext cx="698477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dirty="0">
                <a:solidFill>
                  <a:srgbClr val="FF6600"/>
                </a:solidFill>
                <a:latin typeface="Arial" charset="0"/>
              </a:rPr>
              <a:t>修改设置条件：</a:t>
            </a:r>
            <a:r>
              <a:rPr lang="en-US" altLang="zh-CN" sz="2400" dirty="0">
                <a:solidFill>
                  <a:srgbClr val="FF6600"/>
                </a:solidFill>
                <a:latin typeface="Arial" charset="0"/>
              </a:rPr>
              <a:t>Edit-preferences-duplicates</a:t>
            </a:r>
            <a:endParaRPr lang="zh-CN" altLang="en-US" sz="2400" dirty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5" name="副标题 2"/>
          <p:cNvSpPr>
            <a:spLocks/>
          </p:cNvSpPr>
          <p:nvPr/>
        </p:nvSpPr>
        <p:spPr bwMode="auto">
          <a:xfrm>
            <a:off x="152400" y="22860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dirty="0">
                <a:solidFill>
                  <a:srgbClr val="FF6600"/>
                </a:solidFill>
                <a:latin typeface="Arial" charset="0"/>
              </a:rPr>
              <a:t>文献去重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8"/>
            <a:ext cx="552450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68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" y="985837"/>
            <a:ext cx="9136595" cy="58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6" name="副标题 2"/>
          <p:cNvSpPr>
            <a:spLocks/>
          </p:cNvSpPr>
          <p:nvPr/>
        </p:nvSpPr>
        <p:spPr bwMode="auto">
          <a:xfrm>
            <a:off x="152400" y="18864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FF6600"/>
                </a:solidFill>
                <a:latin typeface="Arial" charset="0"/>
              </a:rPr>
              <a:t>添加</a:t>
            </a:r>
            <a:r>
              <a:rPr lang="zh-CN" altLang="en-US" sz="4000" dirty="0" smtClean="0">
                <a:solidFill>
                  <a:srgbClr val="FF6600"/>
                </a:solidFill>
                <a:latin typeface="Arial" charset="0"/>
              </a:rPr>
              <a:t>附件</a:t>
            </a:r>
            <a:r>
              <a:rPr lang="en-US" altLang="zh-CN" sz="4000" dirty="0" smtClean="0">
                <a:solidFill>
                  <a:srgbClr val="FF6600"/>
                </a:solidFill>
                <a:latin typeface="Arial" charset="0"/>
              </a:rPr>
              <a:t>----PDF</a:t>
            </a:r>
            <a:endParaRPr lang="zh-CN" altLang="en-US" sz="4000" dirty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3528" y="1412776"/>
            <a:ext cx="73914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8" name="矩形 7"/>
          <p:cNvSpPr/>
          <p:nvPr/>
        </p:nvSpPr>
        <p:spPr>
          <a:xfrm>
            <a:off x="27127" y="5368401"/>
            <a:ext cx="14478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10" name="矩形 9"/>
          <p:cNvSpPr/>
          <p:nvPr/>
        </p:nvSpPr>
        <p:spPr>
          <a:xfrm>
            <a:off x="8453277" y="4365104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7" y="1340769"/>
            <a:ext cx="9141003" cy="525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66" y="2060848"/>
            <a:ext cx="54387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827584" y="6093296"/>
            <a:ext cx="3888432" cy="216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</p:spTree>
    <p:extLst>
      <p:ext uri="{BB962C8B-B14F-4D97-AF65-F5344CB8AC3E}">
        <p14:creationId xmlns:p14="http://schemas.microsoft.com/office/powerpoint/2010/main" val="282166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/>
          </p:cNvSpPr>
          <p:nvPr/>
        </p:nvSpPr>
        <p:spPr bwMode="auto">
          <a:xfrm>
            <a:off x="152400" y="18864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dirty="0">
                <a:solidFill>
                  <a:srgbClr val="FF6600"/>
                </a:solidFill>
                <a:latin typeface="Arial" charset="0"/>
              </a:rPr>
              <a:t>添加</a:t>
            </a:r>
            <a:r>
              <a:rPr lang="zh-CN" altLang="en-US" sz="4000" dirty="0" smtClean="0">
                <a:solidFill>
                  <a:srgbClr val="FF6600"/>
                </a:solidFill>
                <a:latin typeface="Arial" charset="0"/>
              </a:rPr>
              <a:t>附件</a:t>
            </a:r>
            <a:r>
              <a:rPr lang="en-US" altLang="zh-CN" sz="4000" dirty="0" smtClean="0">
                <a:solidFill>
                  <a:srgbClr val="FF6600"/>
                </a:solidFill>
                <a:latin typeface="Arial" charset="0"/>
              </a:rPr>
              <a:t>----</a:t>
            </a:r>
            <a:r>
              <a:rPr lang="zh-CN" altLang="en-US" sz="4000" dirty="0" smtClean="0">
                <a:solidFill>
                  <a:srgbClr val="FF6600"/>
                </a:solidFill>
                <a:latin typeface="Arial" charset="0"/>
              </a:rPr>
              <a:t>图片，表格</a:t>
            </a:r>
            <a:endParaRPr lang="zh-CN" altLang="en-US" sz="4000" dirty="0">
              <a:solidFill>
                <a:srgbClr val="FF6600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82" y="1268760"/>
            <a:ext cx="8447918" cy="532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75" y="980728"/>
            <a:ext cx="9000229" cy="56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2519363"/>
            <a:ext cx="405765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13" y="973872"/>
            <a:ext cx="75819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9302"/>
            <a:ext cx="9164204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右箭头 1"/>
          <p:cNvSpPr/>
          <p:nvPr/>
        </p:nvSpPr>
        <p:spPr>
          <a:xfrm rot="20534251">
            <a:off x="1035415" y="5955239"/>
            <a:ext cx="1711853" cy="26395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771063" y="5507772"/>
            <a:ext cx="3096344" cy="4415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副标题 2"/>
          <p:cNvSpPr>
            <a:spLocks/>
          </p:cNvSpPr>
          <p:nvPr/>
        </p:nvSpPr>
        <p:spPr bwMode="auto">
          <a:xfrm>
            <a:off x="2771063" y="5507772"/>
            <a:ext cx="337327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dirty="0" smtClean="0">
                <a:solidFill>
                  <a:srgbClr val="FF0000"/>
                </a:solidFill>
                <a:latin typeface="Arial" charset="0"/>
              </a:rPr>
              <a:t>注意</a:t>
            </a:r>
            <a:r>
              <a:rPr lang="zh-CN" altLang="en-US" sz="2000" dirty="0" smtClean="0">
                <a:solidFill>
                  <a:srgbClr val="FF6600"/>
                </a:solidFill>
                <a:latin typeface="Arial" charset="0"/>
              </a:rPr>
              <a:t>：</a:t>
            </a:r>
            <a:r>
              <a:rPr lang="zh-CN" altLang="en-US" sz="2000" dirty="0" smtClean="0">
                <a:solidFill>
                  <a:srgbClr val="0000FF"/>
                </a:solidFill>
                <a:latin typeface="Arial" charset="0"/>
              </a:rPr>
              <a:t>一定要为</a:t>
            </a:r>
            <a:r>
              <a:rPr lang="en-US" altLang="zh-CN" sz="2000" dirty="0">
                <a:solidFill>
                  <a:srgbClr val="0000FF"/>
                </a:solidFill>
                <a:latin typeface="Arial" charset="0"/>
              </a:rPr>
              <a:t>F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</a:rPr>
              <a:t>igure</a:t>
            </a:r>
            <a:r>
              <a:rPr lang="zh-CN" altLang="en-US" sz="2000" dirty="0" smtClean="0">
                <a:solidFill>
                  <a:srgbClr val="0000FF"/>
                </a:solidFill>
                <a:latin typeface="Arial" charset="0"/>
              </a:rPr>
              <a:t>命名！</a:t>
            </a:r>
            <a:endParaRPr lang="zh-CN" altLang="en-US" sz="2000" dirty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02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/>
          <p:cNvSpPr>
            <a:spLocks/>
          </p:cNvSpPr>
          <p:nvPr/>
        </p:nvSpPr>
        <p:spPr bwMode="auto">
          <a:xfrm>
            <a:off x="250848" y="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dirty="0">
                <a:solidFill>
                  <a:srgbClr val="FF6600"/>
                </a:solidFill>
                <a:latin typeface="Arial" charset="0"/>
              </a:rPr>
              <a:t>查找全文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6" y="776868"/>
            <a:ext cx="8847279" cy="608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副标题 2"/>
          <p:cNvSpPr>
            <a:spLocks/>
          </p:cNvSpPr>
          <p:nvPr/>
        </p:nvSpPr>
        <p:spPr bwMode="auto">
          <a:xfrm>
            <a:off x="3419872" y="3213716"/>
            <a:ext cx="276794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dirty="0" smtClean="0">
                <a:solidFill>
                  <a:srgbClr val="FF0000"/>
                </a:solidFill>
                <a:latin typeface="Arial" charset="0"/>
              </a:rPr>
              <a:t>Ctrl + a</a:t>
            </a:r>
            <a:endParaRPr lang="zh-CN" altLang="en-US" sz="4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6" y="764704"/>
            <a:ext cx="8919772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827584" y="2492896"/>
            <a:ext cx="936104" cy="216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8" name="矩形 7"/>
          <p:cNvSpPr/>
          <p:nvPr/>
        </p:nvSpPr>
        <p:spPr>
          <a:xfrm>
            <a:off x="3648387" y="2492895"/>
            <a:ext cx="936104" cy="216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64" y="765076"/>
            <a:ext cx="9095711" cy="609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0" y="3933056"/>
            <a:ext cx="1619672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8" y="793445"/>
            <a:ext cx="8319257" cy="620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副标题 2"/>
          <p:cNvSpPr>
            <a:spLocks/>
          </p:cNvSpPr>
          <p:nvPr/>
        </p:nvSpPr>
        <p:spPr bwMode="auto">
          <a:xfrm>
            <a:off x="4584491" y="1883296"/>
            <a:ext cx="223224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dirty="0">
                <a:solidFill>
                  <a:srgbClr val="FF0000"/>
                </a:solidFill>
                <a:latin typeface="Arial" charset="0"/>
              </a:rPr>
              <a:t>慎</a:t>
            </a:r>
            <a:r>
              <a:rPr lang="zh-CN" altLang="en-US" sz="4000" dirty="0" smtClean="0">
                <a:solidFill>
                  <a:srgbClr val="FF0000"/>
                </a:solidFill>
                <a:latin typeface="Arial" charset="0"/>
              </a:rPr>
              <a:t>用！！！</a:t>
            </a:r>
            <a:endParaRPr lang="zh-CN" altLang="en-US" sz="4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4716" y="4316132"/>
            <a:ext cx="1718972" cy="11884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</p:spTree>
    <p:extLst>
      <p:ext uri="{BB962C8B-B14F-4D97-AF65-F5344CB8AC3E}">
        <p14:creationId xmlns:p14="http://schemas.microsoft.com/office/powerpoint/2010/main" val="87328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1" grpId="0" animBg="1"/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48" y="908720"/>
            <a:ext cx="8486775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79" name="副标题 2"/>
          <p:cNvSpPr>
            <a:spLocks/>
          </p:cNvSpPr>
          <p:nvPr/>
        </p:nvSpPr>
        <p:spPr bwMode="auto">
          <a:xfrm>
            <a:off x="1979712" y="0"/>
            <a:ext cx="620722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dirty="0">
                <a:solidFill>
                  <a:srgbClr val="FF6600"/>
                </a:solidFill>
                <a:latin typeface="Arial" charset="0"/>
              </a:rPr>
              <a:t>文献汇出</a:t>
            </a:r>
            <a:r>
              <a:rPr lang="zh-CN" altLang="en-US" sz="2400" dirty="0">
                <a:solidFill>
                  <a:srgbClr val="0000FF"/>
                </a:solidFill>
                <a:latin typeface="Arial" charset="0"/>
              </a:rPr>
              <a:t>（对方已安装</a:t>
            </a:r>
            <a:r>
              <a:rPr lang="en-US" altLang="zh-CN" sz="2400" dirty="0">
                <a:solidFill>
                  <a:srgbClr val="0000FF"/>
                </a:solidFill>
                <a:latin typeface="Arial" charset="0"/>
              </a:rPr>
              <a:t>EndNote</a:t>
            </a:r>
            <a:r>
              <a:rPr lang="zh-CN" altLang="en-US" sz="2400" dirty="0">
                <a:solidFill>
                  <a:srgbClr val="0000FF"/>
                </a:solidFill>
                <a:latin typeface="Arial" charset="0"/>
              </a:rPr>
              <a:t>软件）</a:t>
            </a:r>
          </a:p>
        </p:txBody>
      </p:sp>
      <p:sp>
        <p:nvSpPr>
          <p:cNvPr id="75780" name="Rectangle 6"/>
          <p:cNvSpPr>
            <a:spLocks noChangeArrowheads="1"/>
          </p:cNvSpPr>
          <p:nvPr/>
        </p:nvSpPr>
        <p:spPr bwMode="auto">
          <a:xfrm>
            <a:off x="467544" y="1052736"/>
            <a:ext cx="381000" cy="228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5781" name="Rectangle 7"/>
          <p:cNvSpPr>
            <a:spLocks noChangeArrowheads="1"/>
          </p:cNvSpPr>
          <p:nvPr/>
        </p:nvSpPr>
        <p:spPr bwMode="auto">
          <a:xfrm>
            <a:off x="755576" y="4495800"/>
            <a:ext cx="2073654" cy="228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92896"/>
            <a:ext cx="457200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25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79" y="1284353"/>
            <a:ext cx="6552903" cy="446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副标题 2"/>
          <p:cNvSpPr>
            <a:spLocks/>
          </p:cNvSpPr>
          <p:nvPr/>
        </p:nvSpPr>
        <p:spPr bwMode="auto">
          <a:xfrm>
            <a:off x="1907704" y="188640"/>
            <a:ext cx="620722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dirty="0">
                <a:solidFill>
                  <a:srgbClr val="FF6600"/>
                </a:solidFill>
                <a:latin typeface="Arial" charset="0"/>
              </a:rPr>
              <a:t>文献汇出</a:t>
            </a:r>
            <a:r>
              <a:rPr lang="zh-CN" altLang="en-US" sz="2400" dirty="0">
                <a:solidFill>
                  <a:srgbClr val="0000FF"/>
                </a:solidFill>
                <a:latin typeface="Arial" charset="0"/>
              </a:rPr>
              <a:t>（对方已安装</a:t>
            </a:r>
            <a:r>
              <a:rPr lang="en-US" altLang="zh-CN" sz="2400" dirty="0">
                <a:solidFill>
                  <a:srgbClr val="0000FF"/>
                </a:solidFill>
                <a:latin typeface="Arial" charset="0"/>
              </a:rPr>
              <a:t>EndNote</a:t>
            </a:r>
            <a:r>
              <a:rPr lang="zh-CN" altLang="en-US" sz="2400" dirty="0">
                <a:solidFill>
                  <a:srgbClr val="0000FF"/>
                </a:solidFill>
                <a:latin typeface="Arial" charset="0"/>
              </a:rPr>
              <a:t>软件）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921" y="5927332"/>
            <a:ext cx="5722218" cy="394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84630"/>
            <a:ext cx="2291873" cy="74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02" y="2184630"/>
            <a:ext cx="3590655" cy="184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1137969"/>
            <a:ext cx="9172575" cy="566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2" name="副标题 2"/>
          <p:cNvSpPr>
            <a:spLocks/>
          </p:cNvSpPr>
          <p:nvPr/>
        </p:nvSpPr>
        <p:spPr bwMode="auto">
          <a:xfrm>
            <a:off x="1638300" y="304800"/>
            <a:ext cx="7124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dirty="0">
                <a:solidFill>
                  <a:srgbClr val="FF6600"/>
                </a:solidFill>
                <a:latin typeface="Arial" charset="0"/>
              </a:rPr>
              <a:t>文献汇出</a:t>
            </a:r>
            <a:r>
              <a:rPr lang="zh-CN" altLang="en-US" sz="2400" dirty="0">
                <a:solidFill>
                  <a:srgbClr val="0000FF"/>
                </a:solidFill>
                <a:latin typeface="Arial" charset="0"/>
              </a:rPr>
              <a:t>（对方没安装</a:t>
            </a:r>
            <a:r>
              <a:rPr lang="en-US" altLang="zh-CN" sz="2400" dirty="0">
                <a:solidFill>
                  <a:srgbClr val="0000FF"/>
                </a:solidFill>
                <a:latin typeface="Arial" charset="0"/>
              </a:rPr>
              <a:t>EndNote</a:t>
            </a:r>
            <a:r>
              <a:rPr lang="zh-CN" altLang="en-US" sz="2400" dirty="0">
                <a:solidFill>
                  <a:srgbClr val="0000FF"/>
                </a:solidFill>
                <a:latin typeface="Arial" charset="0"/>
              </a:rPr>
              <a:t>软件）</a:t>
            </a:r>
          </a:p>
        </p:txBody>
      </p:sp>
      <p:sp>
        <p:nvSpPr>
          <p:cNvPr id="76804" name="Rectangle 8"/>
          <p:cNvSpPr>
            <a:spLocks noChangeArrowheads="1"/>
          </p:cNvSpPr>
          <p:nvPr/>
        </p:nvSpPr>
        <p:spPr bwMode="auto">
          <a:xfrm>
            <a:off x="107504" y="1295400"/>
            <a:ext cx="304800" cy="228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6805" name="Rectangle 9"/>
          <p:cNvSpPr>
            <a:spLocks noChangeArrowheads="1"/>
          </p:cNvSpPr>
          <p:nvPr/>
        </p:nvSpPr>
        <p:spPr bwMode="auto">
          <a:xfrm>
            <a:off x="323528" y="3789040"/>
            <a:ext cx="838200" cy="152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1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1152525"/>
            <a:ext cx="5343525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3779912" y="4794068"/>
            <a:ext cx="1977008" cy="65115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5783262" y="5056049"/>
            <a:ext cx="3360738" cy="3667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dirty="0">
                <a:solidFill>
                  <a:srgbClr val="FFFF00"/>
                </a:solidFill>
                <a:latin typeface="Arial" charset="0"/>
              </a:rPr>
              <a:t>可存为</a:t>
            </a:r>
            <a:r>
              <a:rPr lang="en-US" altLang="zh-CN" sz="1800" dirty="0">
                <a:solidFill>
                  <a:srgbClr val="FFFF00"/>
                </a:solidFill>
                <a:latin typeface="Arial" charset="0"/>
              </a:rPr>
              <a:t>txt</a:t>
            </a:r>
            <a:r>
              <a:rPr lang="zh-CN" altLang="en-US" sz="1800" dirty="0">
                <a:solidFill>
                  <a:srgbClr val="FFFF00"/>
                </a:solidFill>
                <a:latin typeface="Arial" charset="0"/>
              </a:rPr>
              <a:t>、</a:t>
            </a:r>
            <a:r>
              <a:rPr lang="en-US" altLang="zh-CN" sz="1800" dirty="0">
                <a:solidFill>
                  <a:srgbClr val="FFFF00"/>
                </a:solidFill>
                <a:latin typeface="Arial" charset="0"/>
              </a:rPr>
              <a:t>rtf</a:t>
            </a:r>
            <a:r>
              <a:rPr lang="zh-CN" altLang="en-US" sz="1800" dirty="0">
                <a:solidFill>
                  <a:srgbClr val="FFFF00"/>
                </a:solidFill>
                <a:latin typeface="Arial" charset="0"/>
              </a:rPr>
              <a:t>，用于</a:t>
            </a:r>
            <a:r>
              <a:rPr lang="en-US" altLang="zh-CN" sz="1800" dirty="0">
                <a:solidFill>
                  <a:srgbClr val="FFFF00"/>
                </a:solidFill>
                <a:latin typeface="Arial" charset="0"/>
              </a:rPr>
              <a:t>Word</a:t>
            </a:r>
            <a:r>
              <a:rPr lang="zh-CN" altLang="en-US" sz="1800" dirty="0">
                <a:solidFill>
                  <a:srgbClr val="FFFF00"/>
                </a:solidFill>
                <a:latin typeface="Arial" charset="0"/>
              </a:rPr>
              <a:t>打开</a:t>
            </a:r>
          </a:p>
        </p:txBody>
      </p:sp>
      <p:sp>
        <p:nvSpPr>
          <p:cNvPr id="5" name="副标题 2"/>
          <p:cNvSpPr>
            <a:spLocks/>
          </p:cNvSpPr>
          <p:nvPr/>
        </p:nvSpPr>
        <p:spPr bwMode="auto">
          <a:xfrm>
            <a:off x="1638300" y="304800"/>
            <a:ext cx="7124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dirty="0">
                <a:solidFill>
                  <a:srgbClr val="FF6600"/>
                </a:solidFill>
                <a:latin typeface="Arial" charset="0"/>
              </a:rPr>
              <a:t>文献汇出</a:t>
            </a:r>
            <a:r>
              <a:rPr lang="zh-CN" altLang="en-US" sz="2400" dirty="0">
                <a:solidFill>
                  <a:srgbClr val="0000FF"/>
                </a:solidFill>
                <a:latin typeface="Arial" charset="0"/>
              </a:rPr>
              <a:t>（对方没安装</a:t>
            </a:r>
            <a:r>
              <a:rPr lang="en-US" altLang="zh-CN" sz="2400" dirty="0">
                <a:solidFill>
                  <a:srgbClr val="0000FF"/>
                </a:solidFill>
                <a:latin typeface="Arial" charset="0"/>
              </a:rPr>
              <a:t>EndNote</a:t>
            </a:r>
            <a:r>
              <a:rPr lang="zh-CN" altLang="en-US" sz="2400" dirty="0">
                <a:solidFill>
                  <a:srgbClr val="0000FF"/>
                </a:solidFill>
                <a:latin typeface="Arial" charset="0"/>
              </a:rPr>
              <a:t>软件）</a:t>
            </a:r>
          </a:p>
        </p:txBody>
      </p:sp>
    </p:spTree>
    <p:extLst>
      <p:ext uri="{BB962C8B-B14F-4D97-AF65-F5344CB8AC3E}">
        <p14:creationId xmlns:p14="http://schemas.microsoft.com/office/powerpoint/2010/main" val="91407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b="1" dirty="0" smtClean="0">
                <a:solidFill>
                  <a:srgbClr val="FD51E4"/>
                </a:solidFill>
                <a:latin typeface="+mj-ea"/>
                <a:ea typeface="+mj-ea"/>
              </a:rPr>
              <a:t>利用</a:t>
            </a:r>
            <a:r>
              <a:rPr lang="en-US" altLang="zh-CN" sz="2800" b="1" dirty="0" smtClean="0">
                <a:solidFill>
                  <a:srgbClr val="FD51E4"/>
                </a:solidFill>
                <a:latin typeface="+mj-ea"/>
                <a:ea typeface="+mj-ea"/>
              </a:rPr>
              <a:t>EndNote</a:t>
            </a:r>
            <a:r>
              <a:rPr lang="zh-CN" altLang="en-US" sz="2800" b="1" dirty="0" smtClean="0">
                <a:solidFill>
                  <a:srgbClr val="FD51E4"/>
                </a:solidFill>
                <a:latin typeface="+mj-ea"/>
                <a:ea typeface="+mj-ea"/>
              </a:rPr>
              <a:t>提供的期刊写作模板</a:t>
            </a:r>
          </a:p>
          <a:p>
            <a:pPr>
              <a:buFont typeface="Wingdings" pitchFamily="2" charset="2"/>
              <a:buNone/>
            </a:pPr>
            <a:endParaRPr lang="zh-CN" altLang="en-US" sz="2800" dirty="0" smtClean="0">
              <a:solidFill>
                <a:srgbClr val="FD51E4"/>
              </a:solidFill>
              <a:latin typeface="+mj-ea"/>
              <a:ea typeface="+mj-ea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在</a:t>
            </a:r>
            <a:r>
              <a:rPr lang="en-US" altLang="zh-CN" sz="2800" b="1" dirty="0" smtClean="0">
                <a:solidFill>
                  <a:srgbClr val="FF0000"/>
                </a:solidFill>
                <a:latin typeface="+mj-ea"/>
                <a:ea typeface="+mj-ea"/>
              </a:rPr>
              <a:t>word</a:t>
            </a:r>
            <a:r>
              <a:rPr lang="zh-CN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中引用</a:t>
            </a:r>
            <a:r>
              <a:rPr lang="en-US" altLang="zh-CN" sz="2800" b="1" dirty="0" smtClean="0">
                <a:solidFill>
                  <a:srgbClr val="FF0000"/>
                </a:solidFill>
                <a:latin typeface="+mj-ea"/>
                <a:ea typeface="+mj-ea"/>
              </a:rPr>
              <a:t>EndNote</a:t>
            </a:r>
            <a:r>
              <a:rPr lang="zh-CN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中的参考文献</a:t>
            </a:r>
          </a:p>
          <a:p>
            <a:endParaRPr lang="zh-CN" altLang="en-US" sz="2800" dirty="0" smtClean="0">
              <a:latin typeface="+mj-ea"/>
              <a:ea typeface="+mj-ea"/>
            </a:endParaRPr>
          </a:p>
          <a:p>
            <a:r>
              <a:rPr lang="zh-CN" altLang="en-US" sz="2800" b="1" dirty="0" smtClean="0">
                <a:solidFill>
                  <a:srgbClr val="0000FF"/>
                </a:solidFill>
                <a:latin typeface="+mj-ea"/>
                <a:ea typeface="+mj-ea"/>
              </a:rPr>
              <a:t>利用</a:t>
            </a:r>
            <a:r>
              <a:rPr lang="en-US" altLang="zh-CN" sz="2800" b="1" dirty="0" smtClean="0">
                <a:solidFill>
                  <a:srgbClr val="0000FF"/>
                </a:solidFill>
                <a:latin typeface="+mj-ea"/>
                <a:ea typeface="+mj-ea"/>
              </a:rPr>
              <a:t>EndNote</a:t>
            </a:r>
            <a:r>
              <a:rPr lang="zh-CN" altLang="en-US" sz="2800" b="1" dirty="0" smtClean="0">
                <a:solidFill>
                  <a:srgbClr val="0000FF"/>
                </a:solidFill>
                <a:latin typeface="+mj-ea"/>
                <a:ea typeface="+mj-ea"/>
              </a:rPr>
              <a:t>插入图片和表格</a:t>
            </a:r>
          </a:p>
          <a:p>
            <a:pPr>
              <a:buFont typeface="Wingdings" pitchFamily="2" charset="2"/>
              <a:buNone/>
            </a:pPr>
            <a:endParaRPr lang="zh-CN" altLang="en-US" sz="28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zh-CN" altLang="en-US" sz="2800" b="1" dirty="0" smtClean="0">
                <a:solidFill>
                  <a:srgbClr val="6600CC"/>
                </a:solidFill>
                <a:latin typeface="+mj-ea"/>
                <a:ea typeface="+mj-ea"/>
              </a:rPr>
              <a:t>投稿</a:t>
            </a:r>
          </a:p>
        </p:txBody>
      </p:sp>
      <p:sp>
        <p:nvSpPr>
          <p:cNvPr id="77827" name="副标题 2"/>
          <p:cNvSpPr>
            <a:spLocks/>
          </p:cNvSpPr>
          <p:nvPr/>
        </p:nvSpPr>
        <p:spPr bwMode="auto">
          <a:xfrm>
            <a:off x="152400" y="30480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b="1" dirty="0">
                <a:latin typeface="Century Schoolbook"/>
                <a:ea typeface="宋体"/>
              </a:rPr>
              <a:t>利用</a:t>
            </a:r>
            <a:r>
              <a:rPr lang="en-US" altLang="zh-CN" sz="4000" b="1" dirty="0">
                <a:latin typeface="Century Schoolbook"/>
                <a:ea typeface="宋体"/>
              </a:rPr>
              <a:t>EndNote</a:t>
            </a:r>
            <a:r>
              <a:rPr lang="zh-CN" altLang="en-US" sz="4000" b="1" dirty="0">
                <a:latin typeface="Century Schoolbook"/>
                <a:ea typeface="宋体"/>
              </a:rPr>
              <a:t>撰写文章</a:t>
            </a:r>
          </a:p>
        </p:txBody>
      </p:sp>
    </p:spTree>
    <p:extLst>
      <p:ext uri="{BB962C8B-B14F-4D97-AF65-F5344CB8AC3E}">
        <p14:creationId xmlns:p14="http://schemas.microsoft.com/office/powerpoint/2010/main" val="179010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067944" y="1484784"/>
            <a:ext cx="4752528" cy="158417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科研利器：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EndNote X7</a:t>
            </a:r>
            <a:r>
              <a:rPr lang="zh-CN" altLang="en-US" dirty="0" smtClean="0"/>
              <a:t>使用方法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499992" y="4653136"/>
            <a:ext cx="4464496" cy="985664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学科馆员：张妮妮</a:t>
            </a:r>
            <a:endParaRPr lang="en-US" altLang="zh-CN" dirty="0" smtClean="0"/>
          </a:p>
          <a:p>
            <a:r>
              <a:rPr lang="en-US" altLang="zh-CN" dirty="0" smtClean="0"/>
              <a:t>  2014-11-21</a:t>
            </a:r>
            <a:endParaRPr lang="zh-CN" altLang="en-US" dirty="0"/>
          </a:p>
        </p:txBody>
      </p:sp>
      <p:pic>
        <p:nvPicPr>
          <p:cNvPr id="1028" name="Picture 4" descr="http://www.pc6.com/up/2014-7/2014717949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30" y="1484784"/>
            <a:ext cx="38884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99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副标题 2"/>
          <p:cNvSpPr>
            <a:spLocks/>
          </p:cNvSpPr>
          <p:nvPr/>
        </p:nvSpPr>
        <p:spPr bwMode="auto">
          <a:xfrm>
            <a:off x="152400" y="30480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altLang="zh-CN" sz="4000" b="1" dirty="0" smtClean="0">
                <a:solidFill>
                  <a:srgbClr val="FF00FF"/>
                </a:solidFill>
                <a:latin typeface="Century Schoolbook"/>
                <a:ea typeface="宋体"/>
              </a:rPr>
              <a:t>EndNote</a:t>
            </a:r>
            <a:r>
              <a:rPr lang="zh-CN" altLang="en-US" sz="4000" b="1" dirty="0" smtClean="0">
                <a:solidFill>
                  <a:srgbClr val="FF00FF"/>
                </a:solidFill>
                <a:latin typeface="Century Schoolbook"/>
                <a:ea typeface="宋体"/>
              </a:rPr>
              <a:t>工具</a:t>
            </a:r>
            <a:r>
              <a:rPr lang="zh-CN" altLang="en-US" sz="4000" b="1" dirty="0">
                <a:solidFill>
                  <a:srgbClr val="FF00FF"/>
                </a:solidFill>
                <a:latin typeface="Century Schoolbook"/>
                <a:ea typeface="宋体"/>
              </a:rPr>
              <a:t>条</a:t>
            </a:r>
          </a:p>
        </p:txBody>
      </p:sp>
      <p:sp>
        <p:nvSpPr>
          <p:cNvPr id="5" name="矩形 4"/>
          <p:cNvSpPr/>
          <p:nvPr/>
        </p:nvSpPr>
        <p:spPr>
          <a:xfrm>
            <a:off x="6248400" y="2057400"/>
            <a:ext cx="1143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62378" cy="287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0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40386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副标题 2"/>
          <p:cNvSpPr>
            <a:spLocks/>
          </p:cNvSpPr>
          <p:nvPr/>
        </p:nvSpPr>
        <p:spPr bwMode="auto">
          <a:xfrm>
            <a:off x="152400" y="30480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b="1" dirty="0">
                <a:solidFill>
                  <a:srgbClr val="FF00FF"/>
                </a:solidFill>
                <a:latin typeface="Century Schoolbook"/>
                <a:ea typeface="宋体"/>
              </a:rPr>
              <a:t>EndNote</a:t>
            </a:r>
            <a:r>
              <a:rPr lang="zh-CN" altLang="en-US" sz="4000" b="1" dirty="0">
                <a:solidFill>
                  <a:srgbClr val="FF00FF"/>
                </a:solidFill>
                <a:latin typeface="Century Schoolbook"/>
                <a:ea typeface="宋体"/>
              </a:rPr>
              <a:t>工具条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038600" y="1905000"/>
            <a:ext cx="24384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>
                <a:solidFill>
                  <a:schemeClr val="bg1"/>
                </a:solidFill>
                <a:latin typeface="Arial" charset="0"/>
              </a:rPr>
              <a:t>返回</a:t>
            </a:r>
            <a:r>
              <a:rPr lang="en-US" altLang="zh-CN">
                <a:solidFill>
                  <a:schemeClr val="bg1"/>
                </a:solidFill>
                <a:latin typeface="Arial" charset="0"/>
              </a:rPr>
              <a:t>EndNote </a:t>
            </a:r>
            <a:r>
              <a:rPr lang="zh-CN" altLang="en-US">
                <a:solidFill>
                  <a:schemeClr val="bg1"/>
                </a:solidFill>
                <a:latin typeface="Arial" charset="0"/>
              </a:rPr>
              <a:t>程序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76800" y="2343150"/>
            <a:ext cx="30480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>
                <a:solidFill>
                  <a:schemeClr val="bg1"/>
                </a:solidFill>
                <a:latin typeface="Arial" charset="0"/>
              </a:rPr>
              <a:t>编辑</a:t>
            </a:r>
            <a:r>
              <a:rPr lang="en-US" altLang="zh-CN">
                <a:solidFill>
                  <a:schemeClr val="bg1"/>
                </a:solidFill>
                <a:latin typeface="Arial" charset="0"/>
              </a:rPr>
              <a:t>word</a:t>
            </a:r>
            <a:r>
              <a:rPr lang="zh-CN" altLang="en-US">
                <a:solidFill>
                  <a:schemeClr val="bg1"/>
                </a:solidFill>
                <a:latin typeface="Arial" charset="0"/>
              </a:rPr>
              <a:t>中的参考文献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876800" y="2800350"/>
            <a:ext cx="38862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>
                <a:solidFill>
                  <a:schemeClr val="bg1"/>
                </a:solidFill>
                <a:latin typeface="Arial" charset="0"/>
              </a:rPr>
              <a:t>编辑</a:t>
            </a:r>
            <a:r>
              <a:rPr lang="en-US" altLang="zh-CN">
                <a:solidFill>
                  <a:schemeClr val="bg1"/>
                </a:solidFill>
                <a:latin typeface="Arial" charset="0"/>
              </a:rPr>
              <a:t>EndNote </a:t>
            </a:r>
            <a:r>
              <a:rPr lang="zh-CN" altLang="en-US">
                <a:solidFill>
                  <a:schemeClr val="bg1"/>
                </a:solidFill>
                <a:latin typeface="Arial" charset="0"/>
              </a:rPr>
              <a:t>中的参考文献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76600" y="3333750"/>
            <a:ext cx="12192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>
                <a:solidFill>
                  <a:schemeClr val="bg1"/>
                </a:solidFill>
                <a:latin typeface="Arial" charset="0"/>
              </a:rPr>
              <a:t>查找文献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76600" y="3790950"/>
            <a:ext cx="12192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>
                <a:solidFill>
                  <a:schemeClr val="bg1"/>
                </a:solidFill>
                <a:latin typeface="Arial" charset="0"/>
              </a:rPr>
              <a:t>插入注释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038600" y="4248150"/>
            <a:ext cx="19812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>
                <a:solidFill>
                  <a:schemeClr val="bg1"/>
                </a:solidFill>
                <a:latin typeface="Arial" charset="0"/>
              </a:rPr>
              <a:t>插入选中的文献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76600" y="4705350"/>
            <a:ext cx="12954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>
                <a:solidFill>
                  <a:schemeClr val="bg1"/>
                </a:solidFill>
                <a:latin typeface="Arial" charset="0"/>
              </a:rPr>
              <a:t>查找图片</a:t>
            </a:r>
          </a:p>
        </p:txBody>
      </p:sp>
    </p:spTree>
    <p:extLst>
      <p:ext uri="{BB962C8B-B14F-4D97-AF65-F5344CB8AC3E}">
        <p14:creationId xmlns:p14="http://schemas.microsoft.com/office/powerpoint/2010/main" val="336328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1828800"/>
            <a:ext cx="71405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副标题 2"/>
          <p:cNvSpPr>
            <a:spLocks/>
          </p:cNvSpPr>
          <p:nvPr/>
        </p:nvSpPr>
        <p:spPr bwMode="auto">
          <a:xfrm>
            <a:off x="152400" y="30480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b="1" dirty="0">
                <a:solidFill>
                  <a:srgbClr val="FF00FF"/>
                </a:solidFill>
                <a:latin typeface="Century Schoolbook"/>
                <a:ea typeface="宋体"/>
              </a:rPr>
              <a:t>EndNote</a:t>
            </a:r>
            <a:r>
              <a:rPr lang="zh-CN" altLang="en-US" sz="4000" b="1" dirty="0">
                <a:solidFill>
                  <a:srgbClr val="FF00FF"/>
                </a:solidFill>
                <a:latin typeface="Century Schoolbook"/>
                <a:ea typeface="宋体"/>
              </a:rPr>
              <a:t>工具条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71800" y="1905000"/>
            <a:ext cx="24384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>
                <a:solidFill>
                  <a:schemeClr val="bg1"/>
                </a:solidFill>
                <a:latin typeface="Arial" charset="0"/>
              </a:rPr>
              <a:t>输出格式的选择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10200" y="2419350"/>
            <a:ext cx="24384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>
                <a:solidFill>
                  <a:schemeClr val="bg1"/>
                </a:solidFill>
                <a:latin typeface="Arial" charset="0"/>
              </a:rPr>
              <a:t>格式化参考文献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257800" y="3181350"/>
            <a:ext cx="29718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>
                <a:solidFill>
                  <a:schemeClr val="bg1"/>
                </a:solidFill>
                <a:latin typeface="Arial" charset="0"/>
              </a:rPr>
              <a:t>取消格式化参考文献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114800" y="3657600"/>
            <a:ext cx="29718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defRPr sz="2000" b="1">
                <a:solidFill>
                  <a:srgbClr val="00CCFF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>
                <a:solidFill>
                  <a:schemeClr val="bg1"/>
                </a:solidFill>
                <a:latin typeface="Arial" charset="0"/>
              </a:rPr>
              <a:t>移除</a:t>
            </a:r>
            <a:r>
              <a:rPr lang="en-US" altLang="zh-CN">
                <a:solidFill>
                  <a:schemeClr val="bg1"/>
                </a:solidFill>
                <a:latin typeface="Arial" charset="0"/>
              </a:rPr>
              <a:t>EndNote</a:t>
            </a:r>
            <a:r>
              <a:rPr lang="zh-CN" altLang="en-US">
                <a:solidFill>
                  <a:schemeClr val="bg1"/>
                </a:solidFill>
                <a:latin typeface="Arial" charset="0"/>
              </a:rPr>
              <a:t>域代码</a:t>
            </a:r>
          </a:p>
        </p:txBody>
      </p:sp>
    </p:spTree>
    <p:extLst>
      <p:ext uri="{BB962C8B-B14F-4D97-AF65-F5344CB8AC3E}">
        <p14:creationId xmlns:p14="http://schemas.microsoft.com/office/powerpoint/2010/main" val="83036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78010"/>
            <a:ext cx="6912768" cy="535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1" name="副标题 2"/>
          <p:cNvSpPr>
            <a:spLocks/>
          </p:cNvSpPr>
          <p:nvPr/>
        </p:nvSpPr>
        <p:spPr bwMode="auto">
          <a:xfrm>
            <a:off x="152400" y="30480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FF0066"/>
                </a:solidFill>
                <a:latin typeface="Century Schoolbook"/>
                <a:ea typeface="宋体"/>
              </a:rPr>
              <a:t>EndNote提供的期刊写作模板</a:t>
            </a:r>
            <a:endParaRPr lang="en-US" altLang="en-US" sz="4000" b="1" dirty="0">
              <a:solidFill>
                <a:srgbClr val="FF0066"/>
              </a:solidFill>
              <a:latin typeface="Century Schoolbook"/>
              <a:ea typeface="宋体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4000" dirty="0">
              <a:solidFill>
                <a:srgbClr val="FF00FF"/>
              </a:solidFill>
              <a:latin typeface="Arial" charset="0"/>
            </a:endParaRPr>
          </a:p>
        </p:txBody>
      </p:sp>
      <p:sp>
        <p:nvSpPr>
          <p:cNvPr id="78852" name="Rectangle 7"/>
          <p:cNvSpPr>
            <a:spLocks noChangeArrowheads="1"/>
          </p:cNvSpPr>
          <p:nvPr/>
        </p:nvSpPr>
        <p:spPr bwMode="auto">
          <a:xfrm>
            <a:off x="2915816" y="1400200"/>
            <a:ext cx="385192" cy="228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8853" name="Rectangle 8"/>
          <p:cNvSpPr>
            <a:spLocks noChangeArrowheads="1"/>
          </p:cNvSpPr>
          <p:nvPr/>
        </p:nvSpPr>
        <p:spPr bwMode="auto">
          <a:xfrm>
            <a:off x="3131840" y="4653136"/>
            <a:ext cx="1600200" cy="152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90" y="1287300"/>
            <a:ext cx="75819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90" y="1287300"/>
            <a:ext cx="75819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30539"/>
            <a:ext cx="9144000" cy="560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679" y="2492896"/>
            <a:ext cx="5000625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6368" y="2204864"/>
            <a:ext cx="1685311" cy="43204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9" y="2481730"/>
            <a:ext cx="4998418" cy="347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679" y="2492896"/>
            <a:ext cx="5040560" cy="350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9" y="2492896"/>
            <a:ext cx="5112807" cy="355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" y="1179161"/>
            <a:ext cx="9137632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31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79" y="1265107"/>
            <a:ext cx="6429842" cy="432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5" name="Line 3"/>
          <p:cNvSpPr>
            <a:spLocks noChangeShapeType="1"/>
          </p:cNvSpPr>
          <p:nvPr/>
        </p:nvSpPr>
        <p:spPr bwMode="auto">
          <a:xfrm flipH="1">
            <a:off x="7020272" y="4077072"/>
            <a:ext cx="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4996" name="副标题 2"/>
          <p:cNvSpPr>
            <a:spLocks/>
          </p:cNvSpPr>
          <p:nvPr/>
        </p:nvSpPr>
        <p:spPr bwMode="auto">
          <a:xfrm>
            <a:off x="336369" y="116632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dirty="0">
                <a:solidFill>
                  <a:srgbClr val="FF00FF"/>
                </a:solidFill>
                <a:latin typeface="Arial" charset="0"/>
              </a:rPr>
              <a:t>插入参考文献</a:t>
            </a:r>
            <a:r>
              <a:rPr lang="zh-CN" altLang="en-US" sz="2800" dirty="0">
                <a:solidFill>
                  <a:srgbClr val="FF00FF"/>
                </a:solidFill>
                <a:latin typeface="Arial" charset="0"/>
              </a:rPr>
              <a:t>（</a:t>
            </a:r>
            <a:r>
              <a:rPr lang="en-US" altLang="zh-CN" sz="2800" dirty="0">
                <a:solidFill>
                  <a:srgbClr val="FF00FF"/>
                </a:solidFill>
                <a:latin typeface="Arial" charset="0"/>
              </a:rPr>
              <a:t>4</a:t>
            </a:r>
            <a:r>
              <a:rPr lang="zh-CN" altLang="en-US" sz="2800" dirty="0">
                <a:solidFill>
                  <a:srgbClr val="FF00FF"/>
                </a:solidFill>
                <a:latin typeface="Arial" charset="0"/>
              </a:rPr>
              <a:t>种方式）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02" y="1040066"/>
            <a:ext cx="7833396" cy="477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2012768" y="2636912"/>
            <a:ext cx="6361629" cy="152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5000" name="Rectangle 8"/>
          <p:cNvSpPr>
            <a:spLocks noChangeArrowheads="1"/>
          </p:cNvSpPr>
          <p:nvPr/>
        </p:nvSpPr>
        <p:spPr bwMode="auto">
          <a:xfrm>
            <a:off x="4413069" y="1297577"/>
            <a:ext cx="228600" cy="304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46" y="897145"/>
            <a:ext cx="7976523" cy="490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椭圆 1"/>
          <p:cNvSpPr/>
          <p:nvPr/>
        </p:nvSpPr>
        <p:spPr>
          <a:xfrm>
            <a:off x="7733064" y="3813151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02" y="4267572"/>
            <a:ext cx="808672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875734"/>
            <a:ext cx="68103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58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9" grpId="0" animBg="1"/>
      <p:bldP spid="85000" grpId="0" animBg="1"/>
      <p:bldP spid="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6739661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18" name="副标题 2"/>
          <p:cNvSpPr>
            <a:spLocks/>
          </p:cNvSpPr>
          <p:nvPr/>
        </p:nvSpPr>
        <p:spPr bwMode="auto">
          <a:xfrm>
            <a:off x="152400" y="30480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rgbClr val="FF00FF"/>
                </a:solidFill>
                <a:latin typeface="Arial" charset="0"/>
              </a:rPr>
              <a:t>插入参考文献（</a:t>
            </a:r>
            <a:r>
              <a:rPr lang="en-US" altLang="zh-CN" sz="4000" dirty="0">
                <a:solidFill>
                  <a:srgbClr val="FF00FF"/>
                </a:solidFill>
                <a:latin typeface="Arial" charset="0"/>
              </a:rPr>
              <a:t>4</a:t>
            </a:r>
            <a:r>
              <a:rPr lang="zh-CN" altLang="en-US" sz="4000" dirty="0">
                <a:solidFill>
                  <a:srgbClr val="FF00FF"/>
                </a:solidFill>
                <a:latin typeface="Arial" charset="0"/>
              </a:rPr>
              <a:t>种方式）</a:t>
            </a:r>
          </a:p>
        </p:txBody>
      </p:sp>
      <p:sp>
        <p:nvSpPr>
          <p:cNvPr id="86021" name="Rectangle 8"/>
          <p:cNvSpPr>
            <a:spLocks noChangeArrowheads="1"/>
          </p:cNvSpPr>
          <p:nvPr/>
        </p:nvSpPr>
        <p:spPr bwMode="auto">
          <a:xfrm>
            <a:off x="5323209" y="3723563"/>
            <a:ext cx="1143000" cy="152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9657"/>
            <a:ext cx="7837115" cy="579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61167"/>
            <a:ext cx="129540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5652120" y="2996952"/>
            <a:ext cx="323850" cy="2880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9657"/>
            <a:ext cx="8022624" cy="5681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椭圆 1"/>
          <p:cNvSpPr/>
          <p:nvPr/>
        </p:nvSpPr>
        <p:spPr>
          <a:xfrm>
            <a:off x="5030381" y="3433841"/>
            <a:ext cx="405715" cy="294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74" y="970025"/>
            <a:ext cx="8030026" cy="586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994" y="5629130"/>
            <a:ext cx="72390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80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80511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2" name="副标题 2"/>
          <p:cNvSpPr>
            <a:spLocks/>
          </p:cNvSpPr>
          <p:nvPr/>
        </p:nvSpPr>
        <p:spPr bwMode="auto">
          <a:xfrm>
            <a:off x="152400" y="30480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dirty="0">
                <a:solidFill>
                  <a:srgbClr val="FF00FF"/>
                </a:solidFill>
                <a:latin typeface="Arial" charset="0"/>
              </a:rPr>
              <a:t>插入参考文献（</a:t>
            </a:r>
            <a:r>
              <a:rPr lang="en-US" altLang="zh-CN" sz="4000" dirty="0">
                <a:solidFill>
                  <a:srgbClr val="FF00FF"/>
                </a:solidFill>
                <a:latin typeface="Arial" charset="0"/>
              </a:rPr>
              <a:t>4</a:t>
            </a:r>
            <a:r>
              <a:rPr lang="zh-CN" altLang="en-US" sz="4000" dirty="0">
                <a:solidFill>
                  <a:srgbClr val="FF00FF"/>
                </a:solidFill>
                <a:latin typeface="Arial" charset="0"/>
              </a:rPr>
              <a:t>种方式）</a:t>
            </a:r>
          </a:p>
        </p:txBody>
      </p:sp>
      <p:pic>
        <p:nvPicPr>
          <p:cNvPr id="8704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930" y="6014023"/>
            <a:ext cx="67246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Rectangle 7"/>
          <p:cNvSpPr>
            <a:spLocks noChangeArrowheads="1"/>
          </p:cNvSpPr>
          <p:nvPr/>
        </p:nvSpPr>
        <p:spPr bwMode="auto">
          <a:xfrm>
            <a:off x="5133180" y="3284984"/>
            <a:ext cx="2819400" cy="152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54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06" y="1379565"/>
            <a:ext cx="748665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66" name="副标题 2"/>
          <p:cNvSpPr>
            <a:spLocks/>
          </p:cNvSpPr>
          <p:nvPr/>
        </p:nvSpPr>
        <p:spPr bwMode="auto">
          <a:xfrm>
            <a:off x="152400" y="30480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dirty="0">
                <a:solidFill>
                  <a:srgbClr val="FF00FF"/>
                </a:solidFill>
                <a:latin typeface="Arial" charset="0"/>
              </a:rPr>
              <a:t>插入参考文献</a:t>
            </a:r>
            <a:r>
              <a:rPr lang="zh-CN" altLang="en-US" sz="2800" dirty="0">
                <a:solidFill>
                  <a:srgbClr val="FF00FF"/>
                </a:solidFill>
                <a:latin typeface="Arial" charset="0"/>
              </a:rPr>
              <a:t>（</a:t>
            </a:r>
            <a:r>
              <a:rPr lang="en-US" altLang="zh-CN" sz="2800" dirty="0">
                <a:solidFill>
                  <a:srgbClr val="FF00FF"/>
                </a:solidFill>
                <a:latin typeface="Arial" charset="0"/>
              </a:rPr>
              <a:t>4</a:t>
            </a:r>
            <a:r>
              <a:rPr lang="zh-CN" altLang="en-US" sz="2800" dirty="0">
                <a:solidFill>
                  <a:srgbClr val="FF00FF"/>
                </a:solidFill>
                <a:latin typeface="Arial" charset="0"/>
              </a:rPr>
              <a:t>种方式）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44244"/>
            <a:ext cx="8797836" cy="256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1" y="1120162"/>
            <a:ext cx="8928993" cy="557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18" y="5765847"/>
            <a:ext cx="75152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56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08" y="1844824"/>
            <a:ext cx="7715250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5" name="副标题 2"/>
          <p:cNvSpPr>
            <a:spLocks/>
          </p:cNvSpPr>
          <p:nvPr/>
        </p:nvSpPr>
        <p:spPr bwMode="auto">
          <a:xfrm>
            <a:off x="152400" y="22860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dirty="0">
                <a:solidFill>
                  <a:srgbClr val="FF00FF"/>
                </a:solidFill>
                <a:latin typeface="Arial" charset="0"/>
              </a:rPr>
              <a:t>编辑参考文献</a:t>
            </a:r>
          </a:p>
        </p:txBody>
      </p:sp>
      <p:sp>
        <p:nvSpPr>
          <p:cNvPr id="105479" name="Line 7"/>
          <p:cNvSpPr>
            <a:spLocks noChangeShapeType="1"/>
          </p:cNvSpPr>
          <p:nvPr/>
        </p:nvSpPr>
        <p:spPr bwMode="auto">
          <a:xfrm flipV="1">
            <a:off x="4139952" y="3645024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3" y="838200"/>
            <a:ext cx="896448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112615"/>
            <a:ext cx="62579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097240"/>
            <a:ext cx="62579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1043608" y="5229200"/>
            <a:ext cx="5472608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043608" y="5239475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注意：</a:t>
            </a:r>
            <a:r>
              <a:rPr lang="zh-CN" altLang="en-US" dirty="0" smtClean="0">
                <a:solidFill>
                  <a:srgbClr val="0000FF"/>
                </a:solidFill>
              </a:rPr>
              <a:t>手动</a:t>
            </a:r>
            <a:r>
              <a:rPr lang="zh-CN" altLang="en-US" dirty="0">
                <a:solidFill>
                  <a:srgbClr val="0000FF"/>
                </a:solidFill>
              </a:rPr>
              <a:t>删除</a:t>
            </a:r>
            <a:r>
              <a:rPr lang="en-US" altLang="zh-CN" dirty="0">
                <a:solidFill>
                  <a:srgbClr val="0000FF"/>
                </a:solidFill>
              </a:rPr>
              <a:t>word</a:t>
            </a:r>
            <a:r>
              <a:rPr lang="zh-CN" altLang="en-US" dirty="0">
                <a:solidFill>
                  <a:srgbClr val="0000FF"/>
                </a:solidFill>
              </a:rPr>
              <a:t>里面的参考文献是无效的，需要在“</a:t>
            </a:r>
            <a:r>
              <a:rPr lang="en-US" altLang="zh-CN" b="1" dirty="0" err="1">
                <a:solidFill>
                  <a:srgbClr val="FF0000"/>
                </a:solidFill>
              </a:rPr>
              <a:t>Edit&amp;Manage</a:t>
            </a:r>
            <a:r>
              <a:rPr lang="en-US" altLang="zh-CN" b="1" dirty="0">
                <a:solidFill>
                  <a:srgbClr val="FF0000"/>
                </a:solidFill>
              </a:rPr>
              <a:t> Citation</a:t>
            </a:r>
            <a:r>
              <a:rPr lang="en-US" altLang="zh-CN" dirty="0">
                <a:solidFill>
                  <a:srgbClr val="0000FF"/>
                </a:solidFill>
              </a:rPr>
              <a:t>”</a:t>
            </a:r>
            <a:r>
              <a:rPr lang="zh-CN" altLang="en-US" dirty="0">
                <a:solidFill>
                  <a:srgbClr val="0000FF"/>
                </a:solidFill>
              </a:rPr>
              <a:t>里面操作。</a:t>
            </a:r>
          </a:p>
        </p:txBody>
      </p:sp>
    </p:spTree>
    <p:extLst>
      <p:ext uri="{BB962C8B-B14F-4D97-AF65-F5344CB8AC3E}">
        <p14:creationId xmlns:p14="http://schemas.microsoft.com/office/powerpoint/2010/main" val="179137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9" grpId="0" animBg="1"/>
      <p:bldP spid="3" grpId="0" animBg="1"/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6" y="1268737"/>
            <a:ext cx="9036496" cy="443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35754" y="2492896"/>
            <a:ext cx="838200" cy="22440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" name="副标题 2"/>
          <p:cNvSpPr>
            <a:spLocks/>
          </p:cNvSpPr>
          <p:nvPr/>
        </p:nvSpPr>
        <p:spPr bwMode="auto">
          <a:xfrm>
            <a:off x="152400" y="22860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dirty="0">
                <a:solidFill>
                  <a:srgbClr val="FF00FF"/>
                </a:solidFill>
                <a:latin typeface="Arial" charset="0"/>
              </a:rPr>
              <a:t>Word-EndNote</a:t>
            </a:r>
            <a:r>
              <a:rPr lang="zh-CN" altLang="en-US" sz="4000" dirty="0">
                <a:solidFill>
                  <a:srgbClr val="FF00FF"/>
                </a:solidFill>
                <a:latin typeface="Arial" charset="0"/>
              </a:rPr>
              <a:t>临时分组</a:t>
            </a:r>
          </a:p>
        </p:txBody>
      </p:sp>
    </p:spTree>
    <p:extLst>
      <p:ext uri="{BB962C8B-B14F-4D97-AF65-F5344CB8AC3E}">
        <p14:creationId xmlns:p14="http://schemas.microsoft.com/office/powerpoint/2010/main" val="169472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副标题 2"/>
          <p:cNvSpPr>
            <a:spLocks/>
          </p:cNvSpPr>
          <p:nvPr/>
        </p:nvSpPr>
        <p:spPr bwMode="auto">
          <a:xfrm>
            <a:off x="1524000" y="228600"/>
            <a:ext cx="6019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4000" dirty="0">
                <a:solidFill>
                  <a:srgbClr val="FF0000"/>
                </a:solidFill>
              </a:rPr>
              <a:t>EndNote </a:t>
            </a:r>
            <a:r>
              <a:rPr lang="en-US" altLang="zh-CN" sz="4000" dirty="0" smtClean="0">
                <a:solidFill>
                  <a:srgbClr val="FF0000"/>
                </a:solidFill>
              </a:rPr>
              <a:t>X7</a:t>
            </a:r>
            <a:r>
              <a:rPr lang="zh-CN" altLang="en-US" sz="4000" dirty="0" smtClean="0">
                <a:solidFill>
                  <a:srgbClr val="FF0000"/>
                </a:solidFill>
              </a:rPr>
              <a:t>工作</a:t>
            </a:r>
            <a:r>
              <a:rPr lang="zh-CN" altLang="en-US" sz="4000" dirty="0">
                <a:solidFill>
                  <a:srgbClr val="FF0000"/>
                </a:solidFill>
              </a:rPr>
              <a:t>流程</a:t>
            </a:r>
          </a:p>
        </p:txBody>
      </p:sp>
      <p:sp>
        <p:nvSpPr>
          <p:cNvPr id="9219" name="AutoShape 6"/>
          <p:cNvSpPr>
            <a:spLocks noChangeArrowheads="1"/>
          </p:cNvSpPr>
          <p:nvPr/>
        </p:nvSpPr>
        <p:spPr bwMode="auto">
          <a:xfrm>
            <a:off x="1107504" y="3657600"/>
            <a:ext cx="1981200" cy="2895600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zh-CN" altLang="en-US" sz="2400">
                <a:solidFill>
                  <a:srgbClr val="9966FF"/>
                </a:solidFill>
              </a:rPr>
              <a:t>数据库下载</a:t>
            </a:r>
            <a:endParaRPr lang="en-US" altLang="zh-CN" sz="2400">
              <a:solidFill>
                <a:srgbClr val="9966FF"/>
              </a:solidFill>
            </a:endParaRPr>
          </a:p>
          <a:p>
            <a:endParaRPr lang="en-US" altLang="zh-CN" sz="2400">
              <a:solidFill>
                <a:srgbClr val="9966FF"/>
              </a:solidFill>
            </a:endParaRPr>
          </a:p>
          <a:p>
            <a:r>
              <a:rPr lang="zh-CN" altLang="en-US" sz="2400">
                <a:solidFill>
                  <a:srgbClr val="9966FF"/>
                </a:solidFill>
              </a:rPr>
              <a:t>在线检索</a:t>
            </a:r>
            <a:endParaRPr lang="en-US" altLang="zh-CN" sz="2400">
              <a:solidFill>
                <a:srgbClr val="9966FF"/>
              </a:solidFill>
            </a:endParaRPr>
          </a:p>
          <a:p>
            <a:endParaRPr lang="en-US" altLang="zh-CN" sz="2400">
              <a:solidFill>
                <a:srgbClr val="9966FF"/>
              </a:solidFill>
            </a:endParaRPr>
          </a:p>
          <a:p>
            <a:r>
              <a:rPr lang="zh-CN" altLang="en-US" sz="2400">
                <a:solidFill>
                  <a:srgbClr val="9966FF"/>
                </a:solidFill>
              </a:rPr>
              <a:t>手动输入</a:t>
            </a:r>
          </a:p>
          <a:p>
            <a:endParaRPr lang="zh-CN" altLang="en-US">
              <a:solidFill>
                <a:srgbClr val="9966FF"/>
              </a:solidFill>
            </a:endParaRPr>
          </a:p>
        </p:txBody>
      </p:sp>
      <p:sp>
        <p:nvSpPr>
          <p:cNvPr id="9220" name="AutoShape 6"/>
          <p:cNvSpPr>
            <a:spLocks noChangeArrowheads="1"/>
          </p:cNvSpPr>
          <p:nvPr/>
        </p:nvSpPr>
        <p:spPr bwMode="auto">
          <a:xfrm>
            <a:off x="4003104" y="3657600"/>
            <a:ext cx="2057400" cy="2895600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zh-CN" altLang="en-US" sz="2400">
                <a:solidFill>
                  <a:srgbClr val="0070C0"/>
                </a:solidFill>
              </a:rPr>
              <a:t>建立</a:t>
            </a:r>
            <a:endParaRPr lang="en-US" altLang="zh-CN" sz="2400">
              <a:solidFill>
                <a:srgbClr val="0070C0"/>
              </a:solidFill>
            </a:endParaRPr>
          </a:p>
          <a:p>
            <a:r>
              <a:rPr lang="zh-CN" altLang="en-US" sz="2400">
                <a:solidFill>
                  <a:srgbClr val="0070C0"/>
                </a:solidFill>
              </a:rPr>
              <a:t>本地的图书馆</a:t>
            </a:r>
            <a:endParaRPr lang="en-US" altLang="zh-CN" sz="2400">
              <a:solidFill>
                <a:srgbClr val="0070C0"/>
              </a:solidFill>
            </a:endParaRPr>
          </a:p>
          <a:p>
            <a:endParaRPr lang="en-US" altLang="zh-CN" sz="2400">
              <a:solidFill>
                <a:srgbClr val="0070C0"/>
              </a:solidFill>
            </a:endParaRPr>
          </a:p>
          <a:p>
            <a:r>
              <a:rPr lang="zh-CN" altLang="en-US" sz="2400">
                <a:solidFill>
                  <a:srgbClr val="0070C0"/>
                </a:solidFill>
              </a:rPr>
              <a:t>编辑分析文献</a:t>
            </a:r>
            <a:endParaRPr lang="en-US" altLang="zh-CN" sz="2400">
              <a:solidFill>
                <a:srgbClr val="0070C0"/>
              </a:solidFill>
            </a:endParaRPr>
          </a:p>
          <a:p>
            <a:endParaRPr lang="en-US" altLang="zh-CN" sz="2800">
              <a:solidFill>
                <a:srgbClr val="9966FF"/>
              </a:solidFill>
            </a:endParaRPr>
          </a:p>
          <a:p>
            <a:endParaRPr lang="zh-CN" altLang="en-US" sz="2800">
              <a:solidFill>
                <a:srgbClr val="9966FF"/>
              </a:solidFill>
            </a:endParaRPr>
          </a:p>
          <a:p>
            <a:endParaRPr lang="zh-CN" altLang="en-US">
              <a:solidFill>
                <a:srgbClr val="9966FF"/>
              </a:solidFill>
            </a:endParaRPr>
          </a:p>
        </p:txBody>
      </p:sp>
      <p:sp>
        <p:nvSpPr>
          <p:cNvPr id="9221" name="AutoShape 6"/>
          <p:cNvSpPr>
            <a:spLocks noChangeArrowheads="1"/>
          </p:cNvSpPr>
          <p:nvPr/>
        </p:nvSpPr>
        <p:spPr bwMode="auto">
          <a:xfrm>
            <a:off x="6822504" y="3733800"/>
            <a:ext cx="2057400" cy="2895600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zh-CN" altLang="en-US" sz="2400">
                <a:solidFill>
                  <a:srgbClr val="026E54"/>
                </a:solidFill>
              </a:rPr>
              <a:t>投稿期刊模板</a:t>
            </a:r>
            <a:endParaRPr lang="en-US" altLang="zh-CN" sz="2400">
              <a:solidFill>
                <a:srgbClr val="026E54"/>
              </a:solidFill>
            </a:endParaRPr>
          </a:p>
          <a:p>
            <a:endParaRPr lang="en-US" altLang="zh-CN" sz="2400">
              <a:solidFill>
                <a:srgbClr val="026E54"/>
              </a:solidFill>
            </a:endParaRPr>
          </a:p>
          <a:p>
            <a:r>
              <a:rPr lang="zh-CN" altLang="en-US" sz="2400">
                <a:solidFill>
                  <a:srgbClr val="026E54"/>
                </a:solidFill>
              </a:rPr>
              <a:t>插入参考文献</a:t>
            </a:r>
            <a:endParaRPr lang="en-US" altLang="zh-CN" sz="2400">
              <a:solidFill>
                <a:srgbClr val="026E54"/>
              </a:solidFill>
            </a:endParaRPr>
          </a:p>
          <a:p>
            <a:endParaRPr lang="en-US" altLang="zh-CN" sz="2800">
              <a:solidFill>
                <a:srgbClr val="9966FF"/>
              </a:solidFill>
            </a:endParaRPr>
          </a:p>
          <a:p>
            <a:endParaRPr lang="zh-CN" altLang="en-US" sz="2800">
              <a:solidFill>
                <a:srgbClr val="9966FF"/>
              </a:solidFill>
            </a:endParaRPr>
          </a:p>
          <a:p>
            <a:endParaRPr lang="zh-CN" altLang="en-US">
              <a:solidFill>
                <a:srgbClr val="9966FF"/>
              </a:solidFill>
            </a:endParaRPr>
          </a:p>
        </p:txBody>
      </p:sp>
      <p:sp>
        <p:nvSpPr>
          <p:cNvPr id="90" name="AutoShape 3"/>
          <p:cNvSpPr>
            <a:spLocks noChangeArrowheads="1"/>
          </p:cNvSpPr>
          <p:nvPr/>
        </p:nvSpPr>
        <p:spPr bwMode="gray">
          <a:xfrm>
            <a:off x="3393504" y="4800600"/>
            <a:ext cx="504825" cy="576263"/>
          </a:xfrm>
          <a:prstGeom prst="chevron">
            <a:avLst>
              <a:gd name="adj" fmla="val 52514"/>
            </a:avLst>
          </a:prstGeom>
          <a:solidFill>
            <a:srgbClr val="58A4F0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 kern="0">
              <a:solidFill>
                <a:sysClr val="windowText" lastClr="000000"/>
              </a:solidFill>
              <a:latin typeface="Century Schoolbook"/>
              <a:ea typeface="宋体" pitchFamily="2" charset="-122"/>
            </a:endParaRPr>
          </a:p>
        </p:txBody>
      </p:sp>
      <p:sp>
        <p:nvSpPr>
          <p:cNvPr id="91" name="AutoShape 4"/>
          <p:cNvSpPr>
            <a:spLocks noChangeArrowheads="1"/>
          </p:cNvSpPr>
          <p:nvPr/>
        </p:nvSpPr>
        <p:spPr bwMode="gray">
          <a:xfrm>
            <a:off x="6165279" y="4833938"/>
            <a:ext cx="504825" cy="576262"/>
          </a:xfrm>
          <a:prstGeom prst="chevron">
            <a:avLst>
              <a:gd name="adj" fmla="val 52514"/>
            </a:avLst>
          </a:prstGeom>
          <a:solidFill>
            <a:srgbClr val="009999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 kern="0">
              <a:solidFill>
                <a:sysClr val="windowText" lastClr="000000"/>
              </a:solidFill>
              <a:latin typeface="Century Schoolbook"/>
              <a:ea typeface="宋体" pitchFamily="2" charset="-122"/>
            </a:endParaRPr>
          </a:p>
        </p:txBody>
      </p:sp>
      <p:pic>
        <p:nvPicPr>
          <p:cNvPr id="9225" name="Picture 3" descr="C:\Documents and Settings\Administrator\桌面\搜集文献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95400"/>
            <a:ext cx="249078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AutoShape 3"/>
          <p:cNvSpPr>
            <a:spLocks noChangeArrowheads="1"/>
          </p:cNvSpPr>
          <p:nvPr/>
        </p:nvSpPr>
        <p:spPr bwMode="gray">
          <a:xfrm>
            <a:off x="3545904" y="2057400"/>
            <a:ext cx="504825" cy="576263"/>
          </a:xfrm>
          <a:prstGeom prst="chevron">
            <a:avLst>
              <a:gd name="adj" fmla="val 52514"/>
            </a:avLst>
          </a:prstGeom>
          <a:solidFill>
            <a:srgbClr val="58A4F0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 kern="0">
              <a:solidFill>
                <a:sysClr val="windowText" lastClr="000000"/>
              </a:solidFill>
              <a:latin typeface="Century Schoolbook"/>
              <a:ea typeface="宋体" pitchFamily="2" charset="-122"/>
            </a:endParaRPr>
          </a:p>
        </p:txBody>
      </p:sp>
      <p:sp>
        <p:nvSpPr>
          <p:cNvPr id="9227" name="Rectangle 21"/>
          <p:cNvSpPr>
            <a:spLocks noChangeArrowheads="1"/>
          </p:cNvSpPr>
          <p:nvPr/>
        </p:nvSpPr>
        <p:spPr bwMode="gray">
          <a:xfrm>
            <a:off x="1336104" y="3200400"/>
            <a:ext cx="1524000" cy="304800"/>
          </a:xfrm>
          <a:prstGeom prst="rect">
            <a:avLst/>
          </a:prstGeom>
          <a:gradFill rotWithShape="1">
            <a:gsLst>
              <a:gs pos="0">
                <a:srgbClr val="5D2FB9"/>
              </a:gs>
              <a:gs pos="50000">
                <a:srgbClr val="8041FF"/>
              </a:gs>
              <a:gs pos="100000">
                <a:srgbClr val="5D2FB9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zh-CN" altLang="en-US">
                <a:solidFill>
                  <a:schemeClr val="bg1"/>
                </a:solidFill>
                <a:latin typeface="Verdana" pitchFamily="34" charset="0"/>
              </a:rPr>
              <a:t>收集文献</a:t>
            </a:r>
            <a:endParaRPr lang="en-US" altLang="zh-CN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95" name="Rectangle 21"/>
          <p:cNvSpPr>
            <a:spLocks noChangeArrowheads="1"/>
          </p:cNvSpPr>
          <p:nvPr/>
        </p:nvSpPr>
        <p:spPr bwMode="gray">
          <a:xfrm>
            <a:off x="4155504" y="3200400"/>
            <a:ext cx="1524000" cy="304800"/>
          </a:xfrm>
          <a:prstGeom prst="rect">
            <a:avLst/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宋体" pitchFamily="2" charset="-122"/>
              </a:rPr>
              <a:t>管理文献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宋体" pitchFamily="2" charset="-122"/>
            </a:endParaRPr>
          </a:p>
        </p:txBody>
      </p:sp>
      <p:pic>
        <p:nvPicPr>
          <p:cNvPr id="922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371600"/>
            <a:ext cx="2011362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AutoShape 4"/>
          <p:cNvSpPr>
            <a:spLocks noChangeArrowheads="1"/>
          </p:cNvSpPr>
          <p:nvPr/>
        </p:nvSpPr>
        <p:spPr bwMode="gray">
          <a:xfrm>
            <a:off x="6317679" y="1981200"/>
            <a:ext cx="504825" cy="576263"/>
          </a:xfrm>
          <a:prstGeom prst="chevron">
            <a:avLst>
              <a:gd name="adj" fmla="val 52514"/>
            </a:avLst>
          </a:prstGeom>
          <a:solidFill>
            <a:srgbClr val="009999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 kern="0">
              <a:solidFill>
                <a:sysClr val="windowText" lastClr="000000"/>
              </a:solidFill>
              <a:latin typeface="Century Schoolbook"/>
              <a:ea typeface="宋体" pitchFamily="2" charset="-122"/>
            </a:endParaRPr>
          </a:p>
        </p:txBody>
      </p:sp>
      <p:sp>
        <p:nvSpPr>
          <p:cNvPr id="9231" name="Rectangle 21"/>
          <p:cNvSpPr>
            <a:spLocks noChangeArrowheads="1"/>
          </p:cNvSpPr>
          <p:nvPr/>
        </p:nvSpPr>
        <p:spPr bwMode="gray">
          <a:xfrm>
            <a:off x="7279704" y="3276600"/>
            <a:ext cx="1524000" cy="304800"/>
          </a:xfrm>
          <a:prstGeom prst="rect">
            <a:avLst/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27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zh-CN" altLang="en-US">
                <a:solidFill>
                  <a:srgbClr val="026E54"/>
                </a:solidFill>
                <a:latin typeface="Verdana" pitchFamily="34" charset="0"/>
              </a:rPr>
              <a:t>输出文献</a:t>
            </a:r>
            <a:endParaRPr lang="en-US" altLang="zh-CN">
              <a:solidFill>
                <a:srgbClr val="026E54"/>
              </a:solidFill>
              <a:latin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937" y="1322932"/>
            <a:ext cx="1866773" cy="186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11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0" grpId="0" animBg="1"/>
      <p:bldP spid="9221" grpId="0" animBg="1"/>
      <p:bldP spid="90" grpId="0" animBg="1"/>
      <p:bldP spid="91" grpId="0" animBg="1"/>
      <p:bldP spid="93" grpId="0" animBg="1"/>
      <p:bldP spid="9227" grpId="0" animBg="1"/>
      <p:bldP spid="97" grpId="0" animBg="1"/>
      <p:bldP spid="923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73016"/>
            <a:ext cx="7127354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8" y="764704"/>
            <a:ext cx="9096685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副标题 2"/>
          <p:cNvSpPr>
            <a:spLocks/>
          </p:cNvSpPr>
          <p:nvPr/>
        </p:nvSpPr>
        <p:spPr bwMode="auto">
          <a:xfrm>
            <a:off x="152400" y="15240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dirty="0">
                <a:solidFill>
                  <a:srgbClr val="0000FF"/>
                </a:solidFill>
                <a:latin typeface="Arial" charset="0"/>
              </a:rPr>
              <a:t>插入图片和表格</a:t>
            </a:r>
            <a:endParaRPr lang="zh-CN" altLang="en-US" sz="280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212" y="1700808"/>
            <a:ext cx="5222776" cy="499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1974764" y="1916832"/>
            <a:ext cx="85948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sp>
        <p:nvSpPr>
          <p:cNvPr id="9" name="矩形 8"/>
          <p:cNvSpPr/>
          <p:nvPr/>
        </p:nvSpPr>
        <p:spPr>
          <a:xfrm>
            <a:off x="5111341" y="6237312"/>
            <a:ext cx="85948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 b="0"/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9" y="798525"/>
            <a:ext cx="9144000" cy="599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直接连接符 2"/>
          <p:cNvCxnSpPr/>
          <p:nvPr/>
        </p:nvCxnSpPr>
        <p:spPr>
          <a:xfrm>
            <a:off x="467544" y="3798118"/>
            <a:ext cx="86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5292080" y="5661248"/>
            <a:ext cx="86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06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7" y="764704"/>
            <a:ext cx="8982075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副标题 2"/>
          <p:cNvSpPr>
            <a:spLocks/>
          </p:cNvSpPr>
          <p:nvPr/>
        </p:nvSpPr>
        <p:spPr bwMode="auto">
          <a:xfrm>
            <a:off x="152400" y="15240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dirty="0" smtClean="0">
                <a:solidFill>
                  <a:srgbClr val="0000FF"/>
                </a:solidFill>
                <a:latin typeface="Arial" charset="0"/>
              </a:rPr>
              <a:t>修改参考文献格式</a:t>
            </a:r>
            <a:endParaRPr lang="zh-CN" altLang="en-US" sz="280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0" y="732142"/>
            <a:ext cx="88487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92" y="980728"/>
            <a:ext cx="6191250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461963"/>
            <a:ext cx="89535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0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17" y="1342355"/>
            <a:ext cx="830068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87" name="副标题 2"/>
          <p:cNvSpPr>
            <a:spLocks/>
          </p:cNvSpPr>
          <p:nvPr/>
        </p:nvSpPr>
        <p:spPr bwMode="auto">
          <a:xfrm>
            <a:off x="152400" y="22860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dirty="0">
                <a:solidFill>
                  <a:srgbClr val="0000FF"/>
                </a:solidFill>
                <a:latin typeface="Arial" charset="0"/>
              </a:rPr>
              <a:t>新的参考文献格式</a:t>
            </a:r>
            <a:endParaRPr lang="zh-CN" altLang="en-US" sz="28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93188" name="矩形 4"/>
          <p:cNvSpPr>
            <a:spLocks noChangeArrowheads="1"/>
          </p:cNvSpPr>
          <p:nvPr/>
        </p:nvSpPr>
        <p:spPr bwMode="gray">
          <a:xfrm>
            <a:off x="683568" y="1484784"/>
            <a:ext cx="288032" cy="2286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zh-CN" altLang="en-US"/>
          </a:p>
        </p:txBody>
      </p:sp>
      <p:sp>
        <p:nvSpPr>
          <p:cNvPr id="93191" name="矩形 8"/>
          <p:cNvSpPr>
            <a:spLocks noChangeArrowheads="1"/>
          </p:cNvSpPr>
          <p:nvPr/>
        </p:nvSpPr>
        <p:spPr bwMode="gray">
          <a:xfrm>
            <a:off x="971600" y="4005064"/>
            <a:ext cx="838200" cy="152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gray">
          <a:xfrm>
            <a:off x="2771800" y="4293096"/>
            <a:ext cx="864096" cy="21602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zh-CN" alt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79" y="1045171"/>
            <a:ext cx="8509621" cy="5812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直接连接符 13"/>
          <p:cNvCxnSpPr/>
          <p:nvPr/>
        </p:nvCxnSpPr>
        <p:spPr>
          <a:xfrm>
            <a:off x="408484" y="3068960"/>
            <a:ext cx="838200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438200" y="4399520"/>
            <a:ext cx="80848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77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8" grpId="0" animBg="1"/>
      <p:bldP spid="93191" grpId="0" animBg="1"/>
      <p:bldP spid="1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副标题 2"/>
          <p:cNvSpPr>
            <a:spLocks/>
          </p:cNvSpPr>
          <p:nvPr/>
        </p:nvSpPr>
        <p:spPr bwMode="auto">
          <a:xfrm>
            <a:off x="228600" y="30480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>
                <a:solidFill>
                  <a:srgbClr val="0000FF"/>
                </a:solidFill>
                <a:latin typeface="Arial" charset="0"/>
              </a:rPr>
              <a:t>移除</a:t>
            </a:r>
            <a:r>
              <a:rPr lang="en-US" altLang="zh-CN" sz="4000">
                <a:solidFill>
                  <a:srgbClr val="0000FF"/>
                </a:solidFill>
                <a:latin typeface="Arial" charset="0"/>
              </a:rPr>
              <a:t>EndNote</a:t>
            </a:r>
            <a:r>
              <a:rPr lang="zh-CN" altLang="en-US" sz="4000">
                <a:solidFill>
                  <a:srgbClr val="0000FF"/>
                </a:solidFill>
                <a:latin typeface="Arial" charset="0"/>
              </a:rPr>
              <a:t>参数</a:t>
            </a:r>
            <a:endParaRPr lang="zh-CN" altLang="en-US" sz="28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94214" name="Rectangle 10"/>
          <p:cNvSpPr>
            <a:spLocks noChangeArrowheads="1"/>
          </p:cNvSpPr>
          <p:nvPr/>
        </p:nvSpPr>
        <p:spPr bwMode="auto">
          <a:xfrm>
            <a:off x="2915816" y="3861048"/>
            <a:ext cx="1981200" cy="228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2162175"/>
            <a:ext cx="8924925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92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385888"/>
            <a:ext cx="8324850" cy="40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副标题 2"/>
          <p:cNvSpPr>
            <a:spLocks/>
          </p:cNvSpPr>
          <p:nvPr/>
        </p:nvSpPr>
        <p:spPr bwMode="auto">
          <a:xfrm>
            <a:off x="1079104" y="228600"/>
            <a:ext cx="806489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4000" dirty="0">
                <a:solidFill>
                  <a:srgbClr val="0000FF"/>
                </a:solidFill>
                <a:latin typeface="Arial" charset="0"/>
              </a:rPr>
              <a:t>EndNote X7  </a:t>
            </a:r>
            <a:r>
              <a:rPr lang="zh-CN" altLang="en-US" sz="4000" dirty="0">
                <a:solidFill>
                  <a:srgbClr val="0000FF"/>
                </a:solidFill>
                <a:latin typeface="Arial" charset="0"/>
              </a:rPr>
              <a:t>新功能</a:t>
            </a:r>
            <a:r>
              <a:rPr lang="en-US" altLang="zh-CN" sz="4000" dirty="0" smtClean="0">
                <a:solidFill>
                  <a:srgbClr val="0000FF"/>
                </a:solidFill>
                <a:latin typeface="Arial" charset="0"/>
              </a:rPr>
              <a:t>—</a:t>
            </a:r>
            <a:r>
              <a:rPr lang="en-US" altLang="zh-CN" sz="4000" dirty="0">
                <a:solidFill>
                  <a:srgbClr val="FF0000"/>
                </a:solidFill>
                <a:latin typeface="Arial" charset="0"/>
              </a:rPr>
              <a:t>P</a:t>
            </a:r>
            <a:r>
              <a:rPr lang="en-US" altLang="zh-CN" sz="4000" dirty="0" smtClean="0">
                <a:solidFill>
                  <a:srgbClr val="FF0000"/>
                </a:solidFill>
                <a:latin typeface="Arial" charset="0"/>
              </a:rPr>
              <a:t>owerPoint</a:t>
            </a:r>
            <a:endParaRPr lang="zh-CN" altLang="en-US" sz="2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995936" y="1700808"/>
            <a:ext cx="838200" cy="152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00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副标题 2"/>
          <p:cNvSpPr>
            <a:spLocks/>
          </p:cNvSpPr>
          <p:nvPr/>
        </p:nvSpPr>
        <p:spPr bwMode="auto">
          <a:xfrm>
            <a:off x="1524000" y="228600"/>
            <a:ext cx="6019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4000" dirty="0" smtClean="0">
                <a:solidFill>
                  <a:srgbClr val="FF0000"/>
                </a:solidFill>
              </a:rPr>
              <a:t>EndNote </a:t>
            </a:r>
            <a:r>
              <a:rPr lang="zh-CN" altLang="en-US" sz="4000" dirty="0" smtClean="0">
                <a:solidFill>
                  <a:srgbClr val="FF0000"/>
                </a:solidFill>
              </a:rPr>
              <a:t>工作</a:t>
            </a:r>
            <a:r>
              <a:rPr lang="zh-CN" altLang="en-US" sz="4000" dirty="0">
                <a:solidFill>
                  <a:srgbClr val="FF0000"/>
                </a:solidFill>
              </a:rPr>
              <a:t>流程</a:t>
            </a:r>
          </a:p>
        </p:txBody>
      </p:sp>
      <p:sp>
        <p:nvSpPr>
          <p:cNvPr id="95235" name="AutoShape 6"/>
          <p:cNvSpPr>
            <a:spLocks noChangeArrowheads="1"/>
          </p:cNvSpPr>
          <p:nvPr/>
        </p:nvSpPr>
        <p:spPr bwMode="auto">
          <a:xfrm>
            <a:off x="609600" y="3657600"/>
            <a:ext cx="1981200" cy="2895600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zh-CN" altLang="en-US" sz="2400">
                <a:solidFill>
                  <a:srgbClr val="9966FF"/>
                </a:solidFill>
              </a:rPr>
              <a:t>数据库下载</a:t>
            </a:r>
            <a:endParaRPr lang="en-US" altLang="zh-CN" sz="2400">
              <a:solidFill>
                <a:srgbClr val="9966FF"/>
              </a:solidFill>
            </a:endParaRPr>
          </a:p>
          <a:p>
            <a:endParaRPr lang="en-US" altLang="zh-CN" sz="2400">
              <a:solidFill>
                <a:srgbClr val="9966FF"/>
              </a:solidFill>
            </a:endParaRPr>
          </a:p>
          <a:p>
            <a:r>
              <a:rPr lang="zh-CN" altLang="en-US" sz="2400">
                <a:solidFill>
                  <a:srgbClr val="9966FF"/>
                </a:solidFill>
              </a:rPr>
              <a:t>在线检索</a:t>
            </a:r>
            <a:endParaRPr lang="en-US" altLang="zh-CN" sz="2400">
              <a:solidFill>
                <a:srgbClr val="9966FF"/>
              </a:solidFill>
            </a:endParaRPr>
          </a:p>
          <a:p>
            <a:endParaRPr lang="en-US" altLang="zh-CN" sz="2400">
              <a:solidFill>
                <a:srgbClr val="9966FF"/>
              </a:solidFill>
            </a:endParaRPr>
          </a:p>
          <a:p>
            <a:r>
              <a:rPr lang="zh-CN" altLang="en-US" sz="2400">
                <a:solidFill>
                  <a:srgbClr val="9966FF"/>
                </a:solidFill>
              </a:rPr>
              <a:t>手动输入</a:t>
            </a:r>
          </a:p>
          <a:p>
            <a:endParaRPr lang="zh-CN" altLang="en-US">
              <a:solidFill>
                <a:srgbClr val="9966FF"/>
              </a:solidFill>
            </a:endParaRPr>
          </a:p>
        </p:txBody>
      </p:sp>
      <p:sp>
        <p:nvSpPr>
          <p:cNvPr id="95236" name="AutoShape 6"/>
          <p:cNvSpPr>
            <a:spLocks noChangeArrowheads="1"/>
          </p:cNvSpPr>
          <p:nvPr/>
        </p:nvSpPr>
        <p:spPr bwMode="auto">
          <a:xfrm>
            <a:off x="3505200" y="3657600"/>
            <a:ext cx="2057400" cy="2895600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zh-CN" altLang="en-US" sz="2400">
                <a:solidFill>
                  <a:srgbClr val="0070C0"/>
                </a:solidFill>
              </a:rPr>
              <a:t>建立</a:t>
            </a:r>
            <a:endParaRPr lang="en-US" altLang="zh-CN" sz="2400">
              <a:solidFill>
                <a:srgbClr val="0070C0"/>
              </a:solidFill>
            </a:endParaRPr>
          </a:p>
          <a:p>
            <a:r>
              <a:rPr lang="zh-CN" altLang="en-US" sz="2400">
                <a:solidFill>
                  <a:srgbClr val="0070C0"/>
                </a:solidFill>
              </a:rPr>
              <a:t>本地的图书馆</a:t>
            </a:r>
            <a:endParaRPr lang="en-US" altLang="zh-CN" sz="2400">
              <a:solidFill>
                <a:srgbClr val="0070C0"/>
              </a:solidFill>
            </a:endParaRPr>
          </a:p>
          <a:p>
            <a:endParaRPr lang="en-US" altLang="zh-CN" sz="2400">
              <a:solidFill>
                <a:srgbClr val="0070C0"/>
              </a:solidFill>
            </a:endParaRPr>
          </a:p>
          <a:p>
            <a:r>
              <a:rPr lang="zh-CN" altLang="en-US" sz="2400">
                <a:solidFill>
                  <a:srgbClr val="0070C0"/>
                </a:solidFill>
              </a:rPr>
              <a:t>编辑分析文献</a:t>
            </a:r>
            <a:endParaRPr lang="en-US" altLang="zh-CN" sz="2400">
              <a:solidFill>
                <a:srgbClr val="0070C0"/>
              </a:solidFill>
            </a:endParaRPr>
          </a:p>
          <a:p>
            <a:endParaRPr lang="en-US" altLang="zh-CN" sz="2800">
              <a:solidFill>
                <a:srgbClr val="9966FF"/>
              </a:solidFill>
            </a:endParaRPr>
          </a:p>
          <a:p>
            <a:endParaRPr lang="zh-CN" altLang="en-US" sz="2800">
              <a:solidFill>
                <a:srgbClr val="9966FF"/>
              </a:solidFill>
            </a:endParaRPr>
          </a:p>
          <a:p>
            <a:endParaRPr lang="zh-CN" altLang="en-US">
              <a:solidFill>
                <a:srgbClr val="9966FF"/>
              </a:solidFill>
            </a:endParaRPr>
          </a:p>
        </p:txBody>
      </p:sp>
      <p:sp>
        <p:nvSpPr>
          <p:cNvPr id="95237" name="AutoShape 6"/>
          <p:cNvSpPr>
            <a:spLocks noChangeArrowheads="1"/>
          </p:cNvSpPr>
          <p:nvPr/>
        </p:nvSpPr>
        <p:spPr bwMode="auto">
          <a:xfrm>
            <a:off x="6324600" y="3733800"/>
            <a:ext cx="2057400" cy="2895600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zh-CN" altLang="en-US" sz="2400">
                <a:solidFill>
                  <a:srgbClr val="026E54"/>
                </a:solidFill>
              </a:rPr>
              <a:t>投稿期刊模板</a:t>
            </a:r>
            <a:endParaRPr lang="en-US" altLang="zh-CN" sz="2400">
              <a:solidFill>
                <a:srgbClr val="026E54"/>
              </a:solidFill>
            </a:endParaRPr>
          </a:p>
          <a:p>
            <a:endParaRPr lang="en-US" altLang="zh-CN" sz="2400">
              <a:solidFill>
                <a:srgbClr val="026E54"/>
              </a:solidFill>
            </a:endParaRPr>
          </a:p>
          <a:p>
            <a:r>
              <a:rPr lang="zh-CN" altLang="en-US" sz="2400">
                <a:solidFill>
                  <a:srgbClr val="026E54"/>
                </a:solidFill>
              </a:rPr>
              <a:t>插入参考文献</a:t>
            </a:r>
            <a:endParaRPr lang="en-US" altLang="zh-CN" sz="2400">
              <a:solidFill>
                <a:srgbClr val="026E54"/>
              </a:solidFill>
            </a:endParaRPr>
          </a:p>
          <a:p>
            <a:endParaRPr lang="en-US" altLang="zh-CN" sz="2800">
              <a:solidFill>
                <a:srgbClr val="9966FF"/>
              </a:solidFill>
            </a:endParaRPr>
          </a:p>
          <a:p>
            <a:endParaRPr lang="zh-CN" altLang="en-US" sz="2800">
              <a:solidFill>
                <a:srgbClr val="9966FF"/>
              </a:solidFill>
            </a:endParaRPr>
          </a:p>
          <a:p>
            <a:endParaRPr lang="zh-CN" altLang="en-US">
              <a:solidFill>
                <a:srgbClr val="9966FF"/>
              </a:solidFill>
            </a:endParaRPr>
          </a:p>
        </p:txBody>
      </p:sp>
      <p:pic>
        <p:nvPicPr>
          <p:cNvPr id="952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19200"/>
            <a:ext cx="13493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AutoShape 3"/>
          <p:cNvSpPr>
            <a:spLocks noChangeArrowheads="1"/>
          </p:cNvSpPr>
          <p:nvPr/>
        </p:nvSpPr>
        <p:spPr bwMode="gray">
          <a:xfrm>
            <a:off x="2895600" y="4800600"/>
            <a:ext cx="504825" cy="576263"/>
          </a:xfrm>
          <a:prstGeom prst="chevron">
            <a:avLst>
              <a:gd name="adj" fmla="val 52514"/>
            </a:avLst>
          </a:prstGeom>
          <a:solidFill>
            <a:srgbClr val="58A4F0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 kern="0">
              <a:solidFill>
                <a:sysClr val="windowText" lastClr="000000"/>
              </a:solidFill>
              <a:latin typeface="Century Schoolbook"/>
              <a:ea typeface="宋体" pitchFamily="2" charset="-122"/>
            </a:endParaRPr>
          </a:p>
        </p:txBody>
      </p:sp>
      <p:sp>
        <p:nvSpPr>
          <p:cNvPr id="91" name="AutoShape 4"/>
          <p:cNvSpPr>
            <a:spLocks noChangeArrowheads="1"/>
          </p:cNvSpPr>
          <p:nvPr/>
        </p:nvSpPr>
        <p:spPr bwMode="gray">
          <a:xfrm>
            <a:off x="5667375" y="4833938"/>
            <a:ext cx="504825" cy="576262"/>
          </a:xfrm>
          <a:prstGeom prst="chevron">
            <a:avLst>
              <a:gd name="adj" fmla="val 52514"/>
            </a:avLst>
          </a:prstGeom>
          <a:solidFill>
            <a:srgbClr val="009999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 kern="0">
              <a:solidFill>
                <a:sysClr val="windowText" lastClr="000000"/>
              </a:solidFill>
              <a:latin typeface="Century Schoolbook"/>
              <a:ea typeface="宋体" pitchFamily="2" charset="-122"/>
            </a:endParaRPr>
          </a:p>
        </p:txBody>
      </p:sp>
      <p:pic>
        <p:nvPicPr>
          <p:cNvPr id="95241" name="Picture 3" descr="C:\Documents and Settings\Administrator\桌面\搜集文献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295400"/>
            <a:ext cx="249078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AutoShape 3"/>
          <p:cNvSpPr>
            <a:spLocks noChangeArrowheads="1"/>
          </p:cNvSpPr>
          <p:nvPr/>
        </p:nvSpPr>
        <p:spPr bwMode="gray">
          <a:xfrm>
            <a:off x="3048000" y="2057400"/>
            <a:ext cx="504825" cy="576263"/>
          </a:xfrm>
          <a:prstGeom prst="chevron">
            <a:avLst>
              <a:gd name="adj" fmla="val 52514"/>
            </a:avLst>
          </a:prstGeom>
          <a:solidFill>
            <a:srgbClr val="58A4F0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 kern="0">
              <a:solidFill>
                <a:sysClr val="windowText" lastClr="000000"/>
              </a:solidFill>
              <a:latin typeface="Century Schoolbook"/>
              <a:ea typeface="宋体" pitchFamily="2" charset="-122"/>
            </a:endParaRPr>
          </a:p>
        </p:txBody>
      </p:sp>
      <p:sp>
        <p:nvSpPr>
          <p:cNvPr id="95243" name="Rectangle 21"/>
          <p:cNvSpPr>
            <a:spLocks noChangeArrowheads="1"/>
          </p:cNvSpPr>
          <p:nvPr/>
        </p:nvSpPr>
        <p:spPr bwMode="gray">
          <a:xfrm>
            <a:off x="838200" y="3200400"/>
            <a:ext cx="1524000" cy="304800"/>
          </a:xfrm>
          <a:prstGeom prst="rect">
            <a:avLst/>
          </a:prstGeom>
          <a:gradFill rotWithShape="1">
            <a:gsLst>
              <a:gs pos="0">
                <a:srgbClr val="5D2FB9"/>
              </a:gs>
              <a:gs pos="50000">
                <a:srgbClr val="8041FF"/>
              </a:gs>
              <a:gs pos="100000">
                <a:srgbClr val="5D2FB9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zh-CN" altLang="en-US">
                <a:solidFill>
                  <a:schemeClr val="bg1"/>
                </a:solidFill>
                <a:latin typeface="Verdana" pitchFamily="34" charset="0"/>
              </a:rPr>
              <a:t>收集文献</a:t>
            </a:r>
            <a:endParaRPr lang="en-US" altLang="zh-CN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95" name="Rectangle 21"/>
          <p:cNvSpPr>
            <a:spLocks noChangeArrowheads="1"/>
          </p:cNvSpPr>
          <p:nvPr/>
        </p:nvSpPr>
        <p:spPr bwMode="gray">
          <a:xfrm>
            <a:off x="3657600" y="3200400"/>
            <a:ext cx="1524000" cy="304800"/>
          </a:xfrm>
          <a:prstGeom prst="rect">
            <a:avLst/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宋体" pitchFamily="2" charset="-122"/>
              </a:rPr>
              <a:t>管理文献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宋体" pitchFamily="2" charset="-122"/>
            </a:endParaRPr>
          </a:p>
        </p:txBody>
      </p:sp>
      <p:pic>
        <p:nvPicPr>
          <p:cNvPr id="952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8" y="1371600"/>
            <a:ext cx="2011362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AutoShape 4"/>
          <p:cNvSpPr>
            <a:spLocks noChangeArrowheads="1"/>
          </p:cNvSpPr>
          <p:nvPr/>
        </p:nvSpPr>
        <p:spPr bwMode="gray">
          <a:xfrm>
            <a:off x="5819775" y="1981200"/>
            <a:ext cx="504825" cy="576263"/>
          </a:xfrm>
          <a:prstGeom prst="chevron">
            <a:avLst>
              <a:gd name="adj" fmla="val 52514"/>
            </a:avLst>
          </a:prstGeom>
          <a:solidFill>
            <a:srgbClr val="009999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 kern="0">
              <a:solidFill>
                <a:sysClr val="windowText" lastClr="000000"/>
              </a:solidFill>
              <a:latin typeface="Century Schoolbook"/>
              <a:ea typeface="宋体" pitchFamily="2" charset="-122"/>
            </a:endParaRPr>
          </a:p>
        </p:txBody>
      </p:sp>
      <p:sp>
        <p:nvSpPr>
          <p:cNvPr id="95247" name="Rectangle 21"/>
          <p:cNvSpPr>
            <a:spLocks noChangeArrowheads="1"/>
          </p:cNvSpPr>
          <p:nvPr/>
        </p:nvSpPr>
        <p:spPr bwMode="gray">
          <a:xfrm>
            <a:off x="6781800" y="3276600"/>
            <a:ext cx="1524000" cy="304800"/>
          </a:xfrm>
          <a:prstGeom prst="rect">
            <a:avLst/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27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zh-CN" altLang="en-US">
                <a:solidFill>
                  <a:srgbClr val="026E54"/>
                </a:solidFill>
                <a:latin typeface="Verdana" pitchFamily="34" charset="0"/>
              </a:rPr>
              <a:t>输出文献</a:t>
            </a:r>
            <a:endParaRPr lang="en-US" altLang="zh-CN">
              <a:solidFill>
                <a:srgbClr val="026E54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10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AutoShape 4"/>
          <p:cNvSpPr>
            <a:spLocks noChangeArrowheads="1"/>
          </p:cNvSpPr>
          <p:nvPr/>
        </p:nvSpPr>
        <p:spPr bwMode="gray">
          <a:xfrm>
            <a:off x="609600" y="2286000"/>
            <a:ext cx="3810000" cy="87153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zh-CN" altLang="en-US">
                <a:solidFill>
                  <a:srgbClr val="0000FF"/>
                </a:solidFill>
              </a:rPr>
              <a:t>韩冬丽   厦门大学 </a:t>
            </a:r>
            <a:endParaRPr lang="en-US" altLang="zh-CN">
              <a:solidFill>
                <a:srgbClr val="0000FF"/>
              </a:solidFill>
            </a:endParaRPr>
          </a:p>
        </p:txBody>
      </p:sp>
      <p:sp>
        <p:nvSpPr>
          <p:cNvPr id="96260" name="AutoShape 4"/>
          <p:cNvSpPr>
            <a:spLocks noChangeArrowheads="1"/>
          </p:cNvSpPr>
          <p:nvPr/>
        </p:nvSpPr>
        <p:spPr bwMode="gray">
          <a:xfrm>
            <a:off x="609600" y="3471863"/>
            <a:ext cx="3810000" cy="871537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zh-CN" altLang="en-US">
                <a:solidFill>
                  <a:schemeClr val="bg1"/>
                </a:solidFill>
              </a:rPr>
              <a:t>罗昭锋  中国科技大学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gray">
          <a:xfrm>
            <a:off x="609600" y="4876800"/>
            <a:ext cx="3810000" cy="871538"/>
          </a:xfrm>
          <a:prstGeom prst="roundRect">
            <a:avLst>
              <a:gd name="adj" fmla="val 9106"/>
            </a:avLst>
          </a:prstGeom>
          <a:solidFill>
            <a:schemeClr val="bg2">
              <a:lumMod val="90000"/>
            </a:schemeClr>
          </a:soli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zh-CN" altLang="en-US" dirty="0">
                <a:solidFill>
                  <a:srgbClr val="0000FF"/>
                </a:solidFill>
                <a:latin typeface="Century Schoolbook"/>
                <a:ea typeface="宋体" pitchFamily="2" charset="-122"/>
              </a:rPr>
              <a:t>樊亚芳  中国科技大学</a:t>
            </a:r>
            <a:endParaRPr lang="en-US" altLang="zh-CN" dirty="0">
              <a:solidFill>
                <a:srgbClr val="0000FF"/>
              </a:solidFill>
              <a:latin typeface="Century Schoolbook"/>
              <a:ea typeface="宋体" pitchFamily="2" charset="-122"/>
            </a:endParaRPr>
          </a:p>
        </p:txBody>
      </p:sp>
      <p:sp>
        <p:nvSpPr>
          <p:cNvPr id="96262" name="副标题 2"/>
          <p:cNvSpPr>
            <a:spLocks/>
          </p:cNvSpPr>
          <p:nvPr/>
        </p:nvSpPr>
        <p:spPr bwMode="auto">
          <a:xfrm>
            <a:off x="1691680" y="683623"/>
            <a:ext cx="650364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6000" dirty="0">
                <a:solidFill>
                  <a:srgbClr val="FD51E4"/>
                </a:solidFill>
                <a:latin typeface="汉仪娃娃篆简" pitchFamily="2" charset="-122"/>
                <a:ea typeface="汉仪娃娃篆简" pitchFamily="2" charset="-122"/>
              </a:rPr>
              <a:t>致 谢</a:t>
            </a:r>
          </a:p>
        </p:txBody>
      </p:sp>
      <p:pic>
        <p:nvPicPr>
          <p:cNvPr id="14340" name="Picture 4" descr="http://www.putclub.com/uploads/101123/506353_112648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34390"/>
            <a:ext cx="428625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04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3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副标题 2"/>
          <p:cNvSpPr>
            <a:spLocks/>
          </p:cNvSpPr>
          <p:nvPr/>
        </p:nvSpPr>
        <p:spPr bwMode="auto">
          <a:xfrm>
            <a:off x="1691680" y="683623"/>
            <a:ext cx="650364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6000" dirty="0" smtClean="0">
                <a:solidFill>
                  <a:srgbClr val="FD51E4"/>
                </a:solidFill>
                <a:latin typeface="汉仪娃娃篆简" pitchFamily="2" charset="-122"/>
                <a:ea typeface="汉仪娃娃篆简" pitchFamily="2" charset="-122"/>
              </a:rPr>
              <a:t>有奖问答</a:t>
            </a:r>
            <a:endParaRPr lang="zh-CN" altLang="en-US" sz="6000" dirty="0">
              <a:solidFill>
                <a:srgbClr val="FD51E4"/>
              </a:solidFill>
              <a:latin typeface="汉仪娃娃篆简" pitchFamily="2" charset="-122"/>
              <a:ea typeface="汉仪娃娃篆简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723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内容占位符 2"/>
          <p:cNvSpPr>
            <a:spLocks noGrp="1"/>
          </p:cNvSpPr>
          <p:nvPr>
            <p:ph sz="quarter" idx="1"/>
          </p:nvPr>
        </p:nvSpPr>
        <p:spPr>
          <a:xfrm>
            <a:off x="1043608" y="1447800"/>
            <a:ext cx="7262192" cy="2438400"/>
          </a:xfrm>
        </p:spPr>
        <p:txBody>
          <a:bodyPr>
            <a:normAutofit fontScale="85000" lnSpcReduction="20000"/>
          </a:bodyPr>
          <a:lstStyle/>
          <a:p>
            <a:pPr marL="82296" indent="0">
              <a:buNone/>
            </a:pPr>
            <a:r>
              <a:rPr lang="zh-CN" altLang="en-US" sz="2800" b="1" dirty="0" smtClean="0">
                <a:solidFill>
                  <a:srgbClr val="0000FF"/>
                </a:solidFill>
              </a:rPr>
              <a:t>软件来源：</a:t>
            </a:r>
            <a:endParaRPr lang="en-US" altLang="zh-CN" sz="2800" b="1" dirty="0">
              <a:solidFill>
                <a:srgbClr val="C00000"/>
              </a:solidFill>
              <a:hlinkClick r:id="rId2"/>
            </a:endParaRPr>
          </a:p>
          <a:p>
            <a:pPr marL="82296" indent="0">
              <a:buNone/>
            </a:pPr>
            <a:r>
              <a:rPr lang="en-US" altLang="zh-CN" sz="2800" b="1" dirty="0" smtClean="0">
                <a:solidFill>
                  <a:srgbClr val="C00000"/>
                </a:solidFill>
                <a:hlinkClick r:id="rId2"/>
              </a:rPr>
              <a:t>http://emuch.net/bbs/forumdisplay.php?fid=188&amp;typeid=686&amp;qid=0</a:t>
            </a:r>
            <a:endParaRPr lang="en-US" altLang="zh-CN" sz="2800" b="1" dirty="0" smtClean="0">
              <a:solidFill>
                <a:srgbClr val="C00000"/>
              </a:solidFill>
            </a:endParaRPr>
          </a:p>
          <a:p>
            <a:pPr marL="82296" indent="0">
              <a:buNone/>
            </a:pPr>
            <a:endParaRPr lang="en-US" altLang="zh-CN" sz="2800" b="1" dirty="0" smtClean="0">
              <a:solidFill>
                <a:srgbClr val="0000FF"/>
              </a:solidFill>
              <a:hlinkClick r:id="rId2"/>
            </a:endParaRPr>
          </a:p>
          <a:p>
            <a:r>
              <a:rPr lang="zh-CN" altLang="en-US" sz="2800" b="1" dirty="0" smtClean="0">
                <a:solidFill>
                  <a:srgbClr val="0000FF"/>
                </a:solidFill>
              </a:rPr>
              <a:t>安装文件包内包含有两个文件，安装前保证这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两个文件在同一个文件内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方可安装成功。双击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ENX6Inst.msi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开始安装。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须关闭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office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文档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。</a:t>
            </a:r>
          </a:p>
        </p:txBody>
      </p:sp>
      <p:sp>
        <p:nvSpPr>
          <p:cNvPr id="11267" name="副标题 2"/>
          <p:cNvSpPr>
            <a:spLocks/>
          </p:cNvSpPr>
          <p:nvPr/>
        </p:nvSpPr>
        <p:spPr bwMode="auto">
          <a:xfrm>
            <a:off x="1752600" y="304800"/>
            <a:ext cx="617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4000" b="1" dirty="0">
                <a:solidFill>
                  <a:srgbClr val="0070C0"/>
                </a:solidFill>
                <a:latin typeface="Century Schoolbook" pitchFamily="18" charset="0"/>
                <a:ea typeface="宋体" charset="-122"/>
              </a:rPr>
              <a:t>Endnote X7 </a:t>
            </a:r>
            <a:r>
              <a:rPr lang="zh-CN" altLang="en-US" sz="4000" b="1" dirty="0">
                <a:solidFill>
                  <a:srgbClr val="0070C0"/>
                </a:solidFill>
                <a:latin typeface="Century Schoolbook" pitchFamily="18" charset="0"/>
                <a:ea typeface="宋体" charset="-122"/>
              </a:rPr>
              <a:t>安装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987" y="4221088"/>
            <a:ext cx="5591425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9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夏至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凸显">
  <a:themeElements>
    <a:clrScheme name="凸显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凸显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凸显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 bwMode="gray"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</a:gradFill>
        <a:ln w="38100" algn="ctr">
          <a:noFill/>
          <a:round/>
          <a:headEnd/>
          <a:tailEnd/>
        </a:ln>
        <a:effectLst/>
      </a:spPr>
      <a:bodyPr rtlCol="0" anchor="ctr">
        <a:spAutoFit/>
      </a:bodyPr>
      <a:lstStyle>
        <a:defPPr algn="ctr">
          <a:defRPr/>
        </a:defPPr>
      </a:lstStyle>
    </a:spDef>
  </a:objectDefaults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凸显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819</TotalTime>
  <Words>966</Words>
  <Application>Microsoft Office PowerPoint</Application>
  <PresentationFormat>全屏显示(4:3)</PresentationFormat>
  <Paragraphs>230</Paragraphs>
  <Slides>87</Slides>
  <Notes>9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87</vt:i4>
      </vt:variant>
    </vt:vector>
  </HeadingPairs>
  <TitlesOfParts>
    <vt:vector size="89" baseType="lpstr">
      <vt:lpstr>夏至</vt:lpstr>
      <vt:lpstr>凸显</vt:lpstr>
      <vt:lpstr>科研利器： EndNote X7使用方法</vt:lpstr>
      <vt:lpstr>浏览器</vt:lpstr>
      <vt:lpstr>数据库的常识</vt:lpstr>
      <vt:lpstr>百链</vt:lpstr>
      <vt:lpstr>讲座网</vt:lpstr>
      <vt:lpstr>谷歌学术 http://scholar.google.com/?hl=zh-CN</vt:lpstr>
      <vt:lpstr>科研利器： EndNote X7使用方法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工具条-快捷按钮</vt:lpstr>
      <vt:lpstr>Library管理窗口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两种情况       ----各自浏览器下载设置不同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科研利器： EndNote X7使用方法</dc:title>
  <dc:creator>elite800</dc:creator>
  <cp:lastModifiedBy>Windows 用户</cp:lastModifiedBy>
  <cp:revision>71</cp:revision>
  <dcterms:created xsi:type="dcterms:W3CDTF">2014-11-19T00:11:58Z</dcterms:created>
  <dcterms:modified xsi:type="dcterms:W3CDTF">2014-11-22T11:29:36Z</dcterms:modified>
</cp:coreProperties>
</file>