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22"/>
  </p:notesMasterIdLst>
  <p:sldIdLst>
    <p:sldId id="305" r:id="rId2"/>
    <p:sldId id="310" r:id="rId3"/>
    <p:sldId id="301" r:id="rId4"/>
    <p:sldId id="764" r:id="rId5"/>
    <p:sldId id="677" r:id="rId6"/>
    <p:sldId id="418" r:id="rId7"/>
    <p:sldId id="468" r:id="rId8"/>
    <p:sldId id="470" r:id="rId9"/>
    <p:sldId id="469" r:id="rId10"/>
    <p:sldId id="471" r:id="rId11"/>
    <p:sldId id="472" r:id="rId12"/>
    <p:sldId id="473" r:id="rId13"/>
    <p:sldId id="474" r:id="rId14"/>
    <p:sldId id="476" r:id="rId15"/>
    <p:sldId id="493" r:id="rId16"/>
    <p:sldId id="671" r:id="rId17"/>
    <p:sldId id="423" r:id="rId18"/>
    <p:sldId id="556" r:id="rId19"/>
    <p:sldId id="557" r:id="rId20"/>
    <p:sldId id="765" r:id="rId21"/>
    <p:sldId id="560" r:id="rId22"/>
    <p:sldId id="561" r:id="rId23"/>
    <p:sldId id="562" r:id="rId24"/>
    <p:sldId id="763" r:id="rId25"/>
    <p:sldId id="680" r:id="rId26"/>
    <p:sldId id="609" r:id="rId27"/>
    <p:sldId id="766" r:id="rId28"/>
    <p:sldId id="610" r:id="rId29"/>
    <p:sldId id="616" r:id="rId30"/>
    <p:sldId id="617" r:id="rId31"/>
    <p:sldId id="627" r:id="rId32"/>
    <p:sldId id="618" r:id="rId33"/>
    <p:sldId id="621" r:id="rId34"/>
    <p:sldId id="620" r:id="rId35"/>
    <p:sldId id="622" r:id="rId36"/>
    <p:sldId id="623" r:id="rId37"/>
    <p:sldId id="624" r:id="rId38"/>
    <p:sldId id="672" r:id="rId39"/>
    <p:sldId id="527" r:id="rId40"/>
    <p:sldId id="647" r:id="rId41"/>
    <p:sldId id="648" r:id="rId42"/>
    <p:sldId id="649" r:id="rId43"/>
    <p:sldId id="767" r:id="rId44"/>
    <p:sldId id="650" r:id="rId45"/>
    <p:sldId id="750" r:id="rId46"/>
    <p:sldId id="452" r:id="rId47"/>
    <p:sldId id="448" r:id="rId48"/>
    <p:sldId id="449" r:id="rId49"/>
    <p:sldId id="768" r:id="rId50"/>
    <p:sldId id="453" r:id="rId51"/>
    <p:sldId id="454" r:id="rId52"/>
    <p:sldId id="455" r:id="rId53"/>
    <p:sldId id="456" r:id="rId54"/>
    <p:sldId id="673" r:id="rId55"/>
    <p:sldId id="461" r:id="rId56"/>
    <p:sldId id="326" r:id="rId57"/>
    <p:sldId id="655" r:id="rId58"/>
    <p:sldId id="652" r:id="rId59"/>
    <p:sldId id="334" r:id="rId60"/>
    <p:sldId id="340" r:id="rId61"/>
    <p:sldId id="656" r:id="rId62"/>
    <p:sldId id="769" r:id="rId63"/>
    <p:sldId id="692" r:id="rId64"/>
    <p:sldId id="693" r:id="rId65"/>
    <p:sldId id="694" r:id="rId66"/>
    <p:sldId id="697" r:id="rId67"/>
    <p:sldId id="770" r:id="rId68"/>
    <p:sldId id="699" r:id="rId69"/>
    <p:sldId id="390" r:id="rId70"/>
    <p:sldId id="483" r:id="rId71"/>
    <p:sldId id="659" r:id="rId72"/>
    <p:sldId id="413" r:id="rId73"/>
    <p:sldId id="481" r:id="rId74"/>
    <p:sldId id="660" r:id="rId75"/>
    <p:sldId id="701" r:id="rId76"/>
    <p:sldId id="662" r:id="rId77"/>
    <p:sldId id="771" r:id="rId78"/>
    <p:sldId id="581" r:id="rId79"/>
    <p:sldId id="514" r:id="rId80"/>
    <p:sldId id="772" r:id="rId81"/>
    <p:sldId id="515" r:id="rId82"/>
    <p:sldId id="780" r:id="rId83"/>
    <p:sldId id="704" r:id="rId84"/>
    <p:sldId id="747" r:id="rId85"/>
    <p:sldId id="703" r:id="rId86"/>
    <p:sldId id="705" r:id="rId87"/>
    <p:sldId id="706" r:id="rId88"/>
    <p:sldId id="707" r:id="rId89"/>
    <p:sldId id="760" r:id="rId90"/>
    <p:sldId id="708" r:id="rId91"/>
    <p:sldId id="758" r:id="rId92"/>
    <p:sldId id="759" r:id="rId93"/>
    <p:sldId id="709" r:id="rId94"/>
    <p:sldId id="711" r:id="rId95"/>
    <p:sldId id="712" r:id="rId96"/>
    <p:sldId id="713" r:id="rId97"/>
    <p:sldId id="714" r:id="rId98"/>
    <p:sldId id="715" r:id="rId99"/>
    <p:sldId id="716" r:id="rId100"/>
    <p:sldId id="717" r:id="rId101"/>
    <p:sldId id="718" r:id="rId102"/>
    <p:sldId id="719" r:id="rId103"/>
    <p:sldId id="720" r:id="rId104"/>
    <p:sldId id="721" r:id="rId105"/>
    <p:sldId id="723" r:id="rId106"/>
    <p:sldId id="773" r:id="rId107"/>
    <p:sldId id="774" r:id="rId108"/>
    <p:sldId id="724" r:id="rId109"/>
    <p:sldId id="725" r:id="rId110"/>
    <p:sldId id="726" r:id="rId111"/>
    <p:sldId id="728" r:id="rId112"/>
    <p:sldId id="734" r:id="rId113"/>
    <p:sldId id="735" r:id="rId114"/>
    <p:sldId id="779" r:id="rId115"/>
    <p:sldId id="775" r:id="rId116"/>
    <p:sldId id="776" r:id="rId117"/>
    <p:sldId id="777" r:id="rId118"/>
    <p:sldId id="741" r:id="rId119"/>
    <p:sldId id="742" r:id="rId120"/>
    <p:sldId id="523" r:id="rId121"/>
  </p:sldIdLst>
  <p:sldSz cx="9144000" cy="6858000" type="screen4x3"/>
  <p:notesSz cx="7099300" cy="10234613"/>
  <p:defaultTextStyle>
    <a:defPPr>
      <a:defRPr lang="zh-CN"/>
    </a:defPPr>
    <a:lvl1pPr algn="l" rtl="0" fontAlgn="base">
      <a:spcBef>
        <a:spcPct val="0"/>
      </a:spcBef>
      <a:spcAft>
        <a:spcPct val="0"/>
      </a:spcAft>
      <a:defRPr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2400" kern="1200">
        <a:solidFill>
          <a:schemeClr val="tx1"/>
        </a:solidFill>
        <a:latin typeface="Times New Roman" pitchFamily="18" charset="0"/>
        <a:ea typeface="宋体" pitchFamily="2" charset="-122"/>
        <a:cs typeface="+mn-cs"/>
      </a:defRPr>
    </a:lvl5pPr>
    <a:lvl6pPr marL="2286000" algn="l" defTabSz="914400" rtl="0" eaLnBrk="1" latinLnBrk="0" hangingPunct="1">
      <a:defRPr sz="2400" kern="1200">
        <a:solidFill>
          <a:schemeClr val="tx1"/>
        </a:solidFill>
        <a:latin typeface="Times New Roman" pitchFamily="18" charset="0"/>
        <a:ea typeface="宋体" pitchFamily="2" charset="-122"/>
        <a:cs typeface="+mn-cs"/>
      </a:defRPr>
    </a:lvl6pPr>
    <a:lvl7pPr marL="2743200" algn="l" defTabSz="914400" rtl="0" eaLnBrk="1" latinLnBrk="0" hangingPunct="1">
      <a:defRPr sz="2400" kern="1200">
        <a:solidFill>
          <a:schemeClr val="tx1"/>
        </a:solidFill>
        <a:latin typeface="Times New Roman" pitchFamily="18" charset="0"/>
        <a:ea typeface="宋体" pitchFamily="2" charset="-122"/>
        <a:cs typeface="+mn-cs"/>
      </a:defRPr>
    </a:lvl7pPr>
    <a:lvl8pPr marL="3200400" algn="l" defTabSz="914400" rtl="0" eaLnBrk="1" latinLnBrk="0" hangingPunct="1">
      <a:defRPr sz="2400" kern="1200">
        <a:solidFill>
          <a:schemeClr val="tx1"/>
        </a:solidFill>
        <a:latin typeface="Times New Roman" pitchFamily="18" charset="0"/>
        <a:ea typeface="宋体" pitchFamily="2" charset="-122"/>
        <a:cs typeface="+mn-cs"/>
      </a:defRPr>
    </a:lvl8pPr>
    <a:lvl9pPr marL="3657600" algn="l" defTabSz="914400" rtl="0" eaLnBrk="1" latinLnBrk="0" hangingPunct="1">
      <a:defRPr sz="2400" kern="1200">
        <a:solidFill>
          <a:schemeClr val="tx1"/>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9933"/>
    <a:srgbClr val="000099"/>
    <a:srgbClr val="F3F5AD"/>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75" autoAdjust="0"/>
    <p:restoredTop sz="86506" autoAdjust="0"/>
  </p:normalViewPr>
  <p:slideViewPr>
    <p:cSldViewPr>
      <p:cViewPr varScale="1">
        <p:scale>
          <a:sx n="62" d="100"/>
          <a:sy n="62" d="100"/>
        </p:scale>
        <p:origin x="-1404"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_rels/viewProps.xml.rels><?xml version="1.0" encoding="UTF-8" standalone="yes"?>
<Relationships xmlns="http://schemas.openxmlformats.org/package/2006/relationships"><Relationship Id="rId8" Type="http://schemas.openxmlformats.org/officeDocument/2006/relationships/slide" Target="slides/slide68.xml"/><Relationship Id="rId3" Type="http://schemas.openxmlformats.org/officeDocument/2006/relationships/slide" Target="slides/slide16.xml"/><Relationship Id="rId7" Type="http://schemas.openxmlformats.org/officeDocument/2006/relationships/slide" Target="slides/slide66.xml"/><Relationship Id="rId2" Type="http://schemas.openxmlformats.org/officeDocument/2006/relationships/slide" Target="slides/slide3.xml"/><Relationship Id="rId1" Type="http://schemas.openxmlformats.org/officeDocument/2006/relationships/slide" Target="slides/slide1.xml"/><Relationship Id="rId6" Type="http://schemas.openxmlformats.org/officeDocument/2006/relationships/slide" Target="slides/slide63.xml"/><Relationship Id="rId5" Type="http://schemas.openxmlformats.org/officeDocument/2006/relationships/slide" Target="slides/slide54.xml"/><Relationship Id="rId10" Type="http://schemas.openxmlformats.org/officeDocument/2006/relationships/slide" Target="slides/slide110.xml"/><Relationship Id="rId4" Type="http://schemas.openxmlformats.org/officeDocument/2006/relationships/slide" Target="slides/slide38.xml"/><Relationship Id="rId9" Type="http://schemas.openxmlformats.org/officeDocument/2006/relationships/slide" Target="slides/slide7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spcBef>
                <a:spcPct val="20000"/>
              </a:spcBef>
              <a:defRPr kumimoji="1" sz="1300"/>
            </a:lvl1pPr>
          </a:lstStyle>
          <a:p>
            <a:endParaRPr lang="en-US" altLang="zh-CN"/>
          </a:p>
        </p:txBody>
      </p:sp>
      <p:sp>
        <p:nvSpPr>
          <p:cNvPr id="57347"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spcBef>
                <a:spcPct val="20000"/>
              </a:spcBef>
              <a:defRPr kumimoji="1" sz="1300"/>
            </a:lvl1pPr>
          </a:lstStyle>
          <a:p>
            <a:endParaRPr lang="en-US" altLang="zh-CN"/>
          </a:p>
        </p:txBody>
      </p:sp>
      <p:sp>
        <p:nvSpPr>
          <p:cNvPr id="124932"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57350"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spcBef>
                <a:spcPct val="20000"/>
              </a:spcBef>
              <a:defRPr kumimoji="1" sz="1300"/>
            </a:lvl1pPr>
          </a:lstStyle>
          <a:p>
            <a:endParaRPr lang="en-US" altLang="zh-CN"/>
          </a:p>
        </p:txBody>
      </p:sp>
      <p:sp>
        <p:nvSpPr>
          <p:cNvPr id="57351"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spcBef>
                <a:spcPct val="20000"/>
              </a:spcBef>
              <a:defRPr kumimoji="1" sz="1300"/>
            </a:lvl1pPr>
          </a:lstStyle>
          <a:p>
            <a:fld id="{4E2616A2-4634-4D38-A8D8-02DA81CA1634}" type="slidenum">
              <a:rPr lang="en-US" altLang="zh-CN"/>
              <a:pPr/>
              <a:t>‹#›</a:t>
            </a:fld>
            <a:endParaRPr lang="en-US" altLang="zh-CN"/>
          </a:p>
        </p:txBody>
      </p:sp>
    </p:spTree>
    <p:extLst>
      <p:ext uri="{BB962C8B-B14F-4D97-AF65-F5344CB8AC3E}">
        <p14:creationId xmlns:p14="http://schemas.microsoft.com/office/powerpoint/2010/main" val="2023715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幻灯片图像占位符 1"/>
          <p:cNvSpPr>
            <a:spLocks noGrp="1" noRot="1" noChangeAspect="1" noTextEdit="1"/>
          </p:cNvSpPr>
          <p:nvPr>
            <p:ph type="sldImg"/>
          </p:nvPr>
        </p:nvSpPr>
        <p:spPr>
          <a:xfrm>
            <a:off x="992188" y="768350"/>
            <a:ext cx="5114925" cy="3836988"/>
          </a:xfrm>
          <a:ln/>
        </p:spPr>
      </p:sp>
      <p:sp>
        <p:nvSpPr>
          <p:cNvPr id="132099" name="备注占位符 2"/>
          <p:cNvSpPr>
            <a:spLocks noGrp="1"/>
          </p:cNvSpPr>
          <p:nvPr>
            <p:ph type="body" idx="1"/>
          </p:nvPr>
        </p:nvSpPr>
        <p:spPr/>
        <p:txBody>
          <a:bodyPr/>
          <a:lstStyle/>
          <a:p>
            <a:endParaRPr lang="zh-CN" altLang="en-US" smtClean="0"/>
          </a:p>
        </p:txBody>
      </p:sp>
      <p:sp>
        <p:nvSpPr>
          <p:cNvPr id="132100" name="灯片编号占位符 3"/>
          <p:cNvSpPr>
            <a:spLocks noGrp="1"/>
          </p:cNvSpPr>
          <p:nvPr>
            <p:ph type="sldNum" sz="quarter" idx="5"/>
          </p:nvPr>
        </p:nvSpPr>
        <p:spPr>
          <a:noFill/>
        </p:spPr>
        <p:txBody>
          <a:bodyPr/>
          <a:lstStyle/>
          <a:p>
            <a:fld id="{5BD8248F-22ED-4A33-B9F8-C77C2D60B212}" type="slidenum">
              <a:rPr lang="en-US" altLang="zh-CN"/>
              <a:pPr/>
              <a:t>37</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4850" name="Rectangle 2"/>
          <p:cNvSpPr>
            <a:spLocks noGrp="1" noRot="1" noChangeArrowheads="1"/>
          </p:cNvSpPr>
          <p:nvPr>
            <p:ph type="ctrTitle"/>
          </p:nvPr>
        </p:nvSpPr>
        <p:spPr>
          <a:xfrm>
            <a:off x="685800" y="2286000"/>
            <a:ext cx="7772400" cy="1143000"/>
          </a:xfrm>
        </p:spPr>
        <p:txBody>
          <a:bodyPr/>
          <a:lstStyle>
            <a:lvl1pPr>
              <a:defRPr/>
            </a:lvl1pPr>
          </a:lstStyle>
          <a:p>
            <a:r>
              <a:rPr lang="zh-CN" altLang="en-US"/>
              <a:t>单击此处编辑母版标题样式</a:t>
            </a:r>
          </a:p>
        </p:txBody>
      </p:sp>
      <p:sp>
        <p:nvSpPr>
          <p:cNvPr id="3348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02B6DF1B-F921-44EB-B3FF-F1BB1FBDE44E}" type="slidenum">
              <a:rPr lang="en-US" altLang="zh-CN"/>
              <a:pPr>
                <a:defRPr/>
              </a:pPr>
              <a:t>‹#›</a:t>
            </a:fld>
            <a:endParaRPr lang="en-US" altLang="zh-CN"/>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506F058-EF29-47F9-9EA2-F9BC9A689CDB}" type="slidenum">
              <a:rPr lang="en-US" altLang="zh-CN"/>
              <a:pPr>
                <a:defRPr/>
              </a:pPr>
              <a:t>‹#›</a:t>
            </a:fld>
            <a:endParaRPr lang="en-US" altLang="zh-C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609600"/>
            <a:ext cx="2135187" cy="54895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1625" y="609600"/>
            <a:ext cx="6253163" cy="54895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BE21EAF-3A49-40D2-9862-DA229A7F9AFF}" type="slidenum">
              <a:rPr lang="en-US" altLang="zh-CN"/>
              <a:pPr>
                <a:defRPr/>
              </a:pPr>
              <a:t>‹#›</a:t>
            </a:fld>
            <a:endParaRPr lang="en-US" altLang="zh-CN"/>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01625" y="609600"/>
            <a:ext cx="854075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01625" y="1905000"/>
            <a:ext cx="8540750" cy="4194175"/>
          </a:xfrm>
        </p:spPr>
        <p:txBody>
          <a:bodyPr/>
          <a:lstStyle/>
          <a:p>
            <a:pPr lvl="0"/>
            <a:endParaRPr lang="zh-CN"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08BB375-0F99-43EB-B8FA-76F1C8868F4A}" type="slidenum">
              <a:rPr lang="en-US" altLang="zh-CN"/>
              <a:pPr>
                <a:defRPr/>
              </a:pPr>
              <a:t>‹#›</a:t>
            </a:fld>
            <a:endParaRPr lang="en-US" altLang="zh-CN"/>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301625" y="609600"/>
            <a:ext cx="8540750" cy="5489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24368E7C-20CD-4490-A4F4-46656317DDC4}" type="slidenum">
              <a:rPr lang="en-US" altLang="zh-CN"/>
              <a:pPr>
                <a:defRPr/>
              </a:pPr>
              <a:t>‹#›</a:t>
            </a:fld>
            <a:endParaRPr lang="en-US" altLang="zh-CN"/>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5" y="609600"/>
            <a:ext cx="854075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01625" y="1905000"/>
            <a:ext cx="4194175" cy="41941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05000"/>
            <a:ext cx="4194175" cy="41941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A8B25169-10F3-4CE9-81F3-9AB7E7A94CE7}" type="slidenum">
              <a:rPr lang="en-US" altLang="zh-CN"/>
              <a:pPr>
                <a:defRPr/>
              </a:pPr>
              <a:t>‹#›</a:t>
            </a:fld>
            <a:endParaRPr lang="en-US" altLang="zh-C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DCDC65A-1379-4C69-8406-0B89BC407D89}" type="slidenum">
              <a:rPr lang="en-US" altLang="zh-CN"/>
              <a:pPr>
                <a:defRPr/>
              </a:pPr>
              <a:t>‹#›</a:t>
            </a:fld>
            <a:endParaRPr lang="en-US" altLang="zh-CN"/>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450D340-2B8B-4403-AC0B-F99DB6BEBE15}" type="slidenum">
              <a:rPr lang="en-US" altLang="zh-CN"/>
              <a:pPr>
                <a:defRPr/>
              </a:pPr>
              <a:t>‹#›</a:t>
            </a:fld>
            <a:endParaRPr lang="en-US" altLang="zh-CN"/>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1625" y="1905000"/>
            <a:ext cx="419417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05000"/>
            <a:ext cx="419417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0CE06497-EE77-42B4-9C1E-2B2D7D6B2B0C}" type="slidenum">
              <a:rPr lang="en-US" altLang="zh-CN"/>
              <a:pPr>
                <a:defRPr/>
              </a:pPr>
              <a:t>‹#›</a:t>
            </a:fld>
            <a:endParaRPr lang="en-US" altLang="zh-C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3084D3E7-7D4B-4EC2-89BD-5EFAFBFF942A}" type="slidenum">
              <a:rPr lang="en-US" altLang="zh-CN"/>
              <a:pPr>
                <a:defRPr/>
              </a:pPr>
              <a:t>‹#›</a:t>
            </a:fld>
            <a:endParaRPr lang="en-US" altLang="zh-C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1E4BE898-6F40-4E7F-9261-C7DBE4A8F1F7}" type="slidenum">
              <a:rPr lang="en-US" altLang="zh-CN"/>
              <a:pPr>
                <a:defRPr/>
              </a:pPr>
              <a:t>‹#›</a:t>
            </a:fld>
            <a:endParaRPr lang="en-US" altLang="zh-C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C2425319-C501-4A63-BB2A-A1ADC7D3C35F}" type="slidenum">
              <a:rPr lang="en-US" altLang="zh-CN"/>
              <a:pPr>
                <a:defRPr/>
              </a:pPr>
              <a:t>‹#›</a:t>
            </a:fld>
            <a:endParaRPr lang="en-US" altLang="zh-C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92980A20-11D6-44CD-882C-B77A7BEB58BE}" type="slidenum">
              <a:rPr lang="en-US" altLang="zh-CN"/>
              <a:pPr>
                <a:defRPr/>
              </a:pPr>
              <a:t>‹#›</a:t>
            </a:fld>
            <a:endParaRPr lang="en-US" altLang="zh-C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9D6AA35-DF41-498C-819C-1D7E9B38DB8C}" type="slidenum">
              <a:rPr lang="en-US" altLang="zh-CN"/>
              <a:pPr>
                <a:defRPr/>
              </a:pPr>
              <a:t>‹#›</a:t>
            </a:fld>
            <a:endParaRPr lang="en-US" altLang="zh-CN"/>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Rot="1" noChangeArrowheads="1"/>
          </p:cNvSpPr>
          <p:nvPr>
            <p:ph type="title"/>
          </p:nvPr>
        </p:nvSpPr>
        <p:spPr bwMode="auto">
          <a:xfrm>
            <a:off x="301625" y="609600"/>
            <a:ext cx="8540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Rectangle 3"/>
          <p:cNvSpPr>
            <a:spLocks noGrp="1" noRot="1" noChangeArrowheads="1"/>
          </p:cNvSpPr>
          <p:nvPr>
            <p:ph type="body" idx="1"/>
          </p:nvPr>
        </p:nvSpPr>
        <p:spPr bwMode="auto">
          <a:xfrm>
            <a:off x="301625" y="1905000"/>
            <a:ext cx="8540750" cy="4194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33828" name="Rectangle 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ltLang="zh-CN"/>
          </a:p>
        </p:txBody>
      </p:sp>
      <p:sp>
        <p:nvSpPr>
          <p:cNvPr id="3338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ltLang="zh-CN"/>
          </a:p>
        </p:txBody>
      </p:sp>
      <p:sp>
        <p:nvSpPr>
          <p:cNvPr id="333830" name="Rectangle 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6AF4AEFB-2166-4581-8C39-728E7D9BE514}"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977" r:id="rId1"/>
    <p:sldLayoutId id="2147483976" r:id="rId2"/>
    <p:sldLayoutId id="2147483975" r:id="rId3"/>
    <p:sldLayoutId id="2147483974" r:id="rId4"/>
    <p:sldLayoutId id="2147483973" r:id="rId5"/>
    <p:sldLayoutId id="2147483972" r:id="rId6"/>
    <p:sldLayoutId id="2147483971" r:id="rId7"/>
    <p:sldLayoutId id="2147483970" r:id="rId8"/>
    <p:sldLayoutId id="2147483969" r:id="rId9"/>
    <p:sldLayoutId id="2147483968" r:id="rId10"/>
    <p:sldLayoutId id="2147483967" r:id="rId11"/>
    <p:sldLayoutId id="2147483966" r:id="rId12"/>
    <p:sldLayoutId id="2147483965" r:id="rId13"/>
    <p:sldLayoutId id="2147483964" r:id="rId14"/>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5000"/>
        <a:buFont typeface="Wingdings" pitchFamily="2" charset="2"/>
        <a:buChar char="v"/>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90000"/>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5pPr>
      <a:lvl6pPr marL="25146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5.bmp"/><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6.bmp"/><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7.bmp"/><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8.bmp"/><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9.bmp"/><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71.bmp"/><Relationship Id="rId2" Type="http://schemas.openxmlformats.org/officeDocument/2006/relationships/image" Target="../media/image70.b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2.bmp"/><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3.bmp"/><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4.bmp"/><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5.bmp"/><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hyperlink" Target="http://lib.tsinghua.edu.cn/dra/news/annoucement/4389"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6.bmp"/><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7.bmp"/><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b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b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b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b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b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b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b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b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b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b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b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b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b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b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bmp"/><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b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b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b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b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b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bmp"/><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bmp"/></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bmp"/><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bmp"/><Relationship Id="rId2" Type="http://schemas.openxmlformats.org/officeDocument/2006/relationships/image" Target="../media/image28.b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bmp"/><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bmp"/><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bmp"/><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bmp"/><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bmp"/><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bmp"/><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b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pcss.xmu.edu.cn/"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pcss.xmu.edu.cn/"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bmp"/><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bmp"/><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bmp"/><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bmp"/><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bmp"/><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0.bmp"/><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2.bmp"/><Relationship Id="rId2" Type="http://schemas.openxmlformats.org/officeDocument/2006/relationships/image" Target="../media/image41.bmp"/><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bmp"/><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4.bmp"/><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5.bmp"/><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6.bmp"/><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6.bmp"/><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8.bmp"/><Relationship Id="rId2" Type="http://schemas.openxmlformats.org/officeDocument/2006/relationships/image" Target="../media/image47.bmp"/><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9.bmp"/><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0.bmp"/><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1.bmp"/><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2.bmp"/><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3.bmp"/><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5.bmp"/><Relationship Id="rId2" Type="http://schemas.openxmlformats.org/officeDocument/2006/relationships/image" Target="../media/image54.bmp"/><Relationship Id="rId1" Type="http://schemas.openxmlformats.org/officeDocument/2006/relationships/slideLayout" Target="../slideLayouts/slideLayout2.xml"/><Relationship Id="rId5" Type="http://schemas.openxmlformats.org/officeDocument/2006/relationships/image" Target="../media/image57.bmp"/><Relationship Id="rId4" Type="http://schemas.openxmlformats.org/officeDocument/2006/relationships/image" Target="../media/image56.bmp"/></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9.bmp"/><Relationship Id="rId2" Type="http://schemas.openxmlformats.org/officeDocument/2006/relationships/image" Target="../media/image58.b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2.bmp"/><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3.bmp"/><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3"/>
          <p:cNvSpPr>
            <a:spLocks noGrp="1" noRot="1" noChangeArrowheads="1"/>
          </p:cNvSpPr>
          <p:nvPr>
            <p:ph type="body" idx="1"/>
          </p:nvPr>
        </p:nvSpPr>
        <p:spPr>
          <a:xfrm>
            <a:off x="1619250" y="2781300"/>
            <a:ext cx="6121400" cy="3465513"/>
          </a:xfrm>
        </p:spPr>
        <p:txBody>
          <a:bodyPr/>
          <a:lstStyle/>
          <a:p>
            <a:pPr eaLnBrk="1" hangingPunct="1"/>
            <a:endParaRPr lang="en-US" altLang="zh-CN" b="1" dirty="0" smtClean="0">
              <a:solidFill>
                <a:schemeClr val="bg2"/>
              </a:solidFill>
            </a:endParaRPr>
          </a:p>
          <a:p>
            <a:pPr eaLnBrk="1" hangingPunct="1"/>
            <a:r>
              <a:rPr lang="zh-CN" altLang="en-US" sz="2800" b="1" dirty="0" smtClean="0">
                <a:solidFill>
                  <a:srgbClr val="000000"/>
                </a:solidFill>
                <a:latin typeface="Times New Roman" pitchFamily="18" charset="0"/>
              </a:rPr>
              <a:t>图书馆学科馆员  李灿元</a:t>
            </a:r>
            <a:endParaRPr lang="en-US" altLang="zh-CN" sz="2800" b="1" dirty="0" smtClean="0">
              <a:solidFill>
                <a:srgbClr val="000000"/>
              </a:solidFill>
              <a:latin typeface="Times New Roman" pitchFamily="18" charset="0"/>
            </a:endParaRPr>
          </a:p>
          <a:p>
            <a:pPr marL="0" indent="0" eaLnBrk="1" hangingPunct="1">
              <a:buNone/>
            </a:pPr>
            <a:endParaRPr lang="zh-CN" altLang="en-US" sz="2800" b="1" dirty="0" smtClean="0">
              <a:solidFill>
                <a:srgbClr val="000000"/>
              </a:solidFill>
              <a:latin typeface="Times New Roman" pitchFamily="18" charset="0"/>
            </a:endParaRPr>
          </a:p>
          <a:p>
            <a:pPr eaLnBrk="1" hangingPunct="1"/>
            <a:r>
              <a:rPr lang="en-US" altLang="zh-CN" sz="2800" b="1" dirty="0" smtClean="0">
                <a:solidFill>
                  <a:srgbClr val="000000"/>
                </a:solidFill>
                <a:latin typeface="Times New Roman" pitchFamily="18" charset="0"/>
              </a:rPr>
              <a:t>Email: licy@xmu.edu.cn </a:t>
            </a:r>
          </a:p>
          <a:p>
            <a:pPr eaLnBrk="1" hangingPunct="1"/>
            <a:r>
              <a:rPr lang="zh-CN" altLang="en-US" sz="2800" b="1" dirty="0" smtClean="0">
                <a:solidFill>
                  <a:srgbClr val="000000"/>
                </a:solidFill>
                <a:latin typeface="Times New Roman" pitchFamily="18" charset="0"/>
              </a:rPr>
              <a:t>电话：</a:t>
            </a:r>
            <a:r>
              <a:rPr lang="en-US" altLang="zh-CN" sz="2800" b="1" dirty="0" smtClean="0">
                <a:solidFill>
                  <a:srgbClr val="000000"/>
                </a:solidFill>
                <a:latin typeface="Times New Roman" pitchFamily="18" charset="0"/>
              </a:rPr>
              <a:t>2180878</a:t>
            </a:r>
          </a:p>
          <a:p>
            <a:pPr eaLnBrk="1" hangingPunct="1">
              <a:buFont typeface="Wingdings" pitchFamily="2" charset="2"/>
              <a:buNone/>
            </a:pPr>
            <a:endParaRPr lang="en-US" altLang="zh-CN" dirty="0" smtClean="0">
              <a:solidFill>
                <a:srgbClr val="000000"/>
              </a:solidFill>
              <a:latin typeface="Times New Roman" pitchFamily="18" charset="0"/>
            </a:endParaRPr>
          </a:p>
        </p:txBody>
      </p:sp>
      <p:sp>
        <p:nvSpPr>
          <p:cNvPr id="4" name="标题 3"/>
          <p:cNvSpPr>
            <a:spLocks noGrp="1"/>
          </p:cNvSpPr>
          <p:nvPr>
            <p:ph type="title"/>
          </p:nvPr>
        </p:nvSpPr>
        <p:spPr>
          <a:xfrm>
            <a:off x="301625" y="908720"/>
            <a:ext cx="8540750" cy="1296144"/>
          </a:xfrm>
        </p:spPr>
        <p:txBody>
          <a:bodyPr/>
          <a:lstStyle/>
          <a:p>
            <a:r>
              <a:rPr lang="zh-CN" sz="3200" b="1" dirty="0" smtClean="0">
                <a:solidFill>
                  <a:schemeClr val="tx2"/>
                </a:solidFill>
                <a:latin typeface="+mj-lt"/>
                <a:ea typeface="+mj-ea"/>
                <a:cs typeface="+mj-cs"/>
              </a:rPr>
              <a:t>如何使用三大检索工具（</a:t>
            </a:r>
            <a:r>
              <a:rPr lang="en-US" sz="3200" b="1" dirty="0" smtClean="0">
                <a:solidFill>
                  <a:schemeClr val="tx2"/>
                </a:solidFill>
                <a:latin typeface="+mj-lt"/>
                <a:ea typeface="+mj-ea"/>
                <a:cs typeface="+mj-cs"/>
              </a:rPr>
              <a:t>SCI</a:t>
            </a:r>
            <a:r>
              <a:rPr lang="zh-CN" sz="3200" b="1" dirty="0" smtClean="0">
                <a:solidFill>
                  <a:schemeClr val="tx2"/>
                </a:solidFill>
                <a:latin typeface="+mj-lt"/>
                <a:ea typeface="+mj-ea"/>
                <a:cs typeface="+mj-cs"/>
              </a:rPr>
              <a:t>、</a:t>
            </a:r>
            <a:r>
              <a:rPr lang="en-US" sz="3200" b="1" dirty="0" smtClean="0">
                <a:solidFill>
                  <a:schemeClr val="tx2"/>
                </a:solidFill>
                <a:latin typeface="+mj-lt"/>
                <a:ea typeface="+mj-ea"/>
                <a:cs typeface="+mj-cs"/>
              </a:rPr>
              <a:t>EI</a:t>
            </a:r>
            <a:r>
              <a:rPr lang="zh-CN" sz="3200" b="1" dirty="0" smtClean="0">
                <a:solidFill>
                  <a:schemeClr val="tx2"/>
                </a:solidFill>
                <a:latin typeface="+mj-lt"/>
                <a:ea typeface="+mj-ea"/>
                <a:cs typeface="+mj-cs"/>
              </a:rPr>
              <a:t>、</a:t>
            </a:r>
            <a:r>
              <a:rPr lang="en-US" altLang="zh-CN" sz="3200" b="1" dirty="0" smtClean="0"/>
              <a:t>CPCI-S</a:t>
            </a:r>
            <a:r>
              <a:rPr lang="zh-CN" sz="3200" b="1" dirty="0" smtClean="0">
                <a:solidFill>
                  <a:schemeClr val="tx2"/>
                </a:solidFill>
                <a:latin typeface="+mj-lt"/>
                <a:ea typeface="+mj-ea"/>
                <a:cs typeface="+mj-cs"/>
              </a:rPr>
              <a:t>）</a:t>
            </a:r>
            <a:endParaRPr lang="zh-CN" altLang="en-US" sz="32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1026"/>
          <p:cNvSpPr>
            <a:spLocks noGrp="1" noRot="1" noChangeArrowheads="1"/>
          </p:cNvSpPr>
          <p:nvPr>
            <p:ph type="title"/>
          </p:nvPr>
        </p:nvSpPr>
        <p:spPr/>
        <p:txBody>
          <a:bodyPr/>
          <a:lstStyle/>
          <a:p>
            <a:pPr eaLnBrk="1" hangingPunct="1"/>
            <a:r>
              <a:rPr lang="zh-CN" altLang="en-US" sz="3600" b="1" smtClean="0">
                <a:solidFill>
                  <a:srgbClr val="000099"/>
                </a:solidFill>
              </a:rPr>
              <a:t>检索类型</a:t>
            </a:r>
          </a:p>
        </p:txBody>
      </p:sp>
      <p:sp>
        <p:nvSpPr>
          <p:cNvPr id="23555" name="Rectangle 1027"/>
          <p:cNvSpPr>
            <a:spLocks noGrp="1" noRot="1" noChangeArrowheads="1"/>
          </p:cNvSpPr>
          <p:nvPr>
            <p:ph type="body" idx="1"/>
          </p:nvPr>
        </p:nvSpPr>
        <p:spPr>
          <a:xfrm>
            <a:off x="827088" y="1844675"/>
            <a:ext cx="7848600" cy="4327525"/>
          </a:xfrm>
        </p:spPr>
        <p:txBody>
          <a:bodyPr/>
          <a:lstStyle/>
          <a:p>
            <a:pPr eaLnBrk="1" hangingPunct="1">
              <a:lnSpc>
                <a:spcPct val="130000"/>
              </a:lnSpc>
            </a:pPr>
            <a:r>
              <a:rPr lang="zh-CN" altLang="en-US" sz="2400" b="1" smtClean="0">
                <a:solidFill>
                  <a:srgbClr val="000000"/>
                </a:solidFill>
                <a:latin typeface="Times New Roman" pitchFamily="18" charset="0"/>
              </a:rPr>
              <a:t>普通检索</a:t>
            </a:r>
          </a:p>
          <a:p>
            <a:pPr eaLnBrk="1" hangingPunct="1">
              <a:lnSpc>
                <a:spcPct val="130000"/>
              </a:lnSpc>
            </a:pPr>
            <a:r>
              <a:rPr lang="zh-CN" altLang="en-US" sz="2400" b="1" smtClean="0">
                <a:solidFill>
                  <a:srgbClr val="000000"/>
                </a:solidFill>
                <a:latin typeface="Times New Roman" pitchFamily="18" charset="0"/>
              </a:rPr>
              <a:t>被引参考文献检索</a:t>
            </a:r>
          </a:p>
          <a:p>
            <a:pPr eaLnBrk="1" hangingPunct="1">
              <a:lnSpc>
                <a:spcPct val="130000"/>
              </a:lnSpc>
            </a:pPr>
            <a:r>
              <a:rPr lang="zh-CN" altLang="en-US" sz="2400" b="1" smtClean="0">
                <a:solidFill>
                  <a:srgbClr val="000000"/>
                </a:solidFill>
                <a:latin typeface="Times New Roman" pitchFamily="18" charset="0"/>
              </a:rPr>
              <a:t>高级检索</a:t>
            </a:r>
            <a:r>
              <a:rPr lang="en-US" altLang="zh-CN" sz="2400" b="1" smtClean="0">
                <a:solidFill>
                  <a:srgbClr val="000000"/>
                </a:solidFill>
                <a:latin typeface="Times New Roman" pitchFamily="18" charset="0"/>
              </a:rPr>
              <a:t>:  </a:t>
            </a:r>
            <a:r>
              <a:rPr lang="zh-CN" altLang="en-US" sz="2400" b="1" smtClean="0">
                <a:solidFill>
                  <a:srgbClr val="000000"/>
                </a:solidFill>
                <a:latin typeface="Times New Roman" pitchFamily="18" charset="0"/>
              </a:rPr>
              <a:t>能够通过主题、刊名、著者、著者单位、机构名称检索，也能够通过引文著者（</a:t>
            </a:r>
            <a:r>
              <a:rPr lang="en-US" altLang="zh-CN" sz="2400" b="1" smtClean="0">
                <a:solidFill>
                  <a:srgbClr val="000000"/>
                </a:solidFill>
                <a:latin typeface="Times New Roman" pitchFamily="18" charset="0"/>
              </a:rPr>
              <a:t>Cited author</a:t>
            </a:r>
            <a:r>
              <a:rPr lang="zh-CN" altLang="en-US" sz="2400" b="1" smtClean="0">
                <a:solidFill>
                  <a:srgbClr val="000000"/>
                </a:solidFill>
                <a:latin typeface="Times New Roman" pitchFamily="18" charset="0"/>
              </a:rPr>
              <a:t>）和引文文献（</a:t>
            </a:r>
            <a:r>
              <a:rPr lang="en-US" altLang="zh-CN" sz="2400" b="1" smtClean="0">
                <a:solidFill>
                  <a:srgbClr val="000000"/>
                </a:solidFill>
                <a:latin typeface="Times New Roman" pitchFamily="18" charset="0"/>
              </a:rPr>
              <a:t>Cited reference</a:t>
            </a:r>
            <a:r>
              <a:rPr lang="zh-CN" altLang="en-US" sz="2400" b="1" smtClean="0">
                <a:solidFill>
                  <a:srgbClr val="000000"/>
                </a:solidFill>
                <a:latin typeface="Times New Roman" pitchFamily="18" charset="0"/>
              </a:rPr>
              <a:t>）检索，支持布尔逻辑检索、截词符和其它调整方法以提高查准率，还允许用户将检索限定在指定的时间段内。</a:t>
            </a:r>
            <a:r>
              <a:rPr lang="zh-CN" altLang="en-US" sz="2800" smtClean="0">
                <a:ea typeface="隶书" pitchFamily="49" charset="-122"/>
              </a:rPr>
              <a:t> </a:t>
            </a: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rrowheads="1"/>
          </p:cNvSpPr>
          <p:nvPr>
            <p:ph type="body" idx="1"/>
          </p:nvPr>
        </p:nvSpPr>
        <p:spPr>
          <a:xfrm>
            <a:off x="685800" y="1268760"/>
            <a:ext cx="7631113" cy="4827240"/>
          </a:xfrm>
        </p:spPr>
        <p:txBody>
          <a:bodyPr/>
          <a:lstStyle/>
          <a:p>
            <a:pPr>
              <a:lnSpc>
                <a:spcPct val="130000"/>
              </a:lnSpc>
            </a:pPr>
            <a:r>
              <a:rPr lang="zh-CN" altLang="en-US" sz="1800" b="1" dirty="0">
                <a:solidFill>
                  <a:schemeClr val="hlink"/>
                </a:solidFill>
                <a:latin typeface="宋体" pitchFamily="2" charset="-122"/>
              </a:rPr>
              <a:t>精确检索</a:t>
            </a:r>
          </a:p>
          <a:p>
            <a:pPr>
              <a:lnSpc>
                <a:spcPct val="130000"/>
              </a:lnSpc>
              <a:buFont typeface="Wingdings" pitchFamily="2" charset="2"/>
              <a:buNone/>
            </a:pPr>
            <a:r>
              <a:rPr lang="zh-CN" altLang="en-US" sz="1800" b="1" dirty="0">
                <a:latin typeface="宋体" pitchFamily="2" charset="-122"/>
              </a:rPr>
              <a:t>      </a:t>
            </a:r>
            <a:r>
              <a:rPr lang="zh-CN" altLang="en-US" sz="1800" b="1" dirty="0">
                <a:solidFill>
                  <a:srgbClr val="000000"/>
                </a:solidFill>
                <a:latin typeface="宋体" pitchFamily="2" charset="-122"/>
              </a:rPr>
              <a:t>做</a:t>
            </a:r>
            <a:r>
              <a:rPr lang="zh-CN" altLang="en-US" sz="1800" b="1" dirty="0">
                <a:solidFill>
                  <a:srgbClr val="000000"/>
                </a:solidFill>
                <a:latin typeface="宋体" pitchFamily="2" charset="-122"/>
                <a:hlinkClick r:id="rId2" action="ppaction://hlinksldjump"/>
              </a:rPr>
              <a:t>精确检索</a:t>
            </a:r>
            <a:r>
              <a:rPr lang="zh-CN" altLang="en-US" sz="1800" b="1" dirty="0">
                <a:solidFill>
                  <a:srgbClr val="000000"/>
                </a:solidFill>
                <a:latin typeface="宋体" pitchFamily="2" charset="-122"/>
              </a:rPr>
              <a:t>时，词组或短语需用引号或括号标引。</a:t>
            </a:r>
          </a:p>
          <a:p>
            <a:pPr>
              <a:lnSpc>
                <a:spcPct val="130000"/>
              </a:lnSpc>
            </a:pPr>
            <a:r>
              <a:rPr lang="zh-CN" altLang="en-US" sz="1800" b="1" dirty="0">
                <a:solidFill>
                  <a:schemeClr val="hlink"/>
                </a:solidFill>
                <a:latin typeface="宋体" pitchFamily="2" charset="-122"/>
              </a:rPr>
              <a:t>特殊字符</a:t>
            </a:r>
          </a:p>
          <a:p>
            <a:pPr>
              <a:lnSpc>
                <a:spcPct val="130000"/>
              </a:lnSpc>
              <a:buFont typeface="Wingdings" pitchFamily="2" charset="2"/>
              <a:buNone/>
            </a:pPr>
            <a:r>
              <a:rPr lang="zh-CN" altLang="en-US" sz="1800" b="1" dirty="0">
                <a:latin typeface="宋体" pitchFamily="2" charset="-122"/>
              </a:rPr>
              <a:t>      </a:t>
            </a:r>
            <a:r>
              <a:rPr lang="zh-CN" altLang="en-US" sz="1800" b="1" dirty="0">
                <a:solidFill>
                  <a:srgbClr val="000000"/>
                </a:solidFill>
                <a:latin typeface="宋体" pitchFamily="2" charset="-122"/>
              </a:rPr>
              <a:t>除了</a:t>
            </a:r>
            <a:r>
              <a:rPr lang="en-US" altLang="zh-CN" sz="1800" b="1" dirty="0">
                <a:solidFill>
                  <a:srgbClr val="000000"/>
                </a:solidFill>
                <a:latin typeface="宋体" pitchFamily="2" charset="-122"/>
              </a:rPr>
              <a:t>a-</a:t>
            </a:r>
            <a:r>
              <a:rPr lang="en-US" altLang="zh-CN" sz="1800" b="1" dirty="0" err="1">
                <a:solidFill>
                  <a:srgbClr val="000000"/>
                </a:solidFill>
                <a:latin typeface="宋体" pitchFamily="2" charset="-122"/>
              </a:rPr>
              <a:t>z,A</a:t>
            </a:r>
            <a:r>
              <a:rPr lang="en-US" altLang="zh-CN" sz="1800" b="1" dirty="0">
                <a:solidFill>
                  <a:srgbClr val="000000"/>
                </a:solidFill>
                <a:latin typeface="宋体" pitchFamily="2" charset="-122"/>
              </a:rPr>
              <a:t>-Z, 0-9,?,*.#,( )</a:t>
            </a:r>
            <a:r>
              <a:rPr lang="zh-CN" altLang="en-US" sz="1800" b="1" dirty="0">
                <a:solidFill>
                  <a:srgbClr val="000000"/>
                </a:solidFill>
                <a:latin typeface="宋体" pitchFamily="2" charset="-122"/>
              </a:rPr>
              <a:t>或</a:t>
            </a:r>
            <a:r>
              <a:rPr lang="en-US" altLang="zh-CN" sz="1800" b="1" dirty="0">
                <a:solidFill>
                  <a:srgbClr val="000000"/>
                </a:solidFill>
                <a:latin typeface="宋体" pitchFamily="2" charset="-122"/>
              </a:rPr>
              <a:t>{ }</a:t>
            </a:r>
            <a:r>
              <a:rPr lang="zh-CN" altLang="en-US" sz="1800" b="1" dirty="0">
                <a:solidFill>
                  <a:srgbClr val="000000"/>
                </a:solidFill>
                <a:latin typeface="宋体" pitchFamily="2" charset="-122"/>
              </a:rPr>
              <a:t>等符号外，其它符号均视为特殊符号，检索时将被忽略。除非用引号或括号将其括起，如：</a:t>
            </a:r>
            <a:r>
              <a:rPr lang="en-US" altLang="zh-CN" sz="1800" b="1" dirty="0">
                <a:solidFill>
                  <a:srgbClr val="000000"/>
                </a:solidFill>
                <a:latin typeface="宋体" pitchFamily="2" charset="-122"/>
              </a:rPr>
              <a:t>{n&lt;7}</a:t>
            </a:r>
            <a:r>
              <a:rPr lang="zh-CN" altLang="en-US" sz="1800" b="1" dirty="0">
                <a:solidFill>
                  <a:srgbClr val="000000"/>
                </a:solidFill>
                <a:latin typeface="宋体" pitchFamily="2" charset="-122"/>
              </a:rPr>
              <a:t>。</a:t>
            </a:r>
          </a:p>
          <a:p>
            <a:pPr>
              <a:lnSpc>
                <a:spcPct val="130000"/>
              </a:lnSpc>
            </a:pPr>
            <a:r>
              <a:rPr lang="zh-CN" altLang="en-US" sz="1800" b="1" dirty="0">
                <a:solidFill>
                  <a:schemeClr val="hlink"/>
                </a:solidFill>
                <a:latin typeface="宋体" pitchFamily="2" charset="-122"/>
              </a:rPr>
              <a:t>禁用词</a:t>
            </a:r>
          </a:p>
          <a:p>
            <a:pPr>
              <a:lnSpc>
                <a:spcPct val="130000"/>
              </a:lnSpc>
              <a:buFont typeface="Wingdings" pitchFamily="2" charset="2"/>
              <a:buNone/>
            </a:pPr>
            <a:r>
              <a:rPr lang="zh-CN" altLang="en-US" sz="1800" b="1" dirty="0">
                <a:latin typeface="宋体" pitchFamily="2" charset="-122"/>
              </a:rPr>
              <a:t>      </a:t>
            </a:r>
            <a:r>
              <a:rPr lang="zh-CN" altLang="en-US" sz="1800" b="1" dirty="0">
                <a:solidFill>
                  <a:srgbClr val="000000"/>
                </a:solidFill>
                <a:latin typeface="宋体" pitchFamily="2" charset="-122"/>
              </a:rPr>
              <a:t>如果用短语检索时，允许句中使用禁用词（</a:t>
            </a:r>
            <a:r>
              <a:rPr lang="en-US" altLang="zh-CN" sz="1800" b="1" dirty="0">
                <a:solidFill>
                  <a:srgbClr val="000000"/>
                </a:solidFill>
                <a:latin typeface="宋体" pitchFamily="2" charset="-122"/>
              </a:rPr>
              <a:t>and ,or, not, near)</a:t>
            </a:r>
            <a:r>
              <a:rPr lang="zh-CN" altLang="en-US" sz="1800" b="1" dirty="0">
                <a:solidFill>
                  <a:srgbClr val="000000"/>
                </a:solidFill>
                <a:latin typeface="宋体" pitchFamily="2" charset="-122"/>
              </a:rPr>
              <a:t>。但该语句必须用引号或括号括起。如：              </a:t>
            </a:r>
          </a:p>
          <a:p>
            <a:pPr>
              <a:lnSpc>
                <a:spcPct val="130000"/>
              </a:lnSpc>
              <a:buFont typeface="Wingdings" pitchFamily="2" charset="2"/>
              <a:buNone/>
            </a:pPr>
            <a:r>
              <a:rPr lang="zh-CN" altLang="en-US" sz="1800" b="1" dirty="0">
                <a:solidFill>
                  <a:srgbClr val="000000"/>
                </a:solidFill>
                <a:latin typeface="宋体" pitchFamily="2" charset="-122"/>
              </a:rPr>
              <a:t>         </a:t>
            </a:r>
            <a:r>
              <a:rPr lang="en-US" altLang="zh-CN" sz="1800" b="1" dirty="0">
                <a:solidFill>
                  <a:srgbClr val="000000"/>
                </a:solidFill>
                <a:latin typeface="宋体" pitchFamily="2" charset="-122"/>
              </a:rPr>
              <a:t>{block and tackle} </a:t>
            </a:r>
            <a:r>
              <a:rPr lang="zh-CN" altLang="en-US" sz="1800" b="1" dirty="0">
                <a:solidFill>
                  <a:srgbClr val="000000"/>
                </a:solidFill>
                <a:latin typeface="宋体" pitchFamily="2" charset="-122"/>
              </a:rPr>
              <a:t>（滑轮）</a:t>
            </a:r>
          </a:p>
          <a:p>
            <a:pPr>
              <a:lnSpc>
                <a:spcPct val="130000"/>
              </a:lnSpc>
              <a:buFont typeface="Wingdings" pitchFamily="2" charset="2"/>
              <a:buNone/>
            </a:pPr>
            <a:r>
              <a:rPr lang="zh-CN" altLang="en-US" sz="1800" b="1" dirty="0">
                <a:solidFill>
                  <a:srgbClr val="000000"/>
                </a:solidFill>
                <a:latin typeface="宋体" pitchFamily="2" charset="-122"/>
              </a:rPr>
              <a:t>    或：“</a:t>
            </a:r>
            <a:r>
              <a:rPr lang="en-US" altLang="zh-CN" sz="1800" b="1" dirty="0">
                <a:solidFill>
                  <a:srgbClr val="000000"/>
                </a:solidFill>
                <a:latin typeface="宋体" pitchFamily="2" charset="-122"/>
              </a:rPr>
              <a:t>block and tackle”</a:t>
            </a:r>
          </a:p>
        </p:txBody>
      </p:sp>
      <p:sp>
        <p:nvSpPr>
          <p:cNvPr id="189443" name="Text Box 3"/>
          <p:cNvSpPr txBox="1">
            <a:spLocks noChangeArrowheads="1"/>
          </p:cNvSpPr>
          <p:nvPr/>
        </p:nvSpPr>
        <p:spPr bwMode="auto">
          <a:xfrm>
            <a:off x="8382000" y="6400800"/>
            <a:ext cx="457200" cy="457200"/>
          </a:xfrm>
          <a:prstGeom prst="rect">
            <a:avLst/>
          </a:prstGeom>
          <a:noFill/>
          <a:ln w="9525">
            <a:noFill/>
            <a:miter lim="800000"/>
            <a:headEnd/>
            <a:tailEnd/>
          </a:ln>
          <a:effectLst/>
        </p:spPr>
        <p:txBody>
          <a:bodyPr>
            <a:spAutoFit/>
          </a:bodyPr>
          <a:lstStyle/>
          <a:p>
            <a:pPr>
              <a:spcBef>
                <a:spcPct val="50000"/>
              </a:spcBef>
            </a:pPr>
            <a:endParaRPr kumimoji="1" lang="zh-CN" altLang="zh-CN" sz="2400"/>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rrowheads="1"/>
          </p:cNvSpPr>
          <p:nvPr>
            <p:ph type="title"/>
          </p:nvPr>
        </p:nvSpPr>
        <p:spPr>
          <a:xfrm>
            <a:off x="611188" y="549275"/>
            <a:ext cx="7629525" cy="660400"/>
          </a:xfrm>
        </p:spPr>
        <p:txBody>
          <a:bodyPr/>
          <a:lstStyle/>
          <a:p>
            <a:pPr algn="l"/>
            <a:r>
              <a:rPr lang="zh-CN" altLang="en-US" sz="2800" b="1">
                <a:solidFill>
                  <a:srgbClr val="000099"/>
                </a:solidFill>
              </a:rPr>
              <a:t>检索规则</a:t>
            </a:r>
          </a:p>
        </p:txBody>
      </p:sp>
      <p:sp>
        <p:nvSpPr>
          <p:cNvPr id="191491" name="Rectangle 3"/>
          <p:cNvSpPr>
            <a:spLocks noGrp="1" noRot="1" noChangeArrowheads="1"/>
          </p:cNvSpPr>
          <p:nvPr>
            <p:ph type="body" idx="1"/>
          </p:nvPr>
        </p:nvSpPr>
        <p:spPr>
          <a:xfrm>
            <a:off x="685800" y="1125538"/>
            <a:ext cx="7989888" cy="5503862"/>
          </a:xfrm>
        </p:spPr>
        <p:txBody>
          <a:bodyPr/>
          <a:lstStyle/>
          <a:p>
            <a:pPr>
              <a:lnSpc>
                <a:spcPct val="130000"/>
              </a:lnSpc>
            </a:pPr>
            <a:r>
              <a:rPr lang="zh-CN" altLang="en-US" sz="1800" b="1">
                <a:solidFill>
                  <a:srgbClr val="000000"/>
                </a:solidFill>
                <a:latin typeface="Times New Roman" pitchFamily="18" charset="0"/>
              </a:rPr>
              <a:t>简单检索中的规则适用于专家检索。</a:t>
            </a:r>
          </a:p>
          <a:p>
            <a:pPr>
              <a:lnSpc>
                <a:spcPct val="130000"/>
              </a:lnSpc>
            </a:pPr>
            <a:r>
              <a:rPr lang="zh-CN" altLang="en-US" sz="1800" b="1">
                <a:solidFill>
                  <a:srgbClr val="000000"/>
                </a:solidFill>
                <a:latin typeface="Times New Roman" pitchFamily="18" charset="0"/>
              </a:rPr>
              <a:t>使用高级检索时，应在检索词后加入字段说明，否则系统默认在全字段检索。高级检索输入格式为：</a:t>
            </a:r>
          </a:p>
          <a:p>
            <a:pPr>
              <a:lnSpc>
                <a:spcPct val="130000"/>
              </a:lnSpc>
              <a:buFont typeface="Wingdings" pitchFamily="2" charset="2"/>
              <a:buNone/>
            </a:pPr>
            <a:r>
              <a:rPr lang="zh-CN" altLang="en-US" sz="1800" b="1">
                <a:solidFill>
                  <a:srgbClr val="000000"/>
                </a:solidFill>
                <a:latin typeface="Times New Roman" pitchFamily="18" charset="0"/>
              </a:rPr>
              <a:t>     “</a:t>
            </a:r>
            <a:r>
              <a:rPr lang="en-US" altLang="zh-CN" sz="1800" b="1">
                <a:solidFill>
                  <a:srgbClr val="000000"/>
                </a:solidFill>
                <a:latin typeface="Times New Roman" pitchFamily="18" charset="0"/>
              </a:rPr>
              <a:t>linear induction motors” wn KY</a:t>
            </a:r>
          </a:p>
          <a:p>
            <a:pPr>
              <a:lnSpc>
                <a:spcPct val="130000"/>
              </a:lnSpc>
              <a:buFont typeface="Wingdings" pitchFamily="2" charset="2"/>
              <a:buNone/>
            </a:pPr>
            <a:r>
              <a:rPr lang="en-US" altLang="zh-CN" sz="1800" b="1">
                <a:solidFill>
                  <a:srgbClr val="000000"/>
                </a:solidFill>
                <a:latin typeface="Times New Roman" pitchFamily="18" charset="0"/>
              </a:rPr>
              <a:t>     “Bers,D*” wn AU</a:t>
            </a:r>
          </a:p>
          <a:p>
            <a:pPr>
              <a:lnSpc>
                <a:spcPct val="130000"/>
              </a:lnSpc>
              <a:buFont typeface="Wingdings" pitchFamily="2" charset="2"/>
              <a:buNone/>
            </a:pPr>
            <a:r>
              <a:rPr lang="en-US" altLang="zh-CN" sz="1800" b="1">
                <a:solidFill>
                  <a:srgbClr val="000000"/>
                </a:solidFill>
                <a:latin typeface="Times New Roman" pitchFamily="18" charset="0"/>
              </a:rPr>
              <a:t>     {X-ray spectrometry} wn ST</a:t>
            </a:r>
          </a:p>
          <a:p>
            <a:pPr>
              <a:lnSpc>
                <a:spcPct val="130000"/>
              </a:lnSpc>
            </a:pPr>
            <a:r>
              <a:rPr lang="zh-CN" altLang="en-US" sz="1800" b="1">
                <a:solidFill>
                  <a:srgbClr val="000000"/>
                </a:solidFill>
                <a:latin typeface="Times New Roman" pitchFamily="18" charset="0"/>
              </a:rPr>
              <a:t>检索式中，可以同时完成各种限定。如：  </a:t>
            </a:r>
          </a:p>
          <a:p>
            <a:pPr>
              <a:lnSpc>
                <a:spcPct val="130000"/>
              </a:lnSpc>
              <a:buFont typeface="Wingdings" pitchFamily="2" charset="2"/>
              <a:buNone/>
            </a:pPr>
            <a:r>
              <a:rPr lang="zh-CN" altLang="en-US" sz="1800" b="1">
                <a:solidFill>
                  <a:srgbClr val="000000"/>
                </a:solidFill>
                <a:latin typeface="Times New Roman" pitchFamily="18" charset="0"/>
              </a:rPr>
              <a:t>    </a:t>
            </a:r>
            <a:r>
              <a:rPr lang="en-US" altLang="zh-CN" sz="1800" b="1">
                <a:solidFill>
                  <a:srgbClr val="000000"/>
                </a:solidFill>
                <a:latin typeface="Times New Roman" pitchFamily="18" charset="0"/>
              </a:rPr>
              <a:t>diodes wn TI and ca wn DT </a:t>
            </a:r>
          </a:p>
          <a:p>
            <a:pPr>
              <a:lnSpc>
                <a:spcPct val="130000"/>
              </a:lnSpc>
              <a:buFont typeface="Wingdings" pitchFamily="2" charset="2"/>
              <a:buNone/>
            </a:pPr>
            <a:r>
              <a:rPr lang="en-US" altLang="zh-CN" sz="1800" b="1">
                <a:solidFill>
                  <a:srgbClr val="000000"/>
                </a:solidFill>
                <a:latin typeface="Times New Roman" pitchFamily="18" charset="0"/>
              </a:rPr>
              <a:t>   “international space station” and French wn LA</a:t>
            </a:r>
          </a:p>
          <a:p>
            <a:pPr>
              <a:lnSpc>
                <a:spcPct val="130000"/>
              </a:lnSpc>
              <a:buFont typeface="Wingdings" pitchFamily="2" charset="2"/>
              <a:buNone/>
            </a:pPr>
            <a:r>
              <a:rPr lang="en-US" altLang="zh-CN" sz="1800" b="1">
                <a:solidFill>
                  <a:srgbClr val="000000"/>
                </a:solidFill>
                <a:latin typeface="Times New Roman" pitchFamily="18" charset="0"/>
              </a:rPr>
              <a:t>    Apr 13 1992 wn CF  (inespec</a:t>
            </a:r>
            <a:r>
              <a:rPr lang="zh-CN" altLang="en-US" sz="1800" b="1">
                <a:solidFill>
                  <a:srgbClr val="000000"/>
                </a:solidFill>
                <a:latin typeface="Times New Roman" pitchFamily="18" charset="0"/>
              </a:rPr>
              <a:t>不同）</a:t>
            </a:r>
          </a:p>
          <a:p>
            <a:pPr>
              <a:lnSpc>
                <a:spcPct val="130000"/>
              </a:lnSpc>
              <a:buFont typeface="Wingdings" pitchFamily="2" charset="2"/>
              <a:buNone/>
            </a:pPr>
            <a:r>
              <a:rPr lang="zh-CN" altLang="en-US" sz="1800" b="1">
                <a:solidFill>
                  <a:srgbClr val="000000"/>
                </a:solidFill>
                <a:latin typeface="Times New Roman" pitchFamily="18" charset="0"/>
              </a:rPr>
              <a:t>注：在高级检索中，系统不自动进行词干检索。若做词干检索，需在检索词前加上“</a:t>
            </a:r>
            <a:r>
              <a:rPr lang="en-US" altLang="zh-CN" sz="1800" b="1">
                <a:solidFill>
                  <a:srgbClr val="000000"/>
                </a:solidFill>
                <a:latin typeface="Times New Roman" pitchFamily="18" charset="0"/>
              </a:rPr>
              <a:t>$”</a:t>
            </a:r>
            <a:r>
              <a:rPr lang="zh-CN" altLang="en-US" sz="1800" b="1">
                <a:solidFill>
                  <a:srgbClr val="000000"/>
                </a:solidFill>
                <a:latin typeface="Times New Roman" pitchFamily="18" charset="0"/>
              </a:rPr>
              <a:t>符号。如：</a:t>
            </a:r>
            <a:r>
              <a:rPr lang="en-US" altLang="zh-CN" sz="1800" b="1">
                <a:solidFill>
                  <a:srgbClr val="000000"/>
                </a:solidFill>
                <a:latin typeface="Times New Roman" pitchFamily="18" charset="0"/>
              </a:rPr>
              <a:t>$management</a:t>
            </a:r>
            <a:r>
              <a:rPr lang="zh-CN" altLang="en-US" sz="1800" b="1">
                <a:solidFill>
                  <a:srgbClr val="000000"/>
                </a:solidFill>
                <a:latin typeface="Times New Roman" pitchFamily="18" charset="0"/>
              </a:rPr>
              <a:t>可检到</a:t>
            </a:r>
            <a:r>
              <a:rPr lang="en-US" altLang="zh-CN" sz="1800" b="1">
                <a:solidFill>
                  <a:srgbClr val="000000"/>
                </a:solidFill>
                <a:latin typeface="Times New Roman" pitchFamily="18" charset="0"/>
              </a:rPr>
              <a:t>managed, manager, managers, manageing, management </a:t>
            </a:r>
            <a:r>
              <a:rPr lang="zh-CN" altLang="en-US" sz="1800" b="1">
                <a:solidFill>
                  <a:srgbClr val="000000"/>
                </a:solidFill>
                <a:latin typeface="Times New Roman" pitchFamily="18" charset="0"/>
              </a:rPr>
              <a:t>等词。</a:t>
            </a: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539750" y="836613"/>
            <a:ext cx="8302625" cy="803275"/>
          </a:xfrm>
        </p:spPr>
        <p:txBody>
          <a:bodyPr/>
          <a:lstStyle/>
          <a:p>
            <a:pPr algn="l"/>
            <a:r>
              <a:rPr lang="zh-CN" altLang="en-US" sz="2800" b="1">
                <a:solidFill>
                  <a:srgbClr val="000099"/>
                </a:solidFill>
                <a:latin typeface="宋体" pitchFamily="2" charset="-122"/>
              </a:rPr>
              <a:t>一、检索个人论文被</a:t>
            </a:r>
            <a:r>
              <a:rPr lang="en-US" altLang="zh-CN" sz="2800" b="1">
                <a:solidFill>
                  <a:srgbClr val="000099"/>
                </a:solidFill>
                <a:latin typeface="宋体" pitchFamily="2" charset="-122"/>
              </a:rPr>
              <a:t>EI</a:t>
            </a:r>
            <a:r>
              <a:rPr lang="zh-CN" altLang="en-US" sz="2800" b="1">
                <a:solidFill>
                  <a:srgbClr val="000099"/>
                </a:solidFill>
                <a:latin typeface="宋体" pitchFamily="2" charset="-122"/>
              </a:rPr>
              <a:t>收录的情况</a:t>
            </a:r>
          </a:p>
        </p:txBody>
      </p:sp>
      <p:sp>
        <p:nvSpPr>
          <p:cNvPr id="24579" name="Rectangle 3"/>
          <p:cNvSpPr>
            <a:spLocks noGrp="1" noRot="1" noChangeArrowheads="1"/>
          </p:cNvSpPr>
          <p:nvPr>
            <p:ph type="body" idx="1"/>
          </p:nvPr>
        </p:nvSpPr>
        <p:spPr>
          <a:xfrm>
            <a:off x="179512" y="1628800"/>
            <a:ext cx="8964488" cy="4869433"/>
          </a:xfrm>
        </p:spPr>
        <p:txBody>
          <a:bodyPr/>
          <a:lstStyle/>
          <a:p>
            <a:pPr>
              <a:lnSpc>
                <a:spcPct val="130000"/>
              </a:lnSpc>
            </a:pPr>
            <a:r>
              <a:rPr lang="zh-CN" altLang="en-US" sz="2000" b="1" dirty="0">
                <a:solidFill>
                  <a:srgbClr val="000000"/>
                </a:solidFill>
                <a:latin typeface="Times New Roman" pitchFamily="18" charset="0"/>
              </a:rPr>
              <a:t>利用 </a:t>
            </a:r>
            <a:r>
              <a:rPr lang="en-US" altLang="zh-CN" sz="2000" b="1" dirty="0">
                <a:solidFill>
                  <a:srgbClr val="000000"/>
                </a:solidFill>
                <a:latin typeface="Times New Roman" pitchFamily="18" charset="0"/>
              </a:rPr>
              <a:t>EI </a:t>
            </a:r>
            <a:r>
              <a:rPr lang="zh-CN" altLang="en-US" sz="2000" b="1" dirty="0">
                <a:solidFill>
                  <a:srgbClr val="000000"/>
                </a:solidFill>
                <a:latin typeface="Times New Roman" pitchFamily="18" charset="0"/>
              </a:rPr>
              <a:t>数据库检索个人论文收录情况</a:t>
            </a:r>
          </a:p>
          <a:p>
            <a:pPr>
              <a:lnSpc>
                <a:spcPct val="130000"/>
              </a:lnSpc>
              <a:spcAft>
                <a:spcPct val="50000"/>
              </a:spcAft>
            </a:pPr>
            <a:r>
              <a:rPr lang="zh-CN" altLang="en-US" sz="2000" b="1" dirty="0">
                <a:solidFill>
                  <a:srgbClr val="000000"/>
                </a:solidFill>
                <a:latin typeface="Times New Roman" pitchFamily="18" charset="0"/>
              </a:rPr>
              <a:t>在高级检索中输入 </a:t>
            </a:r>
            <a:r>
              <a:rPr lang="en-US" altLang="zh-CN" sz="2000" b="1" dirty="0">
                <a:solidFill>
                  <a:srgbClr val="000000"/>
                </a:solidFill>
                <a:latin typeface="Times New Roman" pitchFamily="18" charset="0"/>
              </a:rPr>
              <a:t>(EI </a:t>
            </a:r>
            <a:r>
              <a:rPr lang="zh-CN" altLang="en-US" sz="2000" b="1" dirty="0">
                <a:solidFill>
                  <a:srgbClr val="000000"/>
                </a:solidFill>
                <a:latin typeface="Times New Roman" pitchFamily="18" charset="0"/>
              </a:rPr>
              <a:t>数据库作者标引与 </a:t>
            </a:r>
            <a:r>
              <a:rPr lang="en-US" altLang="zh-CN" sz="2000" b="1" dirty="0">
                <a:solidFill>
                  <a:srgbClr val="000000"/>
                </a:solidFill>
                <a:latin typeface="Times New Roman" pitchFamily="18" charset="0"/>
              </a:rPr>
              <a:t>SCI </a:t>
            </a:r>
            <a:r>
              <a:rPr lang="zh-CN" altLang="en-US" sz="2000" b="1" dirty="0">
                <a:solidFill>
                  <a:srgbClr val="000000"/>
                </a:solidFill>
                <a:latin typeface="Times New Roman" pitchFamily="18" charset="0"/>
              </a:rPr>
              <a:t>有很大不同： </a:t>
            </a:r>
            <a:r>
              <a:rPr lang="en-US" altLang="zh-CN" sz="2000" b="1" dirty="0">
                <a:solidFill>
                  <a:srgbClr val="000000"/>
                </a:solidFill>
                <a:latin typeface="Times New Roman" pitchFamily="18" charset="0"/>
              </a:rPr>
              <a:t>EI </a:t>
            </a:r>
            <a:r>
              <a:rPr lang="zh-CN" altLang="en-US" sz="2000" b="1" dirty="0">
                <a:solidFill>
                  <a:srgbClr val="000000"/>
                </a:solidFill>
                <a:latin typeface="Times New Roman" pitchFamily="18" charset="0"/>
              </a:rPr>
              <a:t>一般要将姓和名写全，而 </a:t>
            </a:r>
            <a:r>
              <a:rPr lang="en-US" altLang="zh-CN" sz="2000" b="1" dirty="0">
                <a:solidFill>
                  <a:srgbClr val="000000"/>
                </a:solidFill>
                <a:latin typeface="Times New Roman" pitchFamily="18" charset="0"/>
              </a:rPr>
              <a:t>SCI </a:t>
            </a:r>
            <a:r>
              <a:rPr lang="zh-CN" altLang="en-US" sz="2000" b="1" dirty="0">
                <a:solidFill>
                  <a:srgbClr val="000000"/>
                </a:solidFill>
                <a:latin typeface="Times New Roman" pitchFamily="18" charset="0"/>
              </a:rPr>
              <a:t>是要求姓写全，名用第一个字母 </a:t>
            </a:r>
            <a:r>
              <a:rPr lang="en-US" altLang="zh-CN" sz="2000" b="1" dirty="0">
                <a:solidFill>
                  <a:srgbClr val="000000"/>
                </a:solidFill>
                <a:latin typeface="Times New Roman" pitchFamily="18" charset="0"/>
              </a:rPr>
              <a:t>) </a:t>
            </a:r>
            <a:r>
              <a:rPr lang="en-US" altLang="zh-CN" sz="2000" b="1" dirty="0" smtClean="0">
                <a:solidFill>
                  <a:srgbClr val="000000"/>
                </a:solidFill>
                <a:latin typeface="Times New Roman" pitchFamily="18" charset="0"/>
              </a:rPr>
              <a:t>.</a:t>
            </a:r>
            <a:endParaRPr lang="en-US" altLang="zh-CN" sz="2000" b="1" dirty="0">
              <a:solidFill>
                <a:srgbClr val="000000"/>
              </a:solidFill>
              <a:latin typeface="Times New Roman" pitchFamily="18" charset="0"/>
            </a:endParaRPr>
          </a:p>
          <a:p>
            <a:pPr>
              <a:lnSpc>
                <a:spcPct val="80000"/>
              </a:lnSpc>
              <a:buNone/>
            </a:pPr>
            <a:r>
              <a:rPr lang="en-US" altLang="zh-CN" sz="1800" dirty="0" smtClean="0">
                <a:solidFill>
                  <a:srgbClr val="FF0000"/>
                </a:solidFill>
              </a:rPr>
              <a:t>      </a:t>
            </a:r>
            <a:r>
              <a:rPr lang="en-US" altLang="zh-CN" sz="1800" dirty="0" err="1" smtClean="0">
                <a:solidFill>
                  <a:srgbClr val="FF0000"/>
                </a:solidFill>
              </a:rPr>
              <a:t>Ei</a:t>
            </a:r>
            <a:r>
              <a:rPr lang="zh-CN" altLang="en-US" sz="1800" dirty="0">
                <a:solidFill>
                  <a:srgbClr val="FF0000"/>
                </a:solidFill>
              </a:rPr>
              <a:t>引用的作者姓名为原文中所使用的名字。姓在前，接着是逗号（可省略），然后是名。</a:t>
            </a:r>
          </a:p>
          <a:p>
            <a:pPr algn="just">
              <a:lnSpc>
                <a:spcPct val="80000"/>
              </a:lnSpc>
              <a:buNone/>
            </a:pPr>
            <a:r>
              <a:rPr lang="zh-CN" altLang="en-US" sz="1800" dirty="0"/>
              <a:t>  </a:t>
            </a:r>
            <a:r>
              <a:rPr lang="en-US" altLang="zh-CN" sz="1800" dirty="0"/>
              <a:t> </a:t>
            </a:r>
            <a:r>
              <a:rPr lang="en-US" altLang="zh-CN" sz="1800" dirty="0" smtClean="0"/>
              <a:t>  </a:t>
            </a:r>
            <a:r>
              <a:rPr lang="zh-CN" altLang="en-US" sz="1800" dirty="0" smtClean="0"/>
              <a:t>如果</a:t>
            </a:r>
            <a:r>
              <a:rPr lang="zh-CN" altLang="en-US" sz="1800" dirty="0"/>
              <a:t>文章中使用的是首字母和姓，而全名在原文中某处给出（例如在目录中），</a:t>
            </a:r>
            <a:r>
              <a:rPr lang="zh-CN" altLang="en-US" sz="1800" dirty="0" smtClean="0"/>
              <a:t>则数</a:t>
            </a:r>
            <a:endParaRPr lang="en-US" altLang="zh-CN" sz="1800" dirty="0" smtClean="0"/>
          </a:p>
          <a:p>
            <a:pPr algn="just">
              <a:lnSpc>
                <a:spcPct val="80000"/>
              </a:lnSpc>
              <a:buNone/>
            </a:pPr>
            <a:r>
              <a:rPr lang="en-US" altLang="zh-CN" sz="1800" dirty="0"/>
              <a:t> </a:t>
            </a:r>
            <a:r>
              <a:rPr lang="en-US" altLang="zh-CN" sz="1800" dirty="0" smtClean="0"/>
              <a:t>   </a:t>
            </a:r>
            <a:r>
              <a:rPr lang="zh-CN" altLang="en-US" sz="1800" dirty="0" smtClean="0"/>
              <a:t>据库</a:t>
            </a:r>
            <a:r>
              <a:rPr lang="zh-CN" altLang="en-US" sz="1800" dirty="0"/>
              <a:t>仍提供所有的信息，但不包括头衔如</a:t>
            </a:r>
            <a:r>
              <a:rPr lang="zh-CN" altLang="en-US" sz="1800" dirty="0" smtClean="0"/>
              <a:t>先生（</a:t>
            </a:r>
            <a:r>
              <a:rPr lang="en-US" altLang="zh-CN" sz="1800" dirty="0" smtClean="0"/>
              <a:t>Sir</a:t>
            </a:r>
            <a:r>
              <a:rPr lang="zh-CN" altLang="en-US" sz="1800" dirty="0"/>
              <a:t>或</a:t>
            </a:r>
            <a:r>
              <a:rPr lang="en-US" altLang="zh-CN" sz="1800" dirty="0"/>
              <a:t>Mister</a:t>
            </a:r>
            <a:r>
              <a:rPr lang="zh-CN" altLang="en-US" sz="1800" dirty="0"/>
              <a:t>）与学位等。</a:t>
            </a:r>
          </a:p>
          <a:p>
            <a:pPr algn="just">
              <a:lnSpc>
                <a:spcPct val="80000"/>
              </a:lnSpc>
              <a:buNone/>
            </a:pPr>
            <a:r>
              <a:rPr lang="zh-CN" altLang="en-US" sz="1800" dirty="0"/>
              <a:t>    根据</a:t>
            </a:r>
            <a:r>
              <a:rPr lang="en-US" altLang="zh-CN" sz="1800" dirty="0" err="1"/>
              <a:t>Compendex</a:t>
            </a:r>
            <a:r>
              <a:rPr lang="zh-CN" altLang="en-US" sz="1800" dirty="0"/>
              <a:t>的政策，</a:t>
            </a:r>
            <a:r>
              <a:rPr lang="en-US" altLang="zh-CN" sz="1800" dirty="0"/>
              <a:t>1976</a:t>
            </a:r>
            <a:r>
              <a:rPr lang="zh-CN" altLang="en-US" sz="1800" dirty="0"/>
              <a:t>年以后，如果文件中没有个人</a:t>
            </a:r>
            <a:r>
              <a:rPr lang="zh-CN" altLang="en-US" sz="1800" dirty="0" smtClean="0"/>
              <a:t>作者名</a:t>
            </a:r>
            <a:r>
              <a:rPr lang="zh-CN" altLang="en-US" sz="1800" dirty="0"/>
              <a:t>，则将单位</a:t>
            </a:r>
            <a:r>
              <a:rPr lang="zh-CN" altLang="en-US" sz="1800" dirty="0" smtClean="0"/>
              <a:t>作者</a:t>
            </a:r>
            <a:endParaRPr lang="en-US" altLang="zh-CN" sz="1800" dirty="0" smtClean="0"/>
          </a:p>
          <a:p>
            <a:pPr algn="just">
              <a:lnSpc>
                <a:spcPct val="80000"/>
              </a:lnSpc>
              <a:buNone/>
            </a:pPr>
            <a:r>
              <a:rPr lang="en-US" altLang="zh-CN" sz="1800" dirty="0"/>
              <a:t> </a:t>
            </a:r>
            <a:r>
              <a:rPr lang="en-US" altLang="zh-CN" sz="1800" dirty="0" smtClean="0"/>
              <a:t>   </a:t>
            </a:r>
            <a:r>
              <a:rPr lang="zh-CN" altLang="en-US" sz="1800" dirty="0" smtClean="0"/>
              <a:t>名</a:t>
            </a:r>
            <a:r>
              <a:rPr lang="zh-CN" altLang="en-US" sz="1800" dirty="0"/>
              <a:t>放入作者单位栏，而在作者栏显示</a:t>
            </a:r>
            <a:r>
              <a:rPr lang="en-US" altLang="zh-CN" sz="1800" dirty="0"/>
              <a:t>Anon</a:t>
            </a:r>
            <a:r>
              <a:rPr lang="zh-CN" altLang="en-US" sz="1800" dirty="0"/>
              <a:t>。</a:t>
            </a:r>
          </a:p>
          <a:p>
            <a:pPr algn="just">
              <a:lnSpc>
                <a:spcPct val="80000"/>
              </a:lnSpc>
              <a:buNone/>
            </a:pPr>
            <a:r>
              <a:rPr lang="zh-CN" altLang="en-US" sz="1800" dirty="0"/>
              <a:t>    作者名可用截词符（*）截断，例如：输入</a:t>
            </a:r>
            <a:r>
              <a:rPr lang="en-US" altLang="zh-CN" sz="1800" dirty="0"/>
              <a:t>Smith, A*</a:t>
            </a:r>
            <a:r>
              <a:rPr lang="zh-CN" altLang="en-US" sz="1800" dirty="0"/>
              <a:t>将检索：</a:t>
            </a:r>
          </a:p>
          <a:p>
            <a:pPr algn="just">
              <a:lnSpc>
                <a:spcPct val="80000"/>
              </a:lnSpc>
              <a:buNone/>
            </a:pPr>
            <a:r>
              <a:rPr lang="zh-CN" altLang="en-US" sz="1800" dirty="0"/>
              <a:t>    </a:t>
            </a:r>
            <a:r>
              <a:rPr lang="en-US" altLang="zh-CN" sz="1800" dirty="0"/>
              <a:t>Smith, A</a:t>
            </a:r>
            <a:r>
              <a:rPr lang="en-US" altLang="zh-CN" sz="1800" dirty="0" smtClean="0"/>
              <a:t>.,    </a:t>
            </a:r>
            <a:r>
              <a:rPr lang="en-US" altLang="zh-CN" sz="1800" dirty="0"/>
              <a:t>Smith A.A</a:t>
            </a:r>
            <a:r>
              <a:rPr lang="en-US" altLang="zh-CN" sz="1800" dirty="0" smtClean="0"/>
              <a:t>.,    </a:t>
            </a:r>
            <a:r>
              <a:rPr lang="en-US" altLang="zh-CN" sz="1800" dirty="0"/>
              <a:t>Smith, A. Brandon</a:t>
            </a:r>
            <a:r>
              <a:rPr lang="zh-CN" altLang="en-US" sz="1800" dirty="0"/>
              <a:t>等</a:t>
            </a:r>
          </a:p>
          <a:p>
            <a:pPr algn="just">
              <a:lnSpc>
                <a:spcPct val="80000"/>
              </a:lnSpc>
              <a:buNone/>
            </a:pPr>
            <a:r>
              <a:rPr lang="zh-CN" altLang="en-US" sz="1800" dirty="0"/>
              <a:t>    但由此可能导致检索出错误的信息，因为许多作者的姓相同，而且</a:t>
            </a:r>
            <a:r>
              <a:rPr lang="zh-CN" altLang="en-US" sz="1800" dirty="0" smtClean="0"/>
              <a:t>名 </a:t>
            </a:r>
            <a:r>
              <a:rPr lang="zh-CN" altLang="en-US" sz="1800" dirty="0"/>
              <a:t>字的第一个</a:t>
            </a:r>
            <a:r>
              <a:rPr lang="zh-CN" altLang="en-US" sz="1800" dirty="0" smtClean="0"/>
              <a:t>字母</a:t>
            </a:r>
            <a:endParaRPr lang="en-US" altLang="zh-CN" sz="1800" dirty="0" smtClean="0"/>
          </a:p>
          <a:p>
            <a:pPr algn="just">
              <a:lnSpc>
                <a:spcPct val="80000"/>
              </a:lnSpc>
              <a:buNone/>
            </a:pPr>
            <a:r>
              <a:rPr lang="en-US" altLang="zh-CN" sz="1800" dirty="0"/>
              <a:t> </a:t>
            </a:r>
            <a:r>
              <a:rPr lang="en-US" altLang="zh-CN" sz="1800" dirty="0" smtClean="0"/>
              <a:t>   </a:t>
            </a:r>
            <a:r>
              <a:rPr lang="zh-CN" altLang="en-US" sz="1800" dirty="0" smtClean="0"/>
              <a:t>也</a:t>
            </a:r>
            <a:r>
              <a:rPr lang="zh-CN" altLang="en-US" sz="1800" dirty="0"/>
              <a:t>相同。</a:t>
            </a:r>
          </a:p>
          <a:p>
            <a:pPr>
              <a:lnSpc>
                <a:spcPct val="130000"/>
              </a:lnSpc>
              <a:spcAft>
                <a:spcPct val="50000"/>
              </a:spcAft>
            </a:pPr>
            <a:endParaRPr lang="en-US" altLang="zh-CN" sz="2000" b="1" dirty="0">
              <a:solidFill>
                <a:srgbClr val="000000"/>
              </a:solidFill>
              <a:latin typeface="Times New Roman" pitchFamily="18" charset="0"/>
            </a:endParaRPr>
          </a:p>
          <a:p>
            <a:pPr>
              <a:lnSpc>
                <a:spcPct val="130000"/>
              </a:lnSpc>
              <a:buFont typeface="Wingdings" pitchFamily="2" charset="2"/>
              <a:buNone/>
            </a:pPr>
            <a:r>
              <a:rPr lang="en-US" altLang="zh-CN" sz="2000" b="1" dirty="0">
                <a:solidFill>
                  <a:srgbClr val="000000"/>
                </a:solidFill>
                <a:latin typeface="Times New Roman" pitchFamily="18" charset="0"/>
              </a:rPr>
              <a:t>   </a:t>
            </a:r>
            <a:endParaRPr lang="zh-CN" altLang="en-US" sz="2000" b="1" dirty="0">
              <a:solidFill>
                <a:srgbClr val="000000"/>
              </a:solidFill>
              <a:latin typeface="Times New Roman" pitchFamily="18" charset="0"/>
            </a:endParaRPr>
          </a:p>
          <a:p>
            <a:pPr>
              <a:lnSpc>
                <a:spcPct val="90000"/>
              </a:lnSpc>
            </a:pPr>
            <a:endParaRPr lang="zh-CN" altLang="en-US" sz="2000" b="1" dirty="0">
              <a:solidFill>
                <a:srgbClr val="000000"/>
              </a:solidFill>
              <a:latin typeface="Times New Roman" pitchFamily="18" charset="0"/>
            </a:endParaRPr>
          </a:p>
          <a:p>
            <a:endParaRPr lang="en-US" altLang="zh-CN" sz="2000" b="1" dirty="0">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rrowheads="1"/>
          </p:cNvSpPr>
          <p:nvPr>
            <p:ph type="title"/>
          </p:nvPr>
        </p:nvSpPr>
        <p:spPr>
          <a:xfrm>
            <a:off x="539552" y="404664"/>
            <a:ext cx="7772400" cy="1143000"/>
          </a:xfrm>
        </p:spPr>
        <p:txBody>
          <a:bodyPr/>
          <a:lstStyle/>
          <a:p>
            <a:r>
              <a:rPr lang="zh-CN" altLang="en-US" sz="3200" b="1" dirty="0" smtClean="0">
                <a:solidFill>
                  <a:srgbClr val="000099"/>
                </a:solidFill>
                <a:latin typeface="宋体" pitchFamily="2" charset="-122"/>
              </a:rPr>
              <a:t>检索软件学院廖明宏教授被</a:t>
            </a:r>
            <a:r>
              <a:rPr lang="en-US" altLang="zh-CN" sz="3200" b="1" dirty="0" smtClean="0">
                <a:solidFill>
                  <a:srgbClr val="000099"/>
                </a:solidFill>
                <a:latin typeface="宋体" pitchFamily="2" charset="-122"/>
              </a:rPr>
              <a:t>EI</a:t>
            </a:r>
            <a:r>
              <a:rPr lang="zh-CN" altLang="en-US" sz="3200" b="1" dirty="0" smtClean="0">
                <a:solidFill>
                  <a:srgbClr val="000099"/>
                </a:solidFill>
                <a:latin typeface="宋体" pitchFamily="2" charset="-122"/>
              </a:rPr>
              <a:t>收录的情况</a:t>
            </a:r>
            <a:endParaRPr lang="zh-CN" altLang="zh-CN" sz="3200" b="1" dirty="0">
              <a:solidFill>
                <a:srgbClr val="000099"/>
              </a:solidFill>
              <a:latin typeface="宋体" pitchFamily="2" charset="-122"/>
            </a:endParaRPr>
          </a:p>
        </p:txBody>
      </p:sp>
      <p:pic>
        <p:nvPicPr>
          <p:cNvPr id="3" name="内容占位符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62823"/>
            <a:ext cx="9144000" cy="5486401"/>
          </a:xfrm>
        </p:spPr>
      </p:pic>
      <p:cxnSp>
        <p:nvCxnSpPr>
          <p:cNvPr id="5" name="直接连接符 4"/>
          <p:cNvCxnSpPr/>
          <p:nvPr/>
        </p:nvCxnSpPr>
        <p:spPr bwMode="auto">
          <a:xfrm>
            <a:off x="5796136" y="2852936"/>
            <a:ext cx="792088" cy="0"/>
          </a:xfrm>
          <a:prstGeom prst="line">
            <a:avLst/>
          </a:prstGeom>
          <a:solidFill>
            <a:schemeClr val="accent1"/>
          </a:solidFill>
          <a:ln w="9525" cap="flat" cmpd="sng" algn="ctr">
            <a:solidFill>
              <a:srgbClr val="FF0000"/>
            </a:solidFill>
            <a:prstDash val="solid"/>
            <a:miter lim="800000"/>
            <a:headEnd type="none" w="med" len="med"/>
            <a:tailEnd type="none" w="med" len="med"/>
          </a:ln>
          <a:effectLst/>
        </p:spPr>
      </p:cxn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Rectangle 3"/>
          <p:cNvSpPr>
            <a:spLocks noGrp="1" noRot="1" noChangeArrowheads="1"/>
          </p:cNvSpPr>
          <p:nvPr>
            <p:ph type="body" idx="1"/>
          </p:nvPr>
        </p:nvSpPr>
        <p:spPr/>
        <p:txBody>
          <a:bodyPr/>
          <a:lstStyle/>
          <a:p>
            <a:endParaRPr lang="zh-CN" altLang="zh-CN"/>
          </a:p>
        </p:txBody>
      </p:sp>
      <p:sp>
        <p:nvSpPr>
          <p:cNvPr id="288774" name="Rectangle 6"/>
          <p:cNvSpPr>
            <a:spLocks noGrp="1" noRot="1" noChangeArrowheads="1"/>
          </p:cNvSpPr>
          <p:nvPr>
            <p:ph type="title"/>
          </p:nvPr>
        </p:nvSpPr>
        <p:spPr>
          <a:xfrm>
            <a:off x="301625" y="609600"/>
            <a:ext cx="8540750" cy="803275"/>
          </a:xfrm>
        </p:spPr>
        <p:txBody>
          <a:bodyPr/>
          <a:lstStyle/>
          <a:p>
            <a:pPr algn="l"/>
            <a:r>
              <a:rPr lang="zh-CN" altLang="en-US" sz="2400" b="1" dirty="0">
                <a:solidFill>
                  <a:srgbClr val="000099"/>
                </a:solidFill>
              </a:rPr>
              <a:t>浏览索引－查看作者姓名的拼写形式</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4" y="1371600"/>
            <a:ext cx="9144000" cy="5486400"/>
          </a:xfrm>
          <a:prstGeom prst="rect">
            <a:avLst/>
          </a:prstGeom>
        </p:spPr>
      </p:pic>
      <p:cxnSp>
        <p:nvCxnSpPr>
          <p:cNvPr id="6" name="直接箭头连接符 5"/>
          <p:cNvCxnSpPr/>
          <p:nvPr/>
        </p:nvCxnSpPr>
        <p:spPr bwMode="auto">
          <a:xfrm>
            <a:off x="5796136" y="3789040"/>
            <a:ext cx="792088" cy="0"/>
          </a:xfrm>
          <a:prstGeom prst="straightConnector1">
            <a:avLst/>
          </a:prstGeom>
          <a:solidFill>
            <a:schemeClr val="accent1"/>
          </a:solidFill>
          <a:ln w="9525" cap="flat" cmpd="sng" algn="ctr">
            <a:solidFill>
              <a:srgbClr val="FF0000"/>
            </a:solidFill>
            <a:prstDash val="solid"/>
            <a:miter lim="800000"/>
            <a:headEnd type="none" w="med" len="med"/>
            <a:tailEnd type="arrow"/>
          </a:ln>
          <a:effectLst/>
        </p:spPr>
      </p:cxnSp>
      <p:cxnSp>
        <p:nvCxnSpPr>
          <p:cNvPr id="8" name="直接连接符 7"/>
          <p:cNvCxnSpPr/>
          <p:nvPr/>
        </p:nvCxnSpPr>
        <p:spPr bwMode="auto">
          <a:xfrm>
            <a:off x="6732240" y="3356992"/>
            <a:ext cx="1080120" cy="0"/>
          </a:xfrm>
          <a:prstGeom prst="line">
            <a:avLst/>
          </a:prstGeom>
          <a:solidFill>
            <a:schemeClr val="accent1"/>
          </a:solidFill>
          <a:ln w="9525" cap="flat" cmpd="sng" algn="ctr">
            <a:solidFill>
              <a:srgbClr val="FF0000"/>
            </a:solidFill>
            <a:prstDash val="solid"/>
            <a:miter lim="800000"/>
            <a:headEnd type="none" w="med" len="med"/>
            <a:tailEnd type="none" w="med" len="med"/>
          </a:ln>
          <a:effectLst/>
        </p:spPr>
      </p:cxnSp>
      <p:cxnSp>
        <p:nvCxnSpPr>
          <p:cNvPr id="10" name="直接连接符 9"/>
          <p:cNvCxnSpPr/>
          <p:nvPr/>
        </p:nvCxnSpPr>
        <p:spPr bwMode="auto">
          <a:xfrm>
            <a:off x="6732240" y="6165304"/>
            <a:ext cx="1080120" cy="0"/>
          </a:xfrm>
          <a:prstGeom prst="line">
            <a:avLst/>
          </a:prstGeom>
          <a:solidFill>
            <a:schemeClr val="accent1"/>
          </a:solidFill>
          <a:ln w="9525" cap="flat" cmpd="sng" algn="ctr">
            <a:solidFill>
              <a:srgbClr val="FF0000"/>
            </a:solidFill>
            <a:prstDash val="solid"/>
            <a:miter lim="800000"/>
            <a:headEnd type="none" w="med" len="med"/>
            <a:tailEnd type="none" w="med" len="med"/>
          </a:ln>
          <a:effectLst/>
        </p:spPr>
      </p:cxnSp>
      <p:sp>
        <p:nvSpPr>
          <p:cNvPr id="11" name="矩形 10"/>
          <p:cNvSpPr/>
          <p:nvPr/>
        </p:nvSpPr>
        <p:spPr bwMode="auto">
          <a:xfrm>
            <a:off x="827584" y="3573016"/>
            <a:ext cx="4536504" cy="864096"/>
          </a:xfrm>
          <a:prstGeom prst="rect">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cxnSp>
        <p:nvCxnSpPr>
          <p:cNvPr id="13" name="直接箭头连接符 12"/>
          <p:cNvCxnSpPr/>
          <p:nvPr/>
        </p:nvCxnSpPr>
        <p:spPr bwMode="auto">
          <a:xfrm flipH="1">
            <a:off x="5364088" y="2924944"/>
            <a:ext cx="1224136" cy="864096"/>
          </a:xfrm>
          <a:prstGeom prst="straightConnector1">
            <a:avLst/>
          </a:prstGeom>
          <a:solidFill>
            <a:schemeClr val="accent1"/>
          </a:solidFill>
          <a:ln w="9525" cap="flat" cmpd="sng" algn="ctr">
            <a:solidFill>
              <a:srgbClr val="FF0000"/>
            </a:solidFill>
            <a:prstDash val="solid"/>
            <a:miter lim="800000"/>
            <a:headEnd type="none" w="med" len="med"/>
            <a:tailEnd type="arrow"/>
          </a:ln>
          <a:effectLst/>
        </p:spPr>
      </p:cxn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rrowheads="1"/>
          </p:cNvSpPr>
          <p:nvPr>
            <p:ph type="title"/>
          </p:nvPr>
        </p:nvSpPr>
        <p:spPr>
          <a:xfrm>
            <a:off x="301625" y="609600"/>
            <a:ext cx="8540750" cy="442913"/>
          </a:xfrm>
        </p:spPr>
        <p:txBody>
          <a:bodyPr/>
          <a:lstStyle/>
          <a:p>
            <a:pPr algn="l"/>
            <a:r>
              <a:rPr lang="zh-CN" altLang="en-US" sz="2400" b="1" dirty="0">
                <a:solidFill>
                  <a:srgbClr val="000099"/>
                </a:solidFill>
              </a:rPr>
              <a:t>对检索结果</a:t>
            </a:r>
            <a:r>
              <a:rPr lang="zh-CN" altLang="en-US" sz="2400" b="1" dirty="0" smtClean="0">
                <a:solidFill>
                  <a:srgbClr val="000099"/>
                </a:solidFill>
              </a:rPr>
              <a:t>进行甄别</a:t>
            </a:r>
            <a:endParaRPr lang="zh-CN" altLang="en-US" sz="2400" b="1" dirty="0">
              <a:solidFill>
                <a:srgbClr val="000099"/>
              </a:solidFill>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0"/>
            <a:ext cx="9144000" cy="5486400"/>
          </a:xfrm>
          <a:prstGeom prst="rect">
            <a:avLst/>
          </a:prstGeom>
        </p:spPr>
      </p:pic>
      <p:cxnSp>
        <p:nvCxnSpPr>
          <p:cNvPr id="4" name="直接连接符 3"/>
          <p:cNvCxnSpPr/>
          <p:nvPr/>
        </p:nvCxnSpPr>
        <p:spPr bwMode="auto">
          <a:xfrm>
            <a:off x="0" y="2420888"/>
            <a:ext cx="6876256" cy="0"/>
          </a:xfrm>
          <a:prstGeom prst="line">
            <a:avLst/>
          </a:prstGeom>
          <a:solidFill>
            <a:schemeClr val="accent1"/>
          </a:solidFill>
          <a:ln w="9525" cap="flat" cmpd="sng" algn="ctr">
            <a:solidFill>
              <a:srgbClr val="FF0000"/>
            </a:solidFill>
            <a:prstDash val="solid"/>
            <a:miter lim="800000"/>
            <a:headEnd type="none" w="med" len="med"/>
            <a:tailEnd type="none" w="med" len="med"/>
          </a:ln>
          <a:effectLst/>
        </p:spPr>
      </p:cxnSp>
      <p:sp>
        <p:nvSpPr>
          <p:cNvPr id="5" name="矩形 4"/>
          <p:cNvSpPr/>
          <p:nvPr/>
        </p:nvSpPr>
        <p:spPr bwMode="auto">
          <a:xfrm>
            <a:off x="0" y="2708920"/>
            <a:ext cx="1763688" cy="4149080"/>
          </a:xfrm>
          <a:prstGeom prst="rect">
            <a:avLst/>
          </a:prstGeom>
          <a:solidFill>
            <a:schemeClr val="accent1">
              <a:alpha val="600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cxnSp>
        <p:nvCxnSpPr>
          <p:cNvPr id="7" name="直接箭头连接符 6"/>
          <p:cNvCxnSpPr/>
          <p:nvPr/>
        </p:nvCxnSpPr>
        <p:spPr bwMode="auto">
          <a:xfrm flipH="1">
            <a:off x="1763688" y="2852936"/>
            <a:ext cx="1674440" cy="864096"/>
          </a:xfrm>
          <a:prstGeom prst="straightConnector1">
            <a:avLst/>
          </a:prstGeom>
          <a:solidFill>
            <a:schemeClr val="accent1"/>
          </a:solidFill>
          <a:ln w="9525" cap="flat" cmpd="sng" algn="ctr">
            <a:solidFill>
              <a:srgbClr val="FF0000"/>
            </a:solidFill>
            <a:prstDash val="solid"/>
            <a:miter lim="800000"/>
            <a:headEnd type="none" w="med" len="med"/>
            <a:tailEnd type="arrow"/>
          </a:ln>
          <a:effectLst/>
        </p:spPr>
      </p:cxnSp>
      <p:sp>
        <p:nvSpPr>
          <p:cNvPr id="8" name="TextBox 7"/>
          <p:cNvSpPr txBox="1"/>
          <p:nvPr/>
        </p:nvSpPr>
        <p:spPr>
          <a:xfrm>
            <a:off x="3438128" y="2420889"/>
            <a:ext cx="3078088" cy="461665"/>
          </a:xfrm>
          <a:prstGeom prst="rect">
            <a:avLst/>
          </a:prstGeom>
          <a:noFill/>
        </p:spPr>
        <p:txBody>
          <a:bodyPr wrap="square" rtlCol="0">
            <a:spAutoFit/>
          </a:bodyPr>
          <a:lstStyle/>
          <a:p>
            <a:r>
              <a:rPr lang="zh-CN" altLang="en-US" dirty="0" smtClean="0">
                <a:solidFill>
                  <a:srgbClr val="FF0000"/>
                </a:solidFill>
              </a:rPr>
              <a:t>对检索结果甄别</a:t>
            </a:r>
            <a:endParaRPr lang="zh-CN" altLang="en-US" dirty="0">
              <a:solidFill>
                <a:srgbClr val="FF0000"/>
              </a:solidFill>
            </a:endParaRPr>
          </a:p>
        </p:txBody>
      </p:sp>
      <p:sp>
        <p:nvSpPr>
          <p:cNvPr id="10" name="爆炸形 1 9"/>
          <p:cNvSpPr/>
          <p:nvPr/>
        </p:nvSpPr>
        <p:spPr bwMode="auto">
          <a:xfrm>
            <a:off x="0" y="4581128"/>
            <a:ext cx="251520" cy="202332"/>
          </a:xfrm>
          <a:prstGeom prst="irregularSeal1">
            <a:avLst/>
          </a:prstGeom>
          <a:solidFill>
            <a:schemeClr val="accent1">
              <a:alpha val="600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1" name="爆炸形 1 10"/>
          <p:cNvSpPr/>
          <p:nvPr/>
        </p:nvSpPr>
        <p:spPr bwMode="auto">
          <a:xfrm>
            <a:off x="31440" y="5661248"/>
            <a:ext cx="188640" cy="216024"/>
          </a:xfrm>
          <a:prstGeom prst="irregularSeal1">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对作者和单位甄别</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65716"/>
            <a:ext cx="8820472" cy="5292284"/>
          </a:xfrm>
        </p:spPr>
      </p:pic>
      <p:cxnSp>
        <p:nvCxnSpPr>
          <p:cNvPr id="6" name="直接连接符 5"/>
          <p:cNvCxnSpPr/>
          <p:nvPr/>
        </p:nvCxnSpPr>
        <p:spPr bwMode="auto">
          <a:xfrm>
            <a:off x="107504" y="2420888"/>
            <a:ext cx="792088" cy="0"/>
          </a:xfrm>
          <a:prstGeom prst="line">
            <a:avLst/>
          </a:prstGeom>
          <a:solidFill>
            <a:schemeClr val="accent1"/>
          </a:solidFill>
          <a:ln w="9525" cap="flat" cmpd="sng" algn="ctr">
            <a:solidFill>
              <a:srgbClr val="FF0000"/>
            </a:solidFill>
            <a:prstDash val="solid"/>
            <a:miter lim="800000"/>
            <a:headEnd type="none" w="med" len="med"/>
            <a:tailEnd type="none" w="med" len="med"/>
          </a:ln>
          <a:effectLst/>
        </p:spPr>
      </p:cxnSp>
      <p:cxnSp>
        <p:nvCxnSpPr>
          <p:cNvPr id="8" name="直接连接符 7"/>
          <p:cNvCxnSpPr/>
          <p:nvPr/>
        </p:nvCxnSpPr>
        <p:spPr bwMode="auto">
          <a:xfrm>
            <a:off x="107504" y="2276872"/>
            <a:ext cx="792088" cy="0"/>
          </a:xfrm>
          <a:prstGeom prst="line">
            <a:avLst/>
          </a:prstGeom>
          <a:solidFill>
            <a:schemeClr val="accent1"/>
          </a:solidFill>
          <a:ln w="9525" cap="flat" cmpd="sng" algn="ctr">
            <a:solidFill>
              <a:srgbClr val="FF0000"/>
            </a:solidFill>
            <a:prstDash val="solid"/>
            <a:miter lim="800000"/>
            <a:headEnd type="none" w="med" len="med"/>
            <a:tailEnd type="none" w="med" len="med"/>
          </a:ln>
          <a:effectLst/>
        </p:spPr>
      </p:cxnSp>
      <p:cxnSp>
        <p:nvCxnSpPr>
          <p:cNvPr id="10" name="直接连接符 9"/>
          <p:cNvCxnSpPr>
            <a:stCxn id="4" idx="1"/>
          </p:cNvCxnSpPr>
          <p:nvPr/>
        </p:nvCxnSpPr>
        <p:spPr bwMode="auto">
          <a:xfrm flipV="1">
            <a:off x="0" y="4149080"/>
            <a:ext cx="1619672" cy="62778"/>
          </a:xfrm>
          <a:prstGeom prst="line">
            <a:avLst/>
          </a:prstGeom>
          <a:solidFill>
            <a:schemeClr val="accent1"/>
          </a:solidFill>
          <a:ln w="9525" cap="flat" cmpd="sng" algn="ctr">
            <a:solidFill>
              <a:srgbClr val="FF0000"/>
            </a:solidFill>
            <a:prstDash val="solid"/>
            <a:miter lim="800000"/>
            <a:headEnd type="none" w="med" len="med"/>
            <a:tailEnd type="none" w="med" len="med"/>
          </a:ln>
          <a:effectLst/>
        </p:spPr>
      </p:cxnSp>
      <p:cxnSp>
        <p:nvCxnSpPr>
          <p:cNvPr id="12" name="直接连接符 11"/>
          <p:cNvCxnSpPr/>
          <p:nvPr/>
        </p:nvCxnSpPr>
        <p:spPr bwMode="auto">
          <a:xfrm>
            <a:off x="107504" y="5157192"/>
            <a:ext cx="1512168" cy="0"/>
          </a:xfrm>
          <a:prstGeom prst="line">
            <a:avLst/>
          </a:prstGeom>
          <a:solidFill>
            <a:schemeClr val="accent1"/>
          </a:solidFill>
          <a:ln w="9525" cap="flat" cmpd="sng" algn="ctr">
            <a:solidFill>
              <a:srgbClr val="FF0000"/>
            </a:solidFill>
            <a:prstDash val="solid"/>
            <a:miter lim="800000"/>
            <a:headEnd type="none" w="med" len="med"/>
            <a:tailEnd type="none" w="med" len="med"/>
          </a:ln>
          <a:effectLst/>
        </p:spPr>
      </p:cxnSp>
    </p:spTree>
    <p:extLst>
      <p:ext uri="{BB962C8B-B14F-4D97-AF65-F5344CB8AC3E}">
        <p14:creationId xmlns:p14="http://schemas.microsoft.com/office/powerpoint/2010/main" val="634231854"/>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甄别结果</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52" y="1438171"/>
            <a:ext cx="8964488" cy="5378693"/>
          </a:xfrm>
        </p:spPr>
      </p:pic>
      <p:cxnSp>
        <p:nvCxnSpPr>
          <p:cNvPr id="6" name="直接连接符 5"/>
          <p:cNvCxnSpPr/>
          <p:nvPr/>
        </p:nvCxnSpPr>
        <p:spPr bwMode="auto">
          <a:xfrm>
            <a:off x="107504" y="2420888"/>
            <a:ext cx="1043608" cy="0"/>
          </a:xfrm>
          <a:prstGeom prst="line">
            <a:avLst/>
          </a:prstGeom>
          <a:solidFill>
            <a:schemeClr val="accent1"/>
          </a:solidFill>
          <a:ln w="9525" cap="flat" cmpd="sng" algn="ctr">
            <a:solidFill>
              <a:srgbClr val="FF0000"/>
            </a:solidFill>
            <a:prstDash val="solid"/>
            <a:miter lim="800000"/>
            <a:headEnd type="none" w="med" len="med"/>
            <a:tailEnd type="none" w="med" len="med"/>
          </a:ln>
          <a:effectLst/>
        </p:spPr>
      </p:cxnSp>
    </p:spTree>
    <p:extLst>
      <p:ext uri="{BB962C8B-B14F-4D97-AF65-F5344CB8AC3E}">
        <p14:creationId xmlns:p14="http://schemas.microsoft.com/office/powerpoint/2010/main" val="3836844660"/>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611188" y="765175"/>
            <a:ext cx="8231187" cy="987425"/>
          </a:xfrm>
        </p:spPr>
        <p:txBody>
          <a:bodyPr/>
          <a:lstStyle/>
          <a:p>
            <a:pPr algn="l"/>
            <a:r>
              <a:rPr lang="zh-CN" altLang="en-US" sz="2400" b="1" dirty="0" smtClean="0">
                <a:solidFill>
                  <a:srgbClr val="000099"/>
                </a:solidFill>
                <a:latin typeface="宋体" pitchFamily="2" charset="-122"/>
              </a:rPr>
              <a:t>作者</a:t>
            </a:r>
            <a:r>
              <a:rPr lang="zh-CN" altLang="en-US" sz="2400" b="1" dirty="0">
                <a:solidFill>
                  <a:srgbClr val="000099"/>
                </a:solidFill>
                <a:latin typeface="宋体" pitchFamily="2" charset="-122"/>
              </a:rPr>
              <a:t>廖明宏</a:t>
            </a:r>
            <a:r>
              <a:rPr lang="zh-CN" altLang="en-US" sz="2400" b="1" dirty="0" smtClean="0">
                <a:solidFill>
                  <a:srgbClr val="000099"/>
                </a:solidFill>
                <a:latin typeface="宋体" pitchFamily="2" charset="-122"/>
              </a:rPr>
              <a:t>被</a:t>
            </a:r>
            <a:r>
              <a:rPr lang="en-US" altLang="zh-CN" sz="2400" b="1" dirty="0">
                <a:solidFill>
                  <a:srgbClr val="000099"/>
                </a:solidFill>
                <a:latin typeface="宋体" pitchFamily="2" charset="-122"/>
              </a:rPr>
              <a:t>EI</a:t>
            </a:r>
            <a:r>
              <a:rPr lang="zh-CN" altLang="en-US" sz="2400" b="1" dirty="0">
                <a:solidFill>
                  <a:srgbClr val="000099"/>
                </a:solidFill>
                <a:latin typeface="宋体" pitchFamily="2" charset="-122"/>
              </a:rPr>
              <a:t>收录的文章</a:t>
            </a:r>
          </a:p>
        </p:txBody>
      </p:sp>
      <p:sp>
        <p:nvSpPr>
          <p:cNvPr id="19459" name="Rectangle 3"/>
          <p:cNvSpPr>
            <a:spLocks noGrp="1" noRot="1" noChangeArrowheads="1"/>
          </p:cNvSpPr>
          <p:nvPr>
            <p:ph type="body" idx="1"/>
          </p:nvPr>
        </p:nvSpPr>
        <p:spPr>
          <a:xfrm>
            <a:off x="684213" y="1905000"/>
            <a:ext cx="7920037" cy="4194175"/>
          </a:xfrm>
        </p:spPr>
        <p:txBody>
          <a:bodyPr/>
          <a:lstStyle/>
          <a:p>
            <a:pPr>
              <a:lnSpc>
                <a:spcPct val="130000"/>
              </a:lnSpc>
            </a:pPr>
            <a:r>
              <a:rPr lang="zh-CN" altLang="en-US" sz="2000" b="1" dirty="0">
                <a:solidFill>
                  <a:srgbClr val="000000"/>
                </a:solidFill>
                <a:latin typeface="Times New Roman" pitchFamily="18" charset="0"/>
              </a:rPr>
              <a:t>也可以在</a:t>
            </a:r>
            <a:r>
              <a:rPr lang="en-US" altLang="zh-CN" sz="2000" b="1" dirty="0">
                <a:solidFill>
                  <a:srgbClr val="000000"/>
                </a:solidFill>
                <a:latin typeface="Times New Roman" pitchFamily="18" charset="0"/>
              </a:rPr>
              <a:t>Author</a:t>
            </a:r>
            <a:r>
              <a:rPr lang="zh-CN" altLang="en-US" sz="2000" b="1" dirty="0">
                <a:solidFill>
                  <a:srgbClr val="000000"/>
                </a:solidFill>
                <a:latin typeface="Times New Roman" pitchFamily="18" charset="0"/>
              </a:rPr>
              <a:t>对应的检索框中输入</a:t>
            </a:r>
          </a:p>
          <a:p>
            <a:pPr>
              <a:lnSpc>
                <a:spcPct val="130000"/>
              </a:lnSpc>
              <a:buFont typeface="Wingdings" pitchFamily="2" charset="2"/>
              <a:buNone/>
            </a:pPr>
            <a:r>
              <a:rPr lang="zh-CN" altLang="en-US" sz="2000" b="1" dirty="0">
                <a:solidFill>
                  <a:srgbClr val="000000"/>
                </a:solidFill>
                <a:latin typeface="Times New Roman" pitchFamily="18" charset="0"/>
              </a:rPr>
              <a:t>     </a:t>
            </a:r>
            <a:r>
              <a:rPr lang="en-US" altLang="zh-CN" sz="2000" b="1" dirty="0" smtClean="0">
                <a:solidFill>
                  <a:srgbClr val="000000"/>
                </a:solidFill>
                <a:latin typeface="Times New Roman" pitchFamily="18" charset="0"/>
              </a:rPr>
              <a:t>{LIAO,MINGHONG} </a:t>
            </a:r>
            <a:r>
              <a:rPr lang="en-US" altLang="zh-CN" sz="2000" b="1" dirty="0">
                <a:solidFill>
                  <a:schemeClr val="hlink"/>
                </a:solidFill>
                <a:latin typeface="Times New Roman" pitchFamily="18" charset="0"/>
              </a:rPr>
              <a:t>OR </a:t>
            </a:r>
            <a:r>
              <a:rPr lang="en-US" altLang="zh-CN" sz="2000" b="1" dirty="0" smtClean="0">
                <a:solidFill>
                  <a:srgbClr val="000000"/>
                </a:solidFill>
                <a:latin typeface="Times New Roman" pitchFamily="18" charset="0"/>
              </a:rPr>
              <a:t>{LIAO,MING-HONG} </a:t>
            </a:r>
            <a:r>
              <a:rPr lang="en-US" altLang="zh-CN" sz="2000" b="1" dirty="0">
                <a:solidFill>
                  <a:schemeClr val="hlink"/>
                </a:solidFill>
                <a:latin typeface="Times New Roman" pitchFamily="18" charset="0"/>
              </a:rPr>
              <a:t>OR</a:t>
            </a:r>
            <a:r>
              <a:rPr lang="en-US" altLang="zh-CN" sz="2000" b="1" dirty="0">
                <a:solidFill>
                  <a:srgbClr val="000000"/>
                </a:solidFill>
                <a:latin typeface="Times New Roman" pitchFamily="18" charset="0"/>
              </a:rPr>
              <a:t> </a:t>
            </a:r>
            <a:r>
              <a:rPr lang="en-US" altLang="zh-CN" sz="2000" b="1" dirty="0" smtClean="0">
                <a:solidFill>
                  <a:srgbClr val="000000"/>
                </a:solidFill>
                <a:latin typeface="Times New Roman" pitchFamily="18" charset="0"/>
              </a:rPr>
              <a:t>{MINGHONG,LIAO} </a:t>
            </a:r>
            <a:r>
              <a:rPr lang="en-US" altLang="zh-CN" sz="2000" b="1" dirty="0">
                <a:solidFill>
                  <a:schemeClr val="hlink"/>
                </a:solidFill>
                <a:latin typeface="Times New Roman" pitchFamily="18" charset="0"/>
              </a:rPr>
              <a:t>OR</a:t>
            </a:r>
            <a:r>
              <a:rPr lang="en-US" altLang="zh-CN" sz="2000" b="1" dirty="0">
                <a:solidFill>
                  <a:srgbClr val="000000"/>
                </a:solidFill>
                <a:latin typeface="Times New Roman" pitchFamily="18" charset="0"/>
              </a:rPr>
              <a:t> </a:t>
            </a:r>
            <a:r>
              <a:rPr lang="en-US" altLang="zh-CN" sz="2000" b="1" dirty="0" smtClean="0">
                <a:solidFill>
                  <a:srgbClr val="000000"/>
                </a:solidFill>
                <a:latin typeface="Times New Roman" pitchFamily="18" charset="0"/>
              </a:rPr>
              <a:t>{MING-HONG,LIAO} </a:t>
            </a:r>
            <a:r>
              <a:rPr lang="en-US" altLang="zh-CN" sz="2000" b="1" dirty="0">
                <a:solidFill>
                  <a:schemeClr val="hlink"/>
                </a:solidFill>
                <a:latin typeface="Times New Roman" pitchFamily="18" charset="0"/>
              </a:rPr>
              <a:t>OR</a:t>
            </a:r>
            <a:r>
              <a:rPr lang="en-US" altLang="zh-CN" sz="2000" b="1" dirty="0">
                <a:solidFill>
                  <a:srgbClr val="000000"/>
                </a:solidFill>
                <a:latin typeface="Times New Roman" pitchFamily="18" charset="0"/>
              </a:rPr>
              <a:t> </a:t>
            </a:r>
            <a:r>
              <a:rPr lang="en-US" altLang="zh-CN" sz="2000" b="1" dirty="0" smtClean="0">
                <a:solidFill>
                  <a:srgbClr val="000000"/>
                </a:solidFill>
                <a:latin typeface="Times New Roman" pitchFamily="18" charset="0"/>
              </a:rPr>
              <a:t>{MINGHONG,L.} </a:t>
            </a:r>
            <a:r>
              <a:rPr lang="en-US" altLang="zh-CN" sz="2000" b="1" dirty="0">
                <a:solidFill>
                  <a:schemeClr val="hlink"/>
                </a:solidFill>
                <a:latin typeface="Times New Roman" pitchFamily="18" charset="0"/>
              </a:rPr>
              <a:t>OR</a:t>
            </a:r>
            <a:r>
              <a:rPr lang="en-US" altLang="zh-CN" sz="2000" b="1" dirty="0">
                <a:solidFill>
                  <a:srgbClr val="000000"/>
                </a:solidFill>
                <a:latin typeface="Times New Roman" pitchFamily="18" charset="0"/>
              </a:rPr>
              <a:t> </a:t>
            </a:r>
            <a:r>
              <a:rPr lang="en-US" altLang="zh-CN" sz="2000" b="1" dirty="0" smtClean="0">
                <a:solidFill>
                  <a:srgbClr val="000000"/>
                </a:solidFill>
                <a:latin typeface="Times New Roman" pitchFamily="18" charset="0"/>
              </a:rPr>
              <a:t>{LIAO,M. </a:t>
            </a:r>
            <a:r>
              <a:rPr lang="en-US" altLang="zh-CN" sz="2000" b="1" dirty="0">
                <a:solidFill>
                  <a:srgbClr val="000000"/>
                </a:solidFill>
                <a:latin typeface="Times New Roman" pitchFamily="18" charset="0"/>
              </a:rPr>
              <a:t>H.}</a:t>
            </a:r>
            <a:r>
              <a:rPr lang="zh-CN" altLang="en-US" sz="2000" b="1" dirty="0">
                <a:solidFill>
                  <a:srgbClr val="000000"/>
                </a:solidFill>
                <a:latin typeface="Times New Roman" pitchFamily="18" charset="0"/>
              </a:rPr>
              <a:t>；</a:t>
            </a:r>
          </a:p>
          <a:p>
            <a:pPr>
              <a:lnSpc>
                <a:spcPct val="130000"/>
              </a:lnSpc>
            </a:pPr>
            <a:r>
              <a:rPr lang="zh-CN" altLang="en-US" sz="2000" b="1" dirty="0">
                <a:solidFill>
                  <a:srgbClr val="000000"/>
                </a:solidFill>
                <a:latin typeface="Times New Roman" pitchFamily="18" charset="0"/>
              </a:rPr>
              <a:t>如果检索命中的记录太多，可以利用作者单位、合作者姓名等进行组合检索；</a:t>
            </a:r>
          </a:p>
          <a:p>
            <a:pPr marL="0" indent="0">
              <a:lnSpc>
                <a:spcPct val="130000"/>
              </a:lnSpc>
              <a:buNone/>
            </a:pPr>
            <a:endParaRPr lang="en-US" altLang="zh-CN" sz="2000" b="1" dirty="0">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Rot="1" noChangeArrowheads="1"/>
          </p:cNvSpPr>
          <p:nvPr>
            <p:ph type="title"/>
          </p:nvPr>
        </p:nvSpPr>
        <p:spPr>
          <a:xfrm>
            <a:off x="251520" y="404664"/>
            <a:ext cx="8540750" cy="1143000"/>
          </a:xfrm>
        </p:spPr>
        <p:txBody>
          <a:bodyPr/>
          <a:lstStyle/>
          <a:p>
            <a:pPr algn="l"/>
            <a:r>
              <a:rPr lang="en-US" altLang="zh-CN" sz="2400" b="1" dirty="0">
                <a:latin typeface="宋体" pitchFamily="2" charset="-122"/>
              </a:rPr>
              <a:t>2</a:t>
            </a:r>
            <a:r>
              <a:rPr lang="zh-CN" altLang="en-US" sz="2400" b="1" dirty="0">
                <a:latin typeface="宋体" pitchFamily="2" charset="-122"/>
              </a:rPr>
              <a:t>，用</a:t>
            </a:r>
            <a:r>
              <a:rPr lang="en-US" altLang="zh-CN" sz="2400" b="1" dirty="0">
                <a:latin typeface="宋体" pitchFamily="2" charset="-122"/>
              </a:rPr>
              <a:t>EI</a:t>
            </a:r>
            <a:r>
              <a:rPr lang="zh-CN" altLang="en-US" sz="2400" b="1" dirty="0">
                <a:latin typeface="宋体" pitchFamily="2" charset="-122"/>
              </a:rPr>
              <a:t>主题途径检索，例：检索三氯蔗糖，</a:t>
            </a:r>
            <a:r>
              <a:rPr lang="zh-CN" altLang="en-US" sz="2400" b="1" dirty="0" smtClean="0">
                <a:latin typeface="宋体" pitchFamily="2" charset="-122"/>
              </a:rPr>
              <a:t>输入</a:t>
            </a:r>
            <a:r>
              <a:rPr lang="en-US" altLang="zh-CN" sz="2400" b="1" dirty="0" smtClean="0">
                <a:latin typeface="宋体" pitchFamily="2" charset="-122"/>
              </a:rPr>
              <a:t>sucralose</a:t>
            </a:r>
            <a:endParaRPr lang="en-US" altLang="zh-CN" sz="2400" dirty="0"/>
          </a:p>
        </p:txBody>
      </p:sp>
      <p:pic>
        <p:nvPicPr>
          <p:cNvPr id="3" name="内容占位符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71599"/>
            <a:ext cx="9144000" cy="5486401"/>
          </a:xfrm>
        </p:spPr>
      </p:pic>
      <p:cxnSp>
        <p:nvCxnSpPr>
          <p:cNvPr id="5" name="直接连接符 4"/>
          <p:cNvCxnSpPr/>
          <p:nvPr/>
        </p:nvCxnSpPr>
        <p:spPr bwMode="auto">
          <a:xfrm>
            <a:off x="1043608" y="2996952"/>
            <a:ext cx="864096" cy="0"/>
          </a:xfrm>
          <a:prstGeom prst="line">
            <a:avLst/>
          </a:prstGeom>
          <a:solidFill>
            <a:schemeClr val="accent1"/>
          </a:solidFill>
          <a:ln w="9525" cap="flat" cmpd="sng" algn="ctr">
            <a:solidFill>
              <a:srgbClr val="FF0000"/>
            </a:solidFill>
            <a:prstDash val="solid"/>
            <a:miter lim="800000"/>
            <a:headEnd type="none" w="med" len="med"/>
            <a:tailEnd type="none" w="med" len="med"/>
          </a:ln>
          <a:effectLst/>
        </p:spPr>
      </p:cxn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2852936"/>
            <a:ext cx="6276975" cy="2533650"/>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r>
              <a:rPr lang="zh-CN" altLang="en-US" sz="3600" b="1" smtClean="0">
                <a:solidFill>
                  <a:srgbClr val="000099"/>
                </a:solidFill>
              </a:rPr>
              <a:t>检索步骤</a:t>
            </a:r>
          </a:p>
        </p:txBody>
      </p:sp>
      <p:sp>
        <p:nvSpPr>
          <p:cNvPr id="24579" name="Rectangle 3"/>
          <p:cNvSpPr>
            <a:spLocks noGrp="1" noRot="1" noChangeArrowheads="1"/>
          </p:cNvSpPr>
          <p:nvPr>
            <p:ph type="body" idx="1"/>
          </p:nvPr>
        </p:nvSpPr>
        <p:spPr>
          <a:xfrm>
            <a:off x="684213" y="1905000"/>
            <a:ext cx="7848600" cy="4194175"/>
          </a:xfrm>
        </p:spPr>
        <p:txBody>
          <a:bodyPr/>
          <a:lstStyle/>
          <a:p>
            <a:pPr eaLnBrk="1" hangingPunct="1">
              <a:lnSpc>
                <a:spcPct val="130000"/>
              </a:lnSpc>
              <a:spcBef>
                <a:spcPct val="50000"/>
              </a:spcBef>
            </a:pPr>
            <a:r>
              <a:rPr lang="zh-CN" altLang="en-US" sz="2400" b="1" smtClean="0">
                <a:solidFill>
                  <a:srgbClr val="000000"/>
                </a:solidFill>
                <a:latin typeface="宋体" pitchFamily="2" charset="-122"/>
              </a:rPr>
              <a:t>选择数据库和年份 </a:t>
            </a:r>
          </a:p>
          <a:p>
            <a:pPr eaLnBrk="1" hangingPunct="1">
              <a:lnSpc>
                <a:spcPct val="130000"/>
              </a:lnSpc>
              <a:spcBef>
                <a:spcPct val="50000"/>
              </a:spcBef>
            </a:pPr>
            <a:r>
              <a:rPr lang="zh-CN" altLang="en-US" sz="2400" b="1" smtClean="0">
                <a:solidFill>
                  <a:srgbClr val="000000"/>
                </a:solidFill>
                <a:latin typeface="宋体" pitchFamily="2" charset="-122"/>
              </a:rPr>
              <a:t>输入相应的主题、作者、作者地址以及来源文献等内容 （一个字段或多个字段检索）</a:t>
            </a:r>
          </a:p>
          <a:p>
            <a:pPr eaLnBrk="1" hangingPunct="1">
              <a:lnSpc>
                <a:spcPct val="130000"/>
              </a:lnSpc>
              <a:spcBef>
                <a:spcPct val="50000"/>
              </a:spcBef>
            </a:pPr>
            <a:r>
              <a:rPr lang="zh-CN" altLang="en-US" sz="2400" b="1" smtClean="0">
                <a:solidFill>
                  <a:srgbClr val="000000"/>
                </a:solidFill>
                <a:latin typeface="宋体" pitchFamily="2" charset="-122"/>
              </a:rPr>
              <a:t>检索结果可以通过语种、文献类型进行限制；</a:t>
            </a:r>
          </a:p>
          <a:p>
            <a:pPr eaLnBrk="1" hangingPunct="1">
              <a:lnSpc>
                <a:spcPct val="130000"/>
              </a:lnSpc>
              <a:spcBef>
                <a:spcPct val="50000"/>
              </a:spcBef>
            </a:pPr>
            <a:r>
              <a:rPr lang="zh-CN" altLang="en-US" sz="2400" b="1" smtClean="0">
                <a:solidFill>
                  <a:srgbClr val="000000"/>
                </a:solidFill>
                <a:latin typeface="宋体" pitchFamily="2" charset="-122"/>
              </a:rPr>
              <a:t>通过入库时间、被引频次、相关度、第一作者以及来源文献对检索结果进行排序，</a:t>
            </a:r>
          </a:p>
          <a:p>
            <a:pPr eaLnBrk="1" hangingPunct="1">
              <a:lnSpc>
                <a:spcPct val="130000"/>
              </a:lnSpc>
              <a:spcBef>
                <a:spcPct val="50000"/>
              </a:spcBef>
            </a:pPr>
            <a:r>
              <a:rPr lang="zh-CN" altLang="en-US" sz="2400" b="1" smtClean="0">
                <a:solidFill>
                  <a:srgbClr val="000000"/>
                </a:solidFill>
                <a:latin typeface="宋体" pitchFamily="2" charset="-122"/>
              </a:rPr>
              <a:t>点击“检索”。</a:t>
            </a:r>
            <a:r>
              <a:rPr lang="zh-CN" altLang="en-US" sz="2000" smtClean="0"/>
              <a:t> </a:t>
            </a: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Rot="1" noChangeArrowheads="1"/>
          </p:cNvSpPr>
          <p:nvPr>
            <p:ph type="title"/>
          </p:nvPr>
        </p:nvSpPr>
        <p:spPr>
          <a:xfrm>
            <a:off x="301625" y="333375"/>
            <a:ext cx="8540750" cy="719138"/>
          </a:xfrm>
        </p:spPr>
        <p:txBody>
          <a:bodyPr/>
          <a:lstStyle/>
          <a:p>
            <a:pPr algn="l"/>
            <a:r>
              <a:rPr lang="zh-CN" altLang="en-US" sz="2400" b="1" dirty="0"/>
              <a:t>检索</a:t>
            </a:r>
            <a:r>
              <a:rPr lang="zh-CN" altLang="en-US" sz="2400" b="1" dirty="0" smtClean="0"/>
              <a:t>结果</a:t>
            </a:r>
            <a:endParaRPr lang="zh-CN" altLang="en-US" sz="2400" b="1" dirty="0"/>
          </a:p>
        </p:txBody>
      </p:sp>
      <p:sp>
        <p:nvSpPr>
          <p:cNvPr id="338947" name="Rectangle 3"/>
          <p:cNvSpPr>
            <a:spLocks noGrp="1" noRot="1" noChangeArrowheads="1"/>
          </p:cNvSpPr>
          <p:nvPr>
            <p:ph type="body" idx="1"/>
          </p:nvPr>
        </p:nvSpPr>
        <p:spPr>
          <a:xfrm>
            <a:off x="301625" y="1905000"/>
            <a:ext cx="8540750" cy="4953000"/>
          </a:xfrm>
        </p:spPr>
        <p:txBody>
          <a:bodyPr/>
          <a:lstStyle/>
          <a:p>
            <a:endParaRPr lang="zh-CN" altLang="zh-CN"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88" y="1371600"/>
            <a:ext cx="9144000" cy="5486400"/>
          </a:xfrm>
          <a:prstGeom prst="rect">
            <a:avLst/>
          </a:prstGeom>
        </p:spPr>
      </p:pic>
      <p:cxnSp>
        <p:nvCxnSpPr>
          <p:cNvPr id="4" name="直接连接符 3"/>
          <p:cNvCxnSpPr/>
          <p:nvPr/>
        </p:nvCxnSpPr>
        <p:spPr bwMode="auto">
          <a:xfrm>
            <a:off x="0" y="2852936"/>
            <a:ext cx="3203848" cy="0"/>
          </a:xfrm>
          <a:prstGeom prst="line">
            <a:avLst/>
          </a:prstGeom>
          <a:solidFill>
            <a:schemeClr val="accent1"/>
          </a:solidFill>
          <a:ln w="9525" cap="flat" cmpd="sng" algn="ctr">
            <a:solidFill>
              <a:srgbClr val="FF0000"/>
            </a:solidFill>
            <a:prstDash val="solid"/>
            <a:miter lim="800000"/>
            <a:headEnd type="none" w="med" len="med"/>
            <a:tailEnd type="none" w="med" len="med"/>
          </a:ln>
          <a:effectLst/>
        </p:spPr>
      </p:cxnSp>
      <p:cxnSp>
        <p:nvCxnSpPr>
          <p:cNvPr id="5" name="直接箭头连接符 4"/>
          <p:cNvCxnSpPr/>
          <p:nvPr/>
        </p:nvCxnSpPr>
        <p:spPr bwMode="auto">
          <a:xfrm>
            <a:off x="5364088" y="4437112"/>
            <a:ext cx="1152128" cy="504056"/>
          </a:xfrm>
          <a:prstGeom prst="straightConnector1">
            <a:avLst/>
          </a:prstGeom>
          <a:solidFill>
            <a:schemeClr val="accent1"/>
          </a:solidFill>
          <a:ln w="9525" cap="flat" cmpd="sng" algn="ctr">
            <a:solidFill>
              <a:srgbClr val="FF0000"/>
            </a:solidFill>
            <a:prstDash val="solid"/>
            <a:miter lim="800000"/>
            <a:headEnd type="none" w="med" len="med"/>
            <a:tailEnd type="arrow"/>
          </a:ln>
          <a:effectLst/>
        </p:spPr>
      </p:cxnSp>
      <p:cxnSp>
        <p:nvCxnSpPr>
          <p:cNvPr id="7" name="直接箭头连接符 6"/>
          <p:cNvCxnSpPr/>
          <p:nvPr/>
        </p:nvCxnSpPr>
        <p:spPr bwMode="auto">
          <a:xfrm flipV="1">
            <a:off x="5364088" y="4941168"/>
            <a:ext cx="1152128" cy="288032"/>
          </a:xfrm>
          <a:prstGeom prst="straightConnector1">
            <a:avLst/>
          </a:prstGeom>
          <a:solidFill>
            <a:schemeClr val="accent1"/>
          </a:solidFill>
          <a:ln w="9525" cap="flat" cmpd="sng" algn="ctr">
            <a:solidFill>
              <a:srgbClr val="FF0000"/>
            </a:solidFill>
            <a:prstDash val="solid"/>
            <a:miter lim="800000"/>
            <a:headEnd type="none" w="med" len="med"/>
            <a:tailEnd type="arrow"/>
          </a:ln>
          <a:effectLst/>
        </p:spPr>
      </p:cxnSp>
      <p:sp>
        <p:nvSpPr>
          <p:cNvPr id="8" name="TextBox 7"/>
          <p:cNvSpPr txBox="1"/>
          <p:nvPr/>
        </p:nvSpPr>
        <p:spPr>
          <a:xfrm>
            <a:off x="6516216" y="4756502"/>
            <a:ext cx="2088232" cy="369332"/>
          </a:xfrm>
          <a:prstGeom prst="rect">
            <a:avLst/>
          </a:prstGeom>
          <a:noFill/>
        </p:spPr>
        <p:txBody>
          <a:bodyPr wrap="square" rtlCol="0">
            <a:spAutoFit/>
          </a:bodyPr>
          <a:lstStyle/>
          <a:p>
            <a:r>
              <a:rPr lang="zh-CN" altLang="en-US" sz="1800" dirty="0">
                <a:solidFill>
                  <a:srgbClr val="FF0000"/>
                </a:solidFill>
              </a:rPr>
              <a:t>我</a:t>
            </a:r>
            <a:r>
              <a:rPr lang="zh-CN" altLang="en-US" sz="1800" dirty="0" smtClean="0">
                <a:solidFill>
                  <a:srgbClr val="FF0000"/>
                </a:solidFill>
              </a:rPr>
              <a:t>馆有购买全文</a:t>
            </a:r>
            <a:endParaRPr lang="zh-CN" altLang="en-US" sz="1800" dirty="0">
              <a:solidFill>
                <a:srgbClr val="FF0000"/>
              </a:solidFill>
            </a:endParaRPr>
          </a:p>
        </p:txBody>
      </p:sp>
      <p:cxnSp>
        <p:nvCxnSpPr>
          <p:cNvPr id="10" name="直接箭头连接符 9"/>
          <p:cNvCxnSpPr/>
          <p:nvPr/>
        </p:nvCxnSpPr>
        <p:spPr bwMode="auto">
          <a:xfrm flipV="1">
            <a:off x="4355976" y="4941168"/>
            <a:ext cx="2160240" cy="936104"/>
          </a:xfrm>
          <a:prstGeom prst="straightConnector1">
            <a:avLst/>
          </a:prstGeom>
          <a:solidFill>
            <a:schemeClr val="accent1"/>
          </a:solidFill>
          <a:ln w="9525" cap="flat" cmpd="sng" algn="ctr">
            <a:solidFill>
              <a:srgbClr val="FF0000"/>
            </a:solidFill>
            <a:prstDash val="solid"/>
            <a:miter lim="800000"/>
            <a:headEnd type="none" w="med" len="med"/>
            <a:tailEnd type="arrow"/>
          </a:ln>
          <a:effectLst/>
        </p:spPr>
      </p:cxnSp>
      <p:cxnSp>
        <p:nvCxnSpPr>
          <p:cNvPr id="12" name="直接箭头连接符 11"/>
          <p:cNvCxnSpPr/>
          <p:nvPr/>
        </p:nvCxnSpPr>
        <p:spPr bwMode="auto">
          <a:xfrm>
            <a:off x="4355976" y="6669360"/>
            <a:ext cx="792088" cy="0"/>
          </a:xfrm>
          <a:prstGeom prst="straightConnector1">
            <a:avLst/>
          </a:prstGeom>
          <a:solidFill>
            <a:schemeClr val="accent1"/>
          </a:solidFill>
          <a:ln w="9525" cap="flat" cmpd="sng" algn="ctr">
            <a:solidFill>
              <a:srgbClr val="FF0000"/>
            </a:solidFill>
            <a:prstDash val="solid"/>
            <a:miter lim="800000"/>
            <a:headEnd type="none" w="med" len="med"/>
            <a:tailEnd type="arrow"/>
          </a:ln>
          <a:effectLst/>
        </p:spPr>
      </p:cxnSp>
      <p:sp>
        <p:nvSpPr>
          <p:cNvPr id="13" name="TextBox 12"/>
          <p:cNvSpPr txBox="1"/>
          <p:nvPr/>
        </p:nvSpPr>
        <p:spPr>
          <a:xfrm>
            <a:off x="5292080" y="6426130"/>
            <a:ext cx="2448272" cy="369332"/>
          </a:xfrm>
          <a:prstGeom prst="rect">
            <a:avLst/>
          </a:prstGeom>
          <a:noFill/>
        </p:spPr>
        <p:txBody>
          <a:bodyPr wrap="square" rtlCol="0">
            <a:spAutoFit/>
          </a:bodyPr>
          <a:lstStyle/>
          <a:p>
            <a:r>
              <a:rPr lang="zh-CN" altLang="en-US" sz="1800" dirty="0" smtClean="0">
                <a:solidFill>
                  <a:srgbClr val="FF0000"/>
                </a:solidFill>
              </a:rPr>
              <a:t>我馆未购买全文</a:t>
            </a:r>
            <a:endParaRPr lang="zh-CN" altLang="en-US" sz="1800" dirty="0">
              <a:solidFill>
                <a:srgbClr val="FF0000"/>
              </a:solidFill>
            </a:endParaRPr>
          </a:p>
        </p:txBody>
      </p:sp>
      <p:sp>
        <p:nvSpPr>
          <p:cNvPr id="14" name="矩形 13"/>
          <p:cNvSpPr/>
          <p:nvPr/>
        </p:nvSpPr>
        <p:spPr bwMode="auto">
          <a:xfrm>
            <a:off x="0" y="3140968"/>
            <a:ext cx="1763688" cy="3096344"/>
          </a:xfrm>
          <a:prstGeom prst="rect">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cxnSp>
        <p:nvCxnSpPr>
          <p:cNvPr id="16" name="直接箭头连接符 15"/>
          <p:cNvCxnSpPr/>
          <p:nvPr/>
        </p:nvCxnSpPr>
        <p:spPr bwMode="auto">
          <a:xfrm flipV="1">
            <a:off x="1763688" y="2996952"/>
            <a:ext cx="2376264" cy="1008112"/>
          </a:xfrm>
          <a:prstGeom prst="straightConnector1">
            <a:avLst/>
          </a:prstGeom>
          <a:solidFill>
            <a:schemeClr val="accent1"/>
          </a:solidFill>
          <a:ln w="9525" cap="flat" cmpd="sng" algn="ctr">
            <a:solidFill>
              <a:srgbClr val="FF0000"/>
            </a:solidFill>
            <a:prstDash val="solid"/>
            <a:miter lim="800000"/>
            <a:headEnd type="none" w="med" len="med"/>
            <a:tailEnd type="arrow"/>
          </a:ln>
          <a:effectLst/>
        </p:spPr>
      </p:cxnSp>
      <p:sp>
        <p:nvSpPr>
          <p:cNvPr id="17" name="TextBox 16"/>
          <p:cNvSpPr txBox="1"/>
          <p:nvPr/>
        </p:nvSpPr>
        <p:spPr>
          <a:xfrm>
            <a:off x="4139952" y="2766119"/>
            <a:ext cx="2160240" cy="461665"/>
          </a:xfrm>
          <a:prstGeom prst="rect">
            <a:avLst/>
          </a:prstGeom>
          <a:noFill/>
        </p:spPr>
        <p:txBody>
          <a:bodyPr wrap="square" rtlCol="0">
            <a:spAutoFit/>
          </a:bodyPr>
          <a:lstStyle/>
          <a:p>
            <a:r>
              <a:rPr lang="zh-CN" altLang="en-US" dirty="0" smtClean="0">
                <a:solidFill>
                  <a:srgbClr val="FF0000"/>
                </a:solidFill>
              </a:rPr>
              <a:t>精炼检索结果</a:t>
            </a:r>
            <a:endParaRPr lang="zh-CN" altLang="en-US" dirty="0">
              <a:solidFill>
                <a:srgbClr val="FF0000"/>
              </a:solidFill>
            </a:endParaRP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7" name="Rectangle 1027"/>
          <p:cNvSpPr>
            <a:spLocks noGrp="1" noRot="1" noChangeArrowheads="1"/>
          </p:cNvSpPr>
          <p:nvPr>
            <p:ph type="title" idx="4294967295"/>
          </p:nvPr>
        </p:nvSpPr>
        <p:spPr>
          <a:xfrm>
            <a:off x="250825" y="115888"/>
            <a:ext cx="4752975" cy="288925"/>
          </a:xfrm>
          <a:solidFill>
            <a:schemeClr val="bg1"/>
          </a:solidFill>
        </p:spPr>
        <p:txBody>
          <a:bodyPr/>
          <a:lstStyle/>
          <a:p>
            <a:pPr algn="l"/>
            <a:r>
              <a:rPr lang="zh-CN" altLang="en-US" sz="2000" b="1">
                <a:latin typeface="Times New Roman" pitchFamily="18" charset="0"/>
              </a:rPr>
              <a:t>全著录显示，可获得 </a:t>
            </a:r>
            <a:r>
              <a:rPr lang="en-US" altLang="zh-CN" sz="2000" b="1">
                <a:latin typeface="Times New Roman" pitchFamily="18" charset="0"/>
              </a:rPr>
              <a:t>Accession number</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744"/>
            <a:ext cx="9144000" cy="5486400"/>
          </a:xfrm>
          <a:prstGeom prst="rect">
            <a:avLst/>
          </a:prstGeom>
        </p:spPr>
      </p:pic>
      <p:cxnSp>
        <p:nvCxnSpPr>
          <p:cNvPr id="4" name="直接连接符 3"/>
          <p:cNvCxnSpPr/>
          <p:nvPr/>
        </p:nvCxnSpPr>
        <p:spPr bwMode="auto">
          <a:xfrm>
            <a:off x="611560" y="1628800"/>
            <a:ext cx="1872208" cy="0"/>
          </a:xfrm>
          <a:prstGeom prst="line">
            <a:avLst/>
          </a:prstGeom>
          <a:solidFill>
            <a:schemeClr val="accent1"/>
          </a:solidFill>
          <a:ln w="9525" cap="flat" cmpd="sng" algn="ctr">
            <a:solidFill>
              <a:srgbClr val="FF0000"/>
            </a:solidFill>
            <a:prstDash val="solid"/>
            <a:miter lim="800000"/>
            <a:headEnd type="none" w="med" len="med"/>
            <a:tailEnd type="none" w="med" len="med"/>
          </a:ln>
          <a:effectLst/>
        </p:spPr>
      </p:cxnSp>
      <p:sp>
        <p:nvSpPr>
          <p:cNvPr id="5" name="TextBox 4"/>
          <p:cNvSpPr txBox="1"/>
          <p:nvPr/>
        </p:nvSpPr>
        <p:spPr>
          <a:xfrm>
            <a:off x="2483768" y="1412776"/>
            <a:ext cx="1728192" cy="461665"/>
          </a:xfrm>
          <a:prstGeom prst="rect">
            <a:avLst/>
          </a:prstGeom>
          <a:noFill/>
        </p:spPr>
        <p:txBody>
          <a:bodyPr wrap="square" rtlCol="0">
            <a:spAutoFit/>
          </a:bodyPr>
          <a:lstStyle/>
          <a:p>
            <a:r>
              <a:rPr lang="en-US" altLang="zh-CN" dirty="0" smtClean="0">
                <a:solidFill>
                  <a:srgbClr val="FF0000"/>
                </a:solidFill>
              </a:rPr>
              <a:t>EI</a:t>
            </a:r>
            <a:r>
              <a:rPr lang="zh-CN" altLang="en-US" dirty="0" smtClean="0">
                <a:solidFill>
                  <a:srgbClr val="FF0000"/>
                </a:solidFill>
              </a:rPr>
              <a:t>收录号</a:t>
            </a:r>
            <a:endParaRPr lang="zh-CN" altLang="en-US" dirty="0">
              <a:solidFill>
                <a:srgbClr val="FF0000"/>
              </a:solidFill>
            </a:endParaRPr>
          </a:p>
        </p:txBody>
      </p:sp>
      <p:cxnSp>
        <p:nvCxnSpPr>
          <p:cNvPr id="7" name="直接连接符 6"/>
          <p:cNvCxnSpPr/>
          <p:nvPr/>
        </p:nvCxnSpPr>
        <p:spPr bwMode="auto">
          <a:xfrm>
            <a:off x="755576" y="5445224"/>
            <a:ext cx="720080" cy="0"/>
          </a:xfrm>
          <a:prstGeom prst="line">
            <a:avLst/>
          </a:prstGeom>
          <a:solidFill>
            <a:schemeClr val="accent1"/>
          </a:solidFill>
          <a:ln w="9525" cap="flat" cmpd="sng" algn="ctr">
            <a:solidFill>
              <a:srgbClr val="FF0000"/>
            </a:solidFill>
            <a:prstDash val="solid"/>
            <a:miter lim="800000"/>
            <a:headEnd type="none" w="med" len="med"/>
            <a:tailEnd type="none" w="med" len="med"/>
          </a:ln>
          <a:effectLst/>
        </p:spPr>
      </p:cxnSp>
      <p:cxnSp>
        <p:nvCxnSpPr>
          <p:cNvPr id="11" name="直接连接符 10"/>
          <p:cNvCxnSpPr/>
          <p:nvPr/>
        </p:nvCxnSpPr>
        <p:spPr bwMode="auto">
          <a:xfrm>
            <a:off x="611560" y="5733256"/>
            <a:ext cx="936104" cy="0"/>
          </a:xfrm>
          <a:prstGeom prst="line">
            <a:avLst/>
          </a:prstGeom>
          <a:solidFill>
            <a:schemeClr val="accent1"/>
          </a:solidFill>
          <a:ln w="9525" cap="flat" cmpd="sng" algn="ctr">
            <a:solidFill>
              <a:srgbClr val="FF0000"/>
            </a:solidFill>
            <a:prstDash val="solid"/>
            <a:miter lim="800000"/>
            <a:headEnd type="none" w="med" len="med"/>
            <a:tailEnd type="none" w="med" len="med"/>
          </a:ln>
          <a:effectLst/>
        </p:spPr>
      </p:cxn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301625" y="765175"/>
            <a:ext cx="8540750" cy="987425"/>
          </a:xfrm>
        </p:spPr>
        <p:txBody>
          <a:bodyPr/>
          <a:lstStyle/>
          <a:p>
            <a:r>
              <a:rPr lang="en-US" altLang="zh-CN" sz="3200" b="1">
                <a:latin typeface="Times New Roman" pitchFamily="18" charset="0"/>
              </a:rPr>
              <a:t>EI </a:t>
            </a:r>
            <a:r>
              <a:rPr lang="zh-CN" altLang="en-US" sz="3200" b="1">
                <a:latin typeface="Times New Roman" pitchFamily="18" charset="0"/>
              </a:rPr>
              <a:t>收录机构论文的检索</a:t>
            </a:r>
          </a:p>
        </p:txBody>
      </p:sp>
      <p:sp>
        <p:nvSpPr>
          <p:cNvPr id="28675" name="Rectangle 3"/>
          <p:cNvSpPr>
            <a:spLocks noGrp="1" noRot="1" noChangeArrowheads="1"/>
          </p:cNvSpPr>
          <p:nvPr>
            <p:ph type="body" idx="1"/>
          </p:nvPr>
        </p:nvSpPr>
        <p:spPr>
          <a:xfrm>
            <a:off x="611188" y="1905000"/>
            <a:ext cx="7921625" cy="4194175"/>
          </a:xfrm>
        </p:spPr>
        <p:txBody>
          <a:bodyPr/>
          <a:lstStyle/>
          <a:p>
            <a:pPr>
              <a:lnSpc>
                <a:spcPct val="130000"/>
              </a:lnSpc>
              <a:spcBef>
                <a:spcPct val="50000"/>
              </a:spcBef>
            </a:pPr>
            <a:r>
              <a:rPr lang="en-US" altLang="zh-CN" sz="2000" b="1" dirty="0">
                <a:solidFill>
                  <a:srgbClr val="000000"/>
                </a:solidFill>
                <a:latin typeface="宋体" pitchFamily="2" charset="-122"/>
              </a:rPr>
              <a:t>EI</a:t>
            </a:r>
            <a:r>
              <a:rPr lang="zh-CN" altLang="en-US" sz="2000" b="1" dirty="0">
                <a:solidFill>
                  <a:srgbClr val="000000"/>
                </a:solidFill>
                <a:latin typeface="宋体" pitchFamily="2" charset="-122"/>
              </a:rPr>
              <a:t>的作者、机构名称和地址等著录的格式比较混乱，所以机构和单位收录论文的检索比较复杂。</a:t>
            </a:r>
          </a:p>
          <a:p>
            <a:pPr>
              <a:lnSpc>
                <a:spcPct val="130000"/>
              </a:lnSpc>
              <a:spcBef>
                <a:spcPct val="50000"/>
              </a:spcBef>
            </a:pPr>
            <a:r>
              <a:rPr lang="zh-CN" altLang="en-US" sz="2000" b="1" dirty="0">
                <a:solidFill>
                  <a:srgbClr val="000000"/>
                </a:solidFill>
                <a:latin typeface="宋体" pitchFamily="2" charset="-122"/>
              </a:rPr>
              <a:t>通常先从大的范围检索，然后通过机构或地址进行精炼。</a:t>
            </a:r>
          </a:p>
          <a:p>
            <a:pPr>
              <a:lnSpc>
                <a:spcPct val="130000"/>
              </a:lnSpc>
              <a:spcBef>
                <a:spcPct val="50000"/>
              </a:spcBef>
              <a:buFont typeface="Wingdings" pitchFamily="2" charset="2"/>
              <a:buNone/>
            </a:pPr>
            <a:r>
              <a:rPr lang="zh-CN" altLang="en-US" sz="2000" b="1" dirty="0">
                <a:solidFill>
                  <a:srgbClr val="000000"/>
                </a:solidFill>
                <a:latin typeface="宋体" pitchFamily="2" charset="-122"/>
              </a:rPr>
              <a:t>   如：厦门大学固体表面物理化学国家重点实验室 </a:t>
            </a:r>
            <a:r>
              <a:rPr lang="en-US" altLang="zh-CN" sz="2000" b="1" dirty="0">
                <a:solidFill>
                  <a:srgbClr val="000000"/>
                </a:solidFill>
                <a:latin typeface="宋体" pitchFamily="2" charset="-122"/>
              </a:rPr>
              <a:t>state key laboratory of physical chemistry of solid surfaces </a:t>
            </a:r>
          </a:p>
          <a:p>
            <a:pPr>
              <a:lnSpc>
                <a:spcPct val="130000"/>
              </a:lnSpc>
              <a:spcBef>
                <a:spcPct val="50000"/>
              </a:spcBef>
              <a:buFont typeface="Wingdings" pitchFamily="2" charset="2"/>
              <a:buNone/>
            </a:pPr>
            <a:r>
              <a:rPr lang="en-US" altLang="zh-CN" sz="2000" b="1" dirty="0">
                <a:solidFill>
                  <a:srgbClr val="000000"/>
                </a:solidFill>
                <a:latin typeface="宋体" pitchFamily="2" charset="-122"/>
              </a:rPr>
              <a:t>   </a:t>
            </a:r>
            <a:r>
              <a:rPr lang="zh-CN" altLang="en-US" sz="2000" b="1" dirty="0">
                <a:solidFill>
                  <a:srgbClr val="000000"/>
                </a:solidFill>
                <a:latin typeface="宋体" pitchFamily="2" charset="-122"/>
              </a:rPr>
              <a:t>检索只能用 </a:t>
            </a:r>
            <a:r>
              <a:rPr lang="en-US" altLang="zh-CN" sz="2000" b="1" dirty="0">
                <a:solidFill>
                  <a:srgbClr val="000000"/>
                </a:solidFill>
                <a:latin typeface="宋体" pitchFamily="2" charset="-122"/>
              </a:rPr>
              <a:t>solid </a:t>
            </a:r>
            <a:r>
              <a:rPr lang="zh-CN" altLang="en-US" sz="2000" b="1" dirty="0">
                <a:solidFill>
                  <a:srgbClr val="000000"/>
                </a:solidFill>
                <a:latin typeface="宋体" pitchFamily="2" charset="-122"/>
              </a:rPr>
              <a:t>和 </a:t>
            </a:r>
            <a:r>
              <a:rPr lang="en-US" altLang="zh-CN" sz="2000" b="1" dirty="0" err="1">
                <a:solidFill>
                  <a:srgbClr val="000000"/>
                </a:solidFill>
                <a:latin typeface="宋体" pitchFamily="2" charset="-122"/>
              </a:rPr>
              <a:t>xiamen</a:t>
            </a:r>
            <a:r>
              <a:rPr lang="en-US" altLang="zh-CN" sz="2000" b="1" dirty="0">
                <a:solidFill>
                  <a:srgbClr val="000000"/>
                </a:solidFill>
                <a:latin typeface="宋体" pitchFamily="2" charset="-122"/>
              </a:rPr>
              <a:t> </a:t>
            </a:r>
            <a:r>
              <a:rPr lang="zh-CN" altLang="en-US" sz="2000" b="1" dirty="0">
                <a:solidFill>
                  <a:srgbClr val="000000"/>
                </a:solidFill>
                <a:latin typeface="宋体" pitchFamily="2" charset="-122"/>
              </a:rPr>
              <a:t>两个 </a:t>
            </a:r>
            <a:r>
              <a:rPr lang="en-US" altLang="zh-CN" sz="2000" b="1" dirty="0">
                <a:solidFill>
                  <a:srgbClr val="000000"/>
                </a:solidFill>
                <a:latin typeface="宋体" pitchFamily="2" charset="-122"/>
                <a:cs typeface="Arial" pitchFamily="34" charset="0"/>
              </a:rPr>
              <a:t>Author affiliation </a:t>
            </a:r>
            <a:r>
              <a:rPr lang="zh-CN" altLang="en-US" sz="2000" b="1" dirty="0">
                <a:solidFill>
                  <a:srgbClr val="000000"/>
                </a:solidFill>
                <a:latin typeface="宋体" pitchFamily="2" charset="-122"/>
              </a:rPr>
              <a:t>进行组合检索。然后再机构精炼。</a:t>
            </a: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endParaRPr lang="zh-CN" altLang="zh-CN"/>
          </a:p>
        </p:txBody>
      </p:sp>
      <p:sp>
        <p:nvSpPr>
          <p:cNvPr id="29699" name="Rectangle 3"/>
          <p:cNvSpPr>
            <a:spLocks noGrp="1" noRot="1" noChangeArrowheads="1"/>
          </p:cNvSpPr>
          <p:nvPr>
            <p:ph type="body" idx="1"/>
          </p:nvPr>
        </p:nvSpPr>
        <p:spPr/>
        <p:txBody>
          <a:bodyPr/>
          <a:lstStyle/>
          <a:p>
            <a:endParaRPr lang="zh-CN" altLang="zh-CN" dirty="0"/>
          </a:p>
        </p:txBody>
      </p:sp>
      <p:sp>
        <p:nvSpPr>
          <p:cNvPr id="3" name="矩形 2"/>
          <p:cNvSpPr/>
          <p:nvPr/>
        </p:nvSpPr>
        <p:spPr bwMode="auto">
          <a:xfrm>
            <a:off x="899592" y="1988840"/>
            <a:ext cx="4176464" cy="432048"/>
          </a:xfrm>
          <a:prstGeom prst="rect">
            <a:avLst/>
          </a:prstGeom>
          <a:solidFill>
            <a:schemeClr val="accent1">
              <a:alpha val="0"/>
            </a:schemeClr>
          </a:solidFill>
          <a:ln w="9525" cap="flat" cmpd="sng" algn="ctr">
            <a:solidFill>
              <a:srgbClr val="FF0000">
                <a:alpha val="0"/>
              </a:srgb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8760"/>
            <a:ext cx="9144000" cy="5486400"/>
          </a:xfrm>
          <a:prstGeom prst="rect">
            <a:avLst/>
          </a:prstGeom>
        </p:spPr>
      </p:pic>
      <p:sp>
        <p:nvSpPr>
          <p:cNvPr id="12" name="矩形 11"/>
          <p:cNvSpPr/>
          <p:nvPr/>
        </p:nvSpPr>
        <p:spPr bwMode="auto">
          <a:xfrm>
            <a:off x="899592" y="2636912"/>
            <a:ext cx="4392488" cy="504056"/>
          </a:xfrm>
          <a:prstGeom prst="rect">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cxnSp>
        <p:nvCxnSpPr>
          <p:cNvPr id="14" name="直接连接符 13"/>
          <p:cNvCxnSpPr/>
          <p:nvPr/>
        </p:nvCxnSpPr>
        <p:spPr bwMode="auto">
          <a:xfrm>
            <a:off x="179512" y="3140968"/>
            <a:ext cx="504056" cy="0"/>
          </a:xfrm>
          <a:prstGeom prst="line">
            <a:avLst/>
          </a:prstGeom>
          <a:solidFill>
            <a:schemeClr val="accent1"/>
          </a:solidFill>
          <a:ln w="9525" cap="flat" cmpd="sng" algn="ctr">
            <a:solidFill>
              <a:srgbClr val="FF0000"/>
            </a:solidFill>
            <a:prstDash val="solid"/>
            <a:miter lim="800000"/>
            <a:headEnd type="none" w="med" len="med"/>
            <a:tailEnd type="none" w="med" len="med"/>
          </a:ln>
          <a:effectLst/>
        </p:spPr>
      </p:cxn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其他资源</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16" y="1497359"/>
            <a:ext cx="8934400" cy="5360641"/>
          </a:xfrm>
        </p:spPr>
      </p:pic>
      <p:sp>
        <p:nvSpPr>
          <p:cNvPr id="5" name="矩形 4"/>
          <p:cNvSpPr/>
          <p:nvPr/>
        </p:nvSpPr>
        <p:spPr bwMode="auto">
          <a:xfrm>
            <a:off x="5580112" y="4581128"/>
            <a:ext cx="1296144" cy="1080120"/>
          </a:xfrm>
          <a:prstGeom prst="rect">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6" name="TextBox 5"/>
          <p:cNvSpPr txBox="1"/>
          <p:nvPr/>
        </p:nvSpPr>
        <p:spPr>
          <a:xfrm>
            <a:off x="7092280" y="4581128"/>
            <a:ext cx="1800200" cy="1754326"/>
          </a:xfrm>
          <a:prstGeom prst="rect">
            <a:avLst/>
          </a:prstGeom>
          <a:noFill/>
          <a:ln>
            <a:solidFill>
              <a:srgbClr val="FF0000"/>
            </a:solidFill>
          </a:ln>
        </p:spPr>
        <p:txBody>
          <a:bodyPr wrap="square" rtlCol="0">
            <a:spAutoFit/>
          </a:bodyPr>
          <a:lstStyle/>
          <a:p>
            <a:r>
              <a:rPr lang="zh-CN" altLang="en-US" sz="1600" dirty="0" smtClean="0"/>
              <a:t>其他搜索资源</a:t>
            </a:r>
            <a:endParaRPr lang="en-US" altLang="zh-CN" sz="1600" dirty="0" smtClean="0"/>
          </a:p>
          <a:p>
            <a:pPr algn="ctr"/>
            <a:r>
              <a:rPr lang="en-US" altLang="zh-CN" sz="1200" dirty="0" smtClean="0">
                <a:solidFill>
                  <a:srgbClr val="FF0000"/>
                </a:solidFill>
              </a:rPr>
              <a:t>CRC</a:t>
            </a:r>
            <a:r>
              <a:rPr lang="zh-CN" altLang="en-US" sz="1200" dirty="0" smtClean="0">
                <a:solidFill>
                  <a:srgbClr val="FF0000"/>
                </a:solidFill>
              </a:rPr>
              <a:t>工程数据库</a:t>
            </a:r>
            <a:endParaRPr lang="en-US" altLang="zh-CN" sz="1200" dirty="0" smtClean="0">
              <a:solidFill>
                <a:srgbClr val="FF0000"/>
              </a:solidFill>
            </a:endParaRPr>
          </a:p>
          <a:p>
            <a:pPr algn="ctr"/>
            <a:r>
              <a:rPr lang="zh-CN" altLang="en-US" sz="1200" dirty="0" smtClean="0">
                <a:solidFill>
                  <a:srgbClr val="FF0000"/>
                </a:solidFill>
              </a:rPr>
              <a:t>欧洲专利</a:t>
            </a:r>
            <a:endParaRPr lang="en-US" altLang="zh-CN" sz="1200" dirty="0" smtClean="0">
              <a:solidFill>
                <a:srgbClr val="FF0000"/>
              </a:solidFill>
            </a:endParaRPr>
          </a:p>
          <a:p>
            <a:pPr algn="ctr"/>
            <a:r>
              <a:rPr lang="en-US" altLang="zh-CN" sz="1200" dirty="0" smtClean="0">
                <a:solidFill>
                  <a:srgbClr val="FF0000"/>
                </a:solidFill>
              </a:rPr>
              <a:t>HIS</a:t>
            </a:r>
            <a:r>
              <a:rPr lang="zh-CN" altLang="en-US" sz="1200" dirty="0" smtClean="0">
                <a:solidFill>
                  <a:srgbClr val="FF0000"/>
                </a:solidFill>
              </a:rPr>
              <a:t>公司标准</a:t>
            </a:r>
            <a:endParaRPr lang="en-US" altLang="zh-CN" sz="1200" dirty="0" smtClean="0">
              <a:solidFill>
                <a:srgbClr val="FF0000"/>
              </a:solidFill>
            </a:endParaRPr>
          </a:p>
          <a:p>
            <a:pPr algn="ctr"/>
            <a:r>
              <a:rPr lang="en-US" altLang="zh-CN" sz="1200" dirty="0">
                <a:solidFill>
                  <a:srgbClr val="FF0000"/>
                </a:solidFill>
              </a:rPr>
              <a:t>LexisNexis</a:t>
            </a:r>
            <a:r>
              <a:rPr lang="zh-CN" altLang="en-US" sz="1200" dirty="0" smtClean="0">
                <a:solidFill>
                  <a:srgbClr val="FF0000"/>
                </a:solidFill>
              </a:rPr>
              <a:t>新闻</a:t>
            </a:r>
            <a:endParaRPr lang="zh-CN" altLang="en-US" sz="1200" dirty="0">
              <a:solidFill>
                <a:srgbClr val="FF0000"/>
              </a:solidFill>
            </a:endParaRPr>
          </a:p>
          <a:p>
            <a:pPr algn="ctr"/>
            <a:r>
              <a:rPr lang="zh-CN" altLang="en-US" sz="1200" dirty="0">
                <a:solidFill>
                  <a:srgbClr val="FF0000"/>
                </a:solidFill>
              </a:rPr>
              <a:t>美国专利及商标局</a:t>
            </a:r>
          </a:p>
          <a:p>
            <a:endParaRPr lang="en-US" altLang="zh-CN" sz="1600" dirty="0"/>
          </a:p>
          <a:p>
            <a:endParaRPr lang="zh-CN" altLang="en-US" sz="1600" dirty="0"/>
          </a:p>
        </p:txBody>
      </p:sp>
    </p:spTree>
    <p:extLst>
      <p:ext uri="{BB962C8B-B14F-4D97-AF65-F5344CB8AC3E}">
        <p14:creationId xmlns:p14="http://schemas.microsoft.com/office/powerpoint/2010/main" val="814197691"/>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b="1" dirty="0">
                <a:solidFill>
                  <a:srgbClr val="000099"/>
                </a:solidFill>
                <a:latin typeface="Times New Roman" pitchFamily="18" charset="0"/>
              </a:rPr>
              <a:t>如何才能查到最新</a:t>
            </a:r>
            <a:r>
              <a:rPr lang="en-US" altLang="zh-CN" sz="2800" b="1" dirty="0">
                <a:solidFill>
                  <a:srgbClr val="000099"/>
                </a:solidFill>
                <a:latin typeface="Times New Roman" pitchFamily="18" charset="0"/>
              </a:rPr>
              <a:t>EI</a:t>
            </a:r>
            <a:r>
              <a:rPr lang="zh-CN" altLang="en-US" sz="2800" b="1" dirty="0">
                <a:solidFill>
                  <a:srgbClr val="000099"/>
                </a:solidFill>
                <a:latin typeface="Times New Roman" pitchFamily="18" charset="0"/>
              </a:rPr>
              <a:t>收录的中国期刊的情况？</a:t>
            </a:r>
            <a:endParaRPr lang="zh-CN" altLang="en-US" sz="2800" dirty="0"/>
          </a:p>
        </p:txBody>
      </p:sp>
      <p:sp>
        <p:nvSpPr>
          <p:cNvPr id="3" name="内容占位符 2"/>
          <p:cNvSpPr>
            <a:spLocks noGrp="1"/>
          </p:cNvSpPr>
          <p:nvPr>
            <p:ph idx="1"/>
          </p:nvPr>
        </p:nvSpPr>
        <p:spPr/>
        <p:txBody>
          <a:bodyPr/>
          <a:lstStyle/>
          <a:p>
            <a:endParaRPr lang="zh-CN" altLang="en-US"/>
          </a:p>
        </p:txBody>
      </p:sp>
      <p:sp>
        <p:nvSpPr>
          <p:cNvPr id="4" name="Rectangle 3"/>
          <p:cNvSpPr txBox="1">
            <a:spLocks noRot="1" noChangeArrowheads="1"/>
          </p:cNvSpPr>
          <p:nvPr/>
        </p:nvSpPr>
        <p:spPr bwMode="auto">
          <a:xfrm>
            <a:off x="250825" y="1772816"/>
            <a:ext cx="8713788" cy="446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5000"/>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5000"/>
              <a:buFont typeface="Wingdings" pitchFamily="2" charset="2"/>
              <a:buChar char="v"/>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90000"/>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5pPr>
            <a:lvl6pPr marL="25146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9pPr>
          </a:lstStyle>
          <a:p>
            <a:pPr>
              <a:lnSpc>
                <a:spcPct val="80000"/>
              </a:lnSpc>
            </a:pPr>
            <a:endParaRPr lang="en-US" altLang="zh-CN" sz="900" b="1" dirty="0" smtClean="0"/>
          </a:p>
          <a:p>
            <a:pPr>
              <a:lnSpc>
                <a:spcPct val="130000"/>
              </a:lnSpc>
            </a:pPr>
            <a:r>
              <a:rPr lang="zh-CN" altLang="en-US" sz="2000" b="1" dirty="0" smtClean="0">
                <a:solidFill>
                  <a:srgbClr val="000000"/>
                </a:solidFill>
                <a:latin typeface="宋体" pitchFamily="2" charset="-122"/>
              </a:rPr>
              <a:t>关于</a:t>
            </a:r>
            <a:r>
              <a:rPr lang="en-US" altLang="zh-CN" sz="2000" b="1" dirty="0" err="1" smtClean="0">
                <a:solidFill>
                  <a:srgbClr val="000000"/>
                </a:solidFill>
                <a:latin typeface="宋体" pitchFamily="2" charset="-122"/>
              </a:rPr>
              <a:t>Ei</a:t>
            </a:r>
            <a:r>
              <a:rPr lang="en-US" altLang="zh-CN" sz="2000" b="1" dirty="0" smtClean="0">
                <a:solidFill>
                  <a:srgbClr val="000000"/>
                </a:solidFill>
                <a:latin typeface="宋体" pitchFamily="2" charset="-122"/>
              </a:rPr>
              <a:t> </a:t>
            </a:r>
            <a:r>
              <a:rPr lang="zh-CN" altLang="en-US" sz="2000" b="1" dirty="0" smtClean="0">
                <a:solidFill>
                  <a:srgbClr val="000000"/>
                </a:solidFill>
                <a:latin typeface="宋体" pitchFamily="2" charset="-122"/>
              </a:rPr>
              <a:t>收录的中国期刊可在</a:t>
            </a:r>
            <a:r>
              <a:rPr lang="en-US" altLang="zh-CN" sz="2000" b="1" dirty="0" err="1" smtClean="0">
                <a:solidFill>
                  <a:srgbClr val="000000"/>
                </a:solidFill>
                <a:latin typeface="宋体" pitchFamily="2" charset="-122"/>
              </a:rPr>
              <a:t>Ei</a:t>
            </a:r>
            <a:r>
              <a:rPr lang="zh-CN" altLang="en-US" sz="2000" b="1" dirty="0" smtClean="0">
                <a:solidFill>
                  <a:srgbClr val="000000"/>
                </a:solidFill>
                <a:latin typeface="宋体" pitchFamily="2" charset="-122"/>
              </a:rPr>
              <a:t>中国网站上查到，其地址是： </a:t>
            </a:r>
            <a:r>
              <a:rPr lang="en-US" altLang="zh-CN" sz="2000" b="1" dirty="0">
                <a:solidFill>
                  <a:srgbClr val="000000"/>
                </a:solidFill>
                <a:latin typeface="宋体" pitchFamily="2" charset="-122"/>
                <a:hlinkClick r:id="rId2"/>
              </a:rPr>
              <a:t>http://</a:t>
            </a:r>
            <a:r>
              <a:rPr lang="en-US" altLang="zh-CN" sz="2000" b="1" dirty="0" smtClean="0">
                <a:solidFill>
                  <a:srgbClr val="000000"/>
                </a:solidFill>
                <a:latin typeface="宋体" pitchFamily="2" charset="-122"/>
                <a:hlinkClick r:id="rId2"/>
              </a:rPr>
              <a:t>lib.tsinghua.edu.cn/dra/news/annoucement/4389</a:t>
            </a:r>
            <a:endParaRPr lang="en-US" altLang="zh-CN" sz="2000" b="1" dirty="0" smtClean="0">
              <a:solidFill>
                <a:srgbClr val="000000"/>
              </a:solidFill>
              <a:latin typeface="宋体" pitchFamily="2" charset="-122"/>
            </a:endParaRPr>
          </a:p>
          <a:p>
            <a:pPr>
              <a:lnSpc>
                <a:spcPct val="130000"/>
              </a:lnSpc>
            </a:pPr>
            <a:r>
              <a:rPr lang="zh-CN" altLang="en-US" sz="2000" b="1" dirty="0" smtClean="0">
                <a:solidFill>
                  <a:srgbClr val="000000"/>
                </a:solidFill>
                <a:latin typeface="宋体" pitchFamily="2" charset="-122"/>
              </a:rPr>
              <a:t>还可以通过中国知识资源总库查找</a:t>
            </a:r>
            <a:r>
              <a:rPr lang="en-US" altLang="zh-CN" sz="2000" b="1" dirty="0" smtClean="0">
                <a:solidFill>
                  <a:srgbClr val="000000"/>
                </a:solidFill>
                <a:latin typeface="宋体" pitchFamily="2" charset="-122"/>
              </a:rPr>
              <a:t>SCI</a:t>
            </a:r>
            <a:r>
              <a:rPr lang="zh-CN" altLang="en-US" sz="2000" b="1" dirty="0" smtClean="0">
                <a:solidFill>
                  <a:srgbClr val="000000"/>
                </a:solidFill>
                <a:latin typeface="宋体" pitchFamily="2" charset="-122"/>
              </a:rPr>
              <a:t>、</a:t>
            </a:r>
            <a:r>
              <a:rPr lang="en-US" altLang="zh-CN" sz="2000" b="1" dirty="0" smtClean="0">
                <a:solidFill>
                  <a:srgbClr val="000000"/>
                </a:solidFill>
                <a:latin typeface="宋体" pitchFamily="2" charset="-122"/>
              </a:rPr>
              <a:t>EI</a:t>
            </a:r>
            <a:r>
              <a:rPr lang="zh-CN" altLang="en-US" sz="2000" b="1" dirty="0" smtClean="0">
                <a:solidFill>
                  <a:srgbClr val="000000"/>
                </a:solidFill>
                <a:latin typeface="宋体" pitchFamily="2" charset="-122"/>
              </a:rPr>
              <a:t>收录的中国期刊及其刊登的论文全文。</a:t>
            </a:r>
            <a:br>
              <a:rPr lang="zh-CN" altLang="en-US" sz="2000" b="1" dirty="0" smtClean="0">
                <a:solidFill>
                  <a:srgbClr val="000000"/>
                </a:solidFill>
                <a:latin typeface="宋体" pitchFamily="2" charset="-122"/>
              </a:rPr>
            </a:br>
            <a:r>
              <a:rPr lang="en-US" altLang="zh-CN" sz="2000" b="1" dirty="0">
                <a:solidFill>
                  <a:srgbClr val="000000"/>
                </a:solidFill>
                <a:latin typeface="宋体" pitchFamily="2" charset="-122"/>
              </a:rPr>
              <a:t>http://acad.cnki.net/Kns55/oldnavi/n_list.aspx?NaviID=119&amp;NaviQueryID=1&amp;NaviLink=%E6%A3%80%E7%B4%A2&amp;Flg=</a:t>
            </a:r>
          </a:p>
        </p:txBody>
      </p:sp>
    </p:spTree>
    <p:extLst>
      <p:ext uri="{BB962C8B-B14F-4D97-AF65-F5344CB8AC3E}">
        <p14:creationId xmlns:p14="http://schemas.microsoft.com/office/powerpoint/2010/main" val="308435316"/>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2013</a:t>
            </a:r>
            <a:r>
              <a:rPr lang="zh-CN" altLang="en-US" dirty="0" smtClean="0"/>
              <a:t>年剔除和收录的中国</a:t>
            </a:r>
            <a:r>
              <a:rPr lang="en-US" altLang="zh-CN" dirty="0" smtClean="0"/>
              <a:t>EI</a:t>
            </a:r>
            <a:r>
              <a:rPr lang="zh-CN" altLang="en-US" dirty="0" smtClean="0"/>
              <a:t>刊</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44824"/>
            <a:ext cx="8964488" cy="5378693"/>
          </a:xfrm>
        </p:spPr>
      </p:pic>
    </p:spTree>
    <p:extLst>
      <p:ext uri="{BB962C8B-B14F-4D97-AF65-F5344CB8AC3E}">
        <p14:creationId xmlns:p14="http://schemas.microsoft.com/office/powerpoint/2010/main" val="938986639"/>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332656"/>
            <a:ext cx="8540750" cy="1143000"/>
          </a:xfrm>
        </p:spPr>
        <p:txBody>
          <a:bodyPr/>
          <a:lstStyle/>
          <a:p>
            <a:r>
              <a:rPr lang="zh-CN" altLang="en-US" sz="3600" dirty="0" smtClean="0"/>
              <a:t>中国期刊网中列出的</a:t>
            </a:r>
            <a:r>
              <a:rPr lang="en-US" altLang="zh-CN" sz="3600" dirty="0" smtClean="0"/>
              <a:t>EI</a:t>
            </a:r>
            <a:r>
              <a:rPr lang="zh-CN" altLang="en-US" sz="3600" dirty="0" smtClean="0"/>
              <a:t>期刊（</a:t>
            </a:r>
            <a:r>
              <a:rPr lang="en-US" altLang="zh-CN" sz="3600" dirty="0" smtClean="0"/>
              <a:t>209</a:t>
            </a:r>
            <a:r>
              <a:rPr lang="zh-CN" altLang="en-US" sz="3600" dirty="0" smtClean="0"/>
              <a:t>种）</a:t>
            </a:r>
            <a:endParaRPr lang="zh-CN" altLang="en-US" sz="3600"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71599"/>
            <a:ext cx="9144000" cy="5486401"/>
          </a:xfrm>
        </p:spPr>
      </p:pic>
    </p:spTree>
    <p:extLst>
      <p:ext uri="{BB962C8B-B14F-4D97-AF65-F5344CB8AC3E}">
        <p14:creationId xmlns:p14="http://schemas.microsoft.com/office/powerpoint/2010/main" val="105983464"/>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rrowheads="1"/>
          </p:cNvSpPr>
          <p:nvPr>
            <p:ph type="title"/>
          </p:nvPr>
        </p:nvSpPr>
        <p:spPr>
          <a:xfrm>
            <a:off x="301625" y="765175"/>
            <a:ext cx="8540750" cy="792163"/>
          </a:xfrm>
        </p:spPr>
        <p:txBody>
          <a:bodyPr/>
          <a:lstStyle/>
          <a:p>
            <a:r>
              <a:rPr lang="en-US" altLang="zh-CN" sz="3200" b="1">
                <a:latin typeface="宋体" pitchFamily="2" charset="-122"/>
              </a:rPr>
              <a:t>EI</a:t>
            </a:r>
            <a:r>
              <a:rPr lang="zh-CN" altLang="en-US" sz="3200" b="1">
                <a:latin typeface="宋体" pitchFamily="2" charset="-122"/>
              </a:rPr>
              <a:t>与</a:t>
            </a:r>
            <a:r>
              <a:rPr lang="en-US" altLang="zh-CN" sz="3200" b="1">
                <a:latin typeface="宋体" pitchFamily="2" charset="-122"/>
              </a:rPr>
              <a:t>SCI</a:t>
            </a:r>
            <a:r>
              <a:rPr lang="zh-CN" altLang="en-US" sz="3200" b="1">
                <a:latin typeface="宋体" pitchFamily="2" charset="-122"/>
              </a:rPr>
              <a:t>收录我国论文情况比较</a:t>
            </a:r>
          </a:p>
        </p:txBody>
      </p:sp>
      <p:sp>
        <p:nvSpPr>
          <p:cNvPr id="124931" name="Rectangle 3"/>
          <p:cNvSpPr>
            <a:spLocks noGrp="1" noRot="1" noChangeArrowheads="1"/>
          </p:cNvSpPr>
          <p:nvPr>
            <p:ph type="body" idx="1"/>
          </p:nvPr>
        </p:nvSpPr>
        <p:spPr>
          <a:xfrm>
            <a:off x="468313" y="1844675"/>
            <a:ext cx="8280400" cy="4537075"/>
          </a:xfrm>
        </p:spPr>
        <p:txBody>
          <a:bodyPr/>
          <a:lstStyle/>
          <a:p>
            <a:pPr>
              <a:lnSpc>
                <a:spcPct val="150000"/>
              </a:lnSpc>
              <a:spcBef>
                <a:spcPct val="50000"/>
              </a:spcBef>
            </a:pPr>
            <a:r>
              <a:rPr lang="en-US" altLang="zh-CN" sz="2000" b="1">
                <a:solidFill>
                  <a:srgbClr val="000000"/>
                </a:solidFill>
                <a:latin typeface="Times New Roman" pitchFamily="18" charset="0"/>
              </a:rPr>
              <a:t>EI </a:t>
            </a:r>
            <a:r>
              <a:rPr lang="zh-CN" altLang="en-US" sz="2000" b="1">
                <a:solidFill>
                  <a:srgbClr val="000000"/>
                </a:solidFill>
                <a:latin typeface="Times New Roman" pitchFamily="18" charset="0"/>
              </a:rPr>
              <a:t>收录我国论文比 </a:t>
            </a:r>
            <a:r>
              <a:rPr lang="en-US" altLang="zh-CN" sz="2000" b="1">
                <a:solidFill>
                  <a:srgbClr val="000000"/>
                </a:solidFill>
                <a:latin typeface="Times New Roman" pitchFamily="18" charset="0"/>
              </a:rPr>
              <a:t>SCI </a:t>
            </a:r>
            <a:r>
              <a:rPr lang="zh-CN" altLang="en-US" sz="2000" b="1">
                <a:solidFill>
                  <a:srgbClr val="000000"/>
                </a:solidFill>
                <a:latin typeface="Times New Roman" pitchFamily="18" charset="0"/>
              </a:rPr>
              <a:t>多，原因在于：</a:t>
            </a:r>
            <a:br>
              <a:rPr lang="zh-CN" altLang="en-US" sz="2000" b="1">
                <a:solidFill>
                  <a:srgbClr val="000000"/>
                </a:solidFill>
                <a:latin typeface="Times New Roman" pitchFamily="18" charset="0"/>
              </a:rPr>
            </a:br>
            <a:r>
              <a:rPr lang="zh-CN" altLang="en-US" sz="2000" b="1">
                <a:solidFill>
                  <a:srgbClr val="000000"/>
                </a:solidFill>
                <a:latin typeface="Times New Roman" pitchFamily="18" charset="0"/>
              </a:rPr>
              <a:t>       我国目前的情况是，工程技术类期刊与论文的质量和水平已得到世界认可（指 </a:t>
            </a:r>
            <a:r>
              <a:rPr lang="en-US" altLang="zh-CN" sz="2000" b="1">
                <a:solidFill>
                  <a:srgbClr val="000000"/>
                </a:solidFill>
                <a:latin typeface="Times New Roman" pitchFamily="18" charset="0"/>
              </a:rPr>
              <a:t>EI</a:t>
            </a:r>
            <a:r>
              <a:rPr lang="zh-CN" altLang="en-US" sz="2000" b="1">
                <a:solidFill>
                  <a:srgbClr val="000000"/>
                </a:solidFill>
                <a:latin typeface="Times New Roman" pitchFamily="18" charset="0"/>
              </a:rPr>
              <a:t>），但基础研究类与世界先进水平还存在一定差距。</a:t>
            </a:r>
          </a:p>
          <a:p>
            <a:pPr>
              <a:lnSpc>
                <a:spcPct val="150000"/>
              </a:lnSpc>
              <a:spcBef>
                <a:spcPct val="50000"/>
              </a:spcBef>
              <a:buFont typeface="Wingdings" pitchFamily="2" charset="2"/>
              <a:buNone/>
            </a:pPr>
            <a:r>
              <a:rPr lang="zh-CN" altLang="en-US" sz="2000" b="1">
                <a:solidFill>
                  <a:srgbClr val="000000"/>
                </a:solidFill>
                <a:latin typeface="Times New Roman" pitchFamily="18" charset="0"/>
              </a:rPr>
              <a:t>  </a:t>
            </a:r>
            <a:r>
              <a:rPr lang="en-US" altLang="zh-CN" sz="2000" b="1">
                <a:solidFill>
                  <a:srgbClr val="000000"/>
                </a:solidFill>
                <a:latin typeface="Times New Roman" pitchFamily="18" charset="0"/>
              </a:rPr>
              <a:t>1.  SCI </a:t>
            </a:r>
            <a:r>
              <a:rPr lang="zh-CN" altLang="en-US" sz="2000" b="1">
                <a:solidFill>
                  <a:srgbClr val="000000"/>
                </a:solidFill>
                <a:latin typeface="Times New Roman" pitchFamily="18" charset="0"/>
              </a:rPr>
              <a:t>收录我国论文数仅为总数的</a:t>
            </a:r>
            <a:r>
              <a:rPr lang="en-US" altLang="zh-CN" sz="2000" b="1">
                <a:solidFill>
                  <a:srgbClr val="000000"/>
                </a:solidFill>
                <a:latin typeface="Times New Roman" pitchFamily="18" charset="0"/>
              </a:rPr>
              <a:t>1%</a:t>
            </a:r>
            <a:r>
              <a:rPr lang="zh-CN" altLang="en-US" sz="2000" b="1">
                <a:solidFill>
                  <a:srgbClr val="000000"/>
                </a:solidFill>
                <a:latin typeface="Times New Roman" pitchFamily="18" charset="0"/>
              </a:rPr>
              <a:t>，其中所收录论文的</a:t>
            </a:r>
            <a:r>
              <a:rPr lang="en-US" altLang="zh-CN" sz="2000" b="1">
                <a:solidFill>
                  <a:srgbClr val="000000"/>
                </a:solidFill>
                <a:latin typeface="Times New Roman" pitchFamily="18" charset="0"/>
              </a:rPr>
              <a:t>85%</a:t>
            </a:r>
            <a:r>
              <a:rPr lang="zh-CN" altLang="en-US" sz="2000" b="1">
                <a:solidFill>
                  <a:srgbClr val="000000"/>
                </a:solidFill>
                <a:latin typeface="Times New Roman" pitchFamily="18" charset="0"/>
              </a:rPr>
              <a:t>～</a:t>
            </a:r>
            <a:r>
              <a:rPr lang="en-US" altLang="zh-CN" sz="2000" b="1">
                <a:solidFill>
                  <a:srgbClr val="000000"/>
                </a:solidFill>
                <a:latin typeface="Times New Roman" pitchFamily="18" charset="0"/>
              </a:rPr>
              <a:t>90%</a:t>
            </a:r>
            <a:r>
              <a:rPr lang="zh-CN" altLang="en-US" sz="2000" b="1">
                <a:solidFill>
                  <a:srgbClr val="000000"/>
                </a:solidFill>
                <a:latin typeface="Times New Roman" pitchFamily="18" charset="0"/>
              </a:rPr>
              <a:t>是在国外期刊上发表的。而 </a:t>
            </a:r>
            <a:r>
              <a:rPr lang="en-US" altLang="zh-CN" sz="2000" b="1">
                <a:solidFill>
                  <a:srgbClr val="000000"/>
                </a:solidFill>
                <a:latin typeface="Times New Roman" pitchFamily="18" charset="0"/>
              </a:rPr>
              <a:t>EI </a:t>
            </a:r>
            <a:r>
              <a:rPr lang="zh-CN" altLang="en-US" sz="2000" b="1">
                <a:solidFill>
                  <a:srgbClr val="000000"/>
                </a:solidFill>
                <a:latin typeface="Times New Roman" pitchFamily="18" charset="0"/>
              </a:rPr>
              <a:t>收录我国论文数（除去会议论文）大约占总数的</a:t>
            </a:r>
            <a:r>
              <a:rPr lang="en-US" altLang="zh-CN" sz="2000" b="1">
                <a:solidFill>
                  <a:srgbClr val="000000"/>
                </a:solidFill>
                <a:latin typeface="Times New Roman" pitchFamily="18" charset="0"/>
              </a:rPr>
              <a:t>3%</a:t>
            </a:r>
            <a:r>
              <a:rPr lang="zh-CN" altLang="en-US" sz="2000" b="1">
                <a:solidFill>
                  <a:srgbClr val="000000"/>
                </a:solidFill>
                <a:latin typeface="Times New Roman" pitchFamily="18" charset="0"/>
              </a:rPr>
              <a:t>～</a:t>
            </a:r>
            <a:r>
              <a:rPr lang="en-US" altLang="zh-CN" sz="2000" b="1">
                <a:solidFill>
                  <a:srgbClr val="000000"/>
                </a:solidFill>
                <a:latin typeface="Times New Roman" pitchFamily="18" charset="0"/>
              </a:rPr>
              <a:t>5%</a:t>
            </a:r>
            <a:r>
              <a:rPr lang="zh-CN" altLang="en-US" sz="2000" b="1">
                <a:solidFill>
                  <a:srgbClr val="000000"/>
                </a:solidFill>
                <a:latin typeface="Times New Roman" pitchFamily="18" charset="0"/>
              </a:rPr>
              <a:t>，在被收录的我国论文中，有 </a:t>
            </a:r>
            <a:r>
              <a:rPr lang="en-US" altLang="zh-CN" sz="2000" b="1">
                <a:solidFill>
                  <a:srgbClr val="000000"/>
                </a:solidFill>
                <a:latin typeface="Times New Roman" pitchFamily="18" charset="0"/>
              </a:rPr>
              <a:t>50%</a:t>
            </a:r>
            <a:r>
              <a:rPr lang="zh-CN" altLang="en-US" sz="2000" b="1">
                <a:solidFill>
                  <a:srgbClr val="000000"/>
                </a:solidFill>
                <a:latin typeface="Times New Roman" pitchFamily="18" charset="0"/>
              </a:rPr>
              <a:t>～</a:t>
            </a:r>
            <a:r>
              <a:rPr lang="en-US" altLang="zh-CN" sz="2000" b="1">
                <a:solidFill>
                  <a:srgbClr val="000000"/>
                </a:solidFill>
                <a:latin typeface="Times New Roman" pitchFamily="18" charset="0"/>
              </a:rPr>
              <a:t>60%</a:t>
            </a:r>
            <a:r>
              <a:rPr lang="zh-CN" altLang="en-US" sz="2000" b="1">
                <a:solidFill>
                  <a:srgbClr val="000000"/>
                </a:solidFill>
                <a:latin typeface="Times New Roman" pitchFamily="18" charset="0"/>
              </a:rPr>
              <a:t>是发表在 </a:t>
            </a:r>
            <a:r>
              <a:rPr lang="en-US" altLang="zh-CN" sz="2000" b="1">
                <a:solidFill>
                  <a:srgbClr val="000000"/>
                </a:solidFill>
                <a:latin typeface="Times New Roman" pitchFamily="18" charset="0"/>
              </a:rPr>
              <a:t>EI </a:t>
            </a:r>
            <a:r>
              <a:rPr lang="zh-CN" altLang="en-US" sz="2000" b="1">
                <a:solidFill>
                  <a:srgbClr val="000000"/>
                </a:solidFill>
                <a:latin typeface="Times New Roman" pitchFamily="18" charset="0"/>
              </a:rPr>
              <a:t>收录的国内期刊上，而另</a:t>
            </a:r>
            <a:r>
              <a:rPr lang="en-US" altLang="zh-CN" sz="2000" b="1">
                <a:solidFill>
                  <a:srgbClr val="000000"/>
                </a:solidFill>
                <a:latin typeface="Times New Roman" pitchFamily="18" charset="0"/>
              </a:rPr>
              <a:t>4 0%</a:t>
            </a:r>
            <a:r>
              <a:rPr lang="zh-CN" altLang="en-US" sz="2000" b="1">
                <a:solidFill>
                  <a:srgbClr val="000000"/>
                </a:solidFill>
                <a:latin typeface="Times New Roman" pitchFamily="18" charset="0"/>
              </a:rPr>
              <a:t>～ </a:t>
            </a:r>
            <a:r>
              <a:rPr lang="en-US" altLang="zh-CN" sz="2000" b="1">
                <a:solidFill>
                  <a:srgbClr val="000000"/>
                </a:solidFill>
                <a:latin typeface="Times New Roman" pitchFamily="18" charset="0"/>
              </a:rPr>
              <a:t>5 0%</a:t>
            </a:r>
            <a:r>
              <a:rPr lang="zh-CN" altLang="en-US" sz="2000" b="1">
                <a:solidFill>
                  <a:srgbClr val="000000"/>
                </a:solidFill>
                <a:latin typeface="Times New Roman" pitchFamily="18" charset="0"/>
              </a:rPr>
              <a:t>发表在国外期刊上。</a:t>
            </a:r>
            <a:br>
              <a:rPr lang="zh-CN" altLang="en-US" sz="2000" b="1">
                <a:solidFill>
                  <a:srgbClr val="000000"/>
                </a:solidFill>
                <a:latin typeface="Times New Roman" pitchFamily="18" charset="0"/>
              </a:rPr>
            </a:br>
            <a:r>
              <a:rPr lang="zh-CN" altLang="en-US" sz="2000" b="1">
                <a:solidFill>
                  <a:srgbClr val="000000"/>
                </a:solidFill>
                <a:latin typeface="Times New Roman" pitchFamily="18" charset="0"/>
              </a:rPr>
              <a:t>   </a:t>
            </a:r>
            <a:endParaRPr lang="zh-CN" altLang="en-US" sz="1000" b="1">
              <a:latin typeface="Times New Roman" pitchFamily="18" charset="0"/>
            </a:endParaRP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7" name="Rectangle 3"/>
          <p:cNvSpPr>
            <a:spLocks noGrp="1" noRot="1" noChangeArrowheads="1"/>
          </p:cNvSpPr>
          <p:nvPr>
            <p:ph type="body" idx="1"/>
          </p:nvPr>
        </p:nvSpPr>
        <p:spPr>
          <a:xfrm>
            <a:off x="468313" y="908050"/>
            <a:ext cx="8064500" cy="5191125"/>
          </a:xfrm>
        </p:spPr>
        <p:txBody>
          <a:bodyPr/>
          <a:lstStyle/>
          <a:p>
            <a:pPr>
              <a:lnSpc>
                <a:spcPct val="150000"/>
              </a:lnSpc>
              <a:spcBef>
                <a:spcPct val="50000"/>
              </a:spcBef>
              <a:buFont typeface="Wingdings" pitchFamily="2" charset="2"/>
              <a:buNone/>
            </a:pPr>
            <a:r>
              <a:rPr lang="en-US" altLang="zh-CN" sz="2000" b="1">
                <a:solidFill>
                  <a:srgbClr val="000000"/>
                </a:solidFill>
                <a:latin typeface="Times New Roman" pitchFamily="18" charset="0"/>
              </a:rPr>
              <a:t>2</a:t>
            </a:r>
            <a:r>
              <a:rPr lang="zh-CN" altLang="en-US" sz="2000" b="1">
                <a:solidFill>
                  <a:srgbClr val="000000"/>
                </a:solidFill>
                <a:latin typeface="Times New Roman" pitchFamily="18" charset="0"/>
              </a:rPr>
              <a:t>．</a:t>
            </a:r>
            <a:r>
              <a:rPr lang="en-US" altLang="zh-CN" sz="2000" b="1">
                <a:solidFill>
                  <a:srgbClr val="000000"/>
                </a:solidFill>
                <a:latin typeface="Times New Roman" pitchFamily="18" charset="0"/>
              </a:rPr>
              <a:t>EI </a:t>
            </a:r>
            <a:r>
              <a:rPr lang="zh-CN" altLang="en-US" sz="2000" b="1">
                <a:solidFill>
                  <a:srgbClr val="000000"/>
                </a:solidFill>
                <a:latin typeface="Times New Roman" pitchFamily="18" charset="0"/>
              </a:rPr>
              <a:t>学科分布与我国强项学科较为接近。而 </a:t>
            </a:r>
            <a:r>
              <a:rPr lang="en-US" altLang="zh-CN" sz="2000" b="1">
                <a:solidFill>
                  <a:srgbClr val="000000"/>
                </a:solidFill>
                <a:latin typeface="Times New Roman" pitchFamily="18" charset="0"/>
              </a:rPr>
              <a:t>SCI </a:t>
            </a:r>
            <a:r>
              <a:rPr lang="zh-CN" altLang="en-US" sz="2000" b="1">
                <a:solidFill>
                  <a:srgbClr val="000000"/>
                </a:solidFill>
                <a:latin typeface="Times New Roman" pitchFamily="18" charset="0"/>
              </a:rPr>
              <a:t>学科分布侧重点，首先是基础科学，基础科学中又以生物学占较大比例，其次是医学。换句话说，生命科学占的比重较大，而工程技术占的比重较小。从这几年 </a:t>
            </a:r>
            <a:r>
              <a:rPr lang="en-US" altLang="zh-CN" sz="2000" b="1">
                <a:solidFill>
                  <a:srgbClr val="000000"/>
                </a:solidFill>
                <a:latin typeface="Times New Roman" pitchFamily="18" charset="0"/>
              </a:rPr>
              <a:t>SCI </a:t>
            </a:r>
            <a:r>
              <a:rPr lang="zh-CN" altLang="en-US" sz="2000" b="1">
                <a:solidFill>
                  <a:srgbClr val="000000"/>
                </a:solidFill>
                <a:latin typeface="Times New Roman" pitchFamily="18" charset="0"/>
              </a:rPr>
              <a:t>收录我国论文情况看，物理、化学、工程技术等是我们的强项，而当今世界上的热门学科</a:t>
            </a:r>
            <a:r>
              <a:rPr lang="en-US" altLang="zh-CN" sz="2000" b="1">
                <a:solidFill>
                  <a:srgbClr val="000000"/>
                </a:solidFill>
                <a:latin typeface="Times New Roman" pitchFamily="18" charset="0"/>
              </a:rPr>
              <a:t>--</a:t>
            </a:r>
            <a:r>
              <a:rPr lang="zh-CN" altLang="en-US" sz="2000" b="1">
                <a:solidFill>
                  <a:srgbClr val="000000"/>
                </a:solidFill>
                <a:latin typeface="Times New Roman" pitchFamily="18" charset="0"/>
              </a:rPr>
              <a:t>生命科学似乎是我们的弱项。据统计我们生物学、医学、农业等在国内产生的论文并不少，而被 </a:t>
            </a:r>
            <a:r>
              <a:rPr lang="en-US" altLang="zh-CN" sz="2000" b="1">
                <a:solidFill>
                  <a:srgbClr val="000000"/>
                </a:solidFill>
                <a:latin typeface="Times New Roman" pitchFamily="18" charset="0"/>
              </a:rPr>
              <a:t>SCI </a:t>
            </a:r>
            <a:r>
              <a:rPr lang="zh-CN" altLang="en-US" sz="2000" b="1">
                <a:solidFill>
                  <a:srgbClr val="000000"/>
                </a:solidFill>
                <a:latin typeface="Times New Roman" pitchFamily="18" charset="0"/>
              </a:rPr>
              <a:t>收录的少。</a:t>
            </a:r>
          </a:p>
          <a:p>
            <a:pPr>
              <a:lnSpc>
                <a:spcPct val="150000"/>
              </a:lnSpc>
              <a:spcBef>
                <a:spcPct val="50000"/>
              </a:spcBef>
              <a:buFont typeface="Wingdings" pitchFamily="2" charset="2"/>
              <a:buNone/>
            </a:pPr>
            <a:r>
              <a:rPr lang="zh-CN" altLang="en-US" sz="2000" b="1">
                <a:solidFill>
                  <a:srgbClr val="000000"/>
                </a:solidFill>
                <a:latin typeface="Times New Roman" pitchFamily="18" charset="0"/>
              </a:rPr>
              <a:t> </a:t>
            </a:r>
            <a:r>
              <a:rPr lang="en-US" altLang="zh-CN" sz="2000" b="1">
                <a:solidFill>
                  <a:srgbClr val="000000"/>
                </a:solidFill>
                <a:latin typeface="Times New Roman" pitchFamily="18" charset="0"/>
              </a:rPr>
              <a:t>3</a:t>
            </a:r>
            <a:r>
              <a:rPr lang="zh-CN" altLang="en-US" sz="2000" b="1">
                <a:solidFill>
                  <a:srgbClr val="000000"/>
                </a:solidFill>
                <a:latin typeface="Times New Roman" pitchFamily="18" charset="0"/>
              </a:rPr>
              <a:t>．</a:t>
            </a:r>
            <a:r>
              <a:rPr lang="en-US" altLang="zh-CN" sz="2000" b="1">
                <a:solidFill>
                  <a:srgbClr val="000000"/>
                </a:solidFill>
                <a:latin typeface="Times New Roman" pitchFamily="18" charset="0"/>
              </a:rPr>
              <a:t>SCI </a:t>
            </a:r>
            <a:r>
              <a:rPr lang="zh-CN" altLang="en-US" sz="2000" b="1">
                <a:solidFill>
                  <a:srgbClr val="000000"/>
                </a:solidFill>
                <a:latin typeface="Times New Roman" pitchFamily="18" charset="0"/>
              </a:rPr>
              <a:t>入选期刊是以其引文指标来确定，引文率不高的期刊入选的可能性就低；相反 </a:t>
            </a:r>
            <a:r>
              <a:rPr lang="en-US" altLang="zh-CN" sz="2000" b="1">
                <a:solidFill>
                  <a:srgbClr val="000000"/>
                </a:solidFill>
                <a:latin typeface="Times New Roman" pitchFamily="18" charset="0"/>
              </a:rPr>
              <a:t>EI </a:t>
            </a:r>
            <a:r>
              <a:rPr lang="zh-CN" altLang="en-US" sz="2000" b="1">
                <a:solidFill>
                  <a:srgbClr val="000000"/>
                </a:solidFill>
                <a:latin typeface="Times New Roman" pitchFamily="18" charset="0"/>
              </a:rPr>
              <a:t>选刊标准未把此项作为主要标准，而是综合其它标准来确定选刊原则，这是</a:t>
            </a:r>
            <a:r>
              <a:rPr lang="en-US" altLang="zh-CN" sz="2000" b="1">
                <a:solidFill>
                  <a:srgbClr val="000000"/>
                </a:solidFill>
                <a:latin typeface="Times New Roman" pitchFamily="18" charset="0"/>
              </a:rPr>
              <a:t>EI</a:t>
            </a:r>
            <a:r>
              <a:rPr lang="zh-CN" altLang="en-US" sz="2000" b="1">
                <a:solidFill>
                  <a:srgbClr val="000000"/>
                </a:solidFill>
                <a:latin typeface="Times New Roman" pitchFamily="18" charset="0"/>
              </a:rPr>
              <a:t>选刊宽于 </a:t>
            </a:r>
            <a:r>
              <a:rPr lang="en-US" altLang="zh-CN" sz="2000" b="1">
                <a:solidFill>
                  <a:srgbClr val="000000"/>
                </a:solidFill>
                <a:latin typeface="Times New Roman" pitchFamily="18" charset="0"/>
              </a:rPr>
              <a:t>SCI </a:t>
            </a:r>
            <a:r>
              <a:rPr lang="zh-CN" altLang="en-US" sz="2000" b="1">
                <a:solidFill>
                  <a:srgbClr val="000000"/>
                </a:solidFill>
                <a:latin typeface="Times New Roman" pitchFamily="18" charset="0"/>
              </a:rPr>
              <a:t>的原因所在。</a:t>
            </a:r>
          </a:p>
          <a:p>
            <a:pPr>
              <a:lnSpc>
                <a:spcPct val="80000"/>
              </a:lnSpc>
            </a:pPr>
            <a:endParaRPr lang="en-US" altLang="zh-CN" sz="100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eaLnBrk="1" hangingPunct="1"/>
            <a:r>
              <a:rPr lang="zh-CN" altLang="en-US" sz="3600" b="1" smtClean="0">
                <a:solidFill>
                  <a:srgbClr val="000099"/>
                </a:solidFill>
              </a:rPr>
              <a:t>被引参考文献检索</a:t>
            </a:r>
          </a:p>
        </p:txBody>
      </p:sp>
      <p:sp>
        <p:nvSpPr>
          <p:cNvPr id="25603" name="Rectangle 3"/>
          <p:cNvSpPr>
            <a:spLocks noGrp="1" noRot="1" noChangeArrowheads="1"/>
          </p:cNvSpPr>
          <p:nvPr>
            <p:ph type="body" idx="1"/>
          </p:nvPr>
        </p:nvSpPr>
        <p:spPr>
          <a:xfrm>
            <a:off x="611188" y="1916113"/>
            <a:ext cx="8064500" cy="4183062"/>
          </a:xfrm>
        </p:spPr>
        <p:txBody>
          <a:bodyPr/>
          <a:lstStyle/>
          <a:p>
            <a:pPr eaLnBrk="1" hangingPunct="1">
              <a:lnSpc>
                <a:spcPct val="130000"/>
              </a:lnSpc>
              <a:spcBef>
                <a:spcPct val="50000"/>
              </a:spcBef>
            </a:pPr>
            <a:r>
              <a:rPr lang="zh-CN" altLang="en-US" sz="2400" b="1" smtClean="0">
                <a:solidFill>
                  <a:srgbClr val="000000"/>
                </a:solidFill>
                <a:latin typeface="宋体" pitchFamily="2" charset="-122"/>
              </a:rPr>
              <a:t>提供了被引作者、被引著作、被引年份三个检索字段，进行检索。</a:t>
            </a:r>
          </a:p>
          <a:p>
            <a:pPr eaLnBrk="1" hangingPunct="1">
              <a:lnSpc>
                <a:spcPct val="130000"/>
              </a:lnSpc>
              <a:spcBef>
                <a:spcPct val="50000"/>
              </a:spcBef>
            </a:pPr>
            <a:r>
              <a:rPr lang="zh-CN" altLang="en-US" sz="2400" b="1" smtClean="0">
                <a:solidFill>
                  <a:srgbClr val="000000"/>
                </a:solidFill>
                <a:latin typeface="宋体" pitchFamily="2" charset="-122"/>
              </a:rPr>
              <a:t>被引作者字段：可使用运算符 </a:t>
            </a:r>
            <a:r>
              <a:rPr lang="en-US" altLang="zh-CN" sz="2400" b="1" smtClean="0">
                <a:solidFill>
                  <a:srgbClr val="000000"/>
                </a:solidFill>
                <a:latin typeface="宋体" pitchFamily="2" charset="-122"/>
              </a:rPr>
              <a:t>or</a:t>
            </a:r>
          </a:p>
          <a:p>
            <a:pPr eaLnBrk="1" hangingPunct="1">
              <a:lnSpc>
                <a:spcPct val="130000"/>
              </a:lnSpc>
              <a:spcBef>
                <a:spcPct val="50000"/>
              </a:spcBef>
            </a:pPr>
            <a:r>
              <a:rPr lang="zh-CN" altLang="en-US" sz="2400" b="1" smtClean="0">
                <a:solidFill>
                  <a:srgbClr val="000000"/>
                </a:solidFill>
                <a:latin typeface="宋体" pitchFamily="2" charset="-122"/>
              </a:rPr>
              <a:t>被引著作字段</a:t>
            </a:r>
            <a:r>
              <a:rPr lang="en-US" altLang="zh-CN" sz="2400" b="1" smtClean="0">
                <a:solidFill>
                  <a:srgbClr val="000000"/>
                </a:solidFill>
                <a:latin typeface="宋体" pitchFamily="2" charset="-122"/>
              </a:rPr>
              <a:t>: </a:t>
            </a:r>
            <a:r>
              <a:rPr lang="zh-CN" altLang="en-US" sz="2400" b="1" smtClean="0">
                <a:solidFill>
                  <a:srgbClr val="000000"/>
                </a:solidFill>
                <a:latin typeface="宋体" pitchFamily="2" charset="-122"/>
              </a:rPr>
              <a:t>可使用运算符 </a:t>
            </a:r>
            <a:r>
              <a:rPr lang="en-US" altLang="zh-CN" sz="2400" b="1" smtClean="0">
                <a:solidFill>
                  <a:srgbClr val="000000"/>
                </a:solidFill>
                <a:latin typeface="宋体" pitchFamily="2" charset="-122"/>
              </a:rPr>
              <a:t>or</a:t>
            </a:r>
          </a:p>
          <a:p>
            <a:pPr eaLnBrk="1" hangingPunct="1">
              <a:lnSpc>
                <a:spcPct val="130000"/>
              </a:lnSpc>
              <a:spcBef>
                <a:spcPct val="50000"/>
              </a:spcBef>
            </a:pPr>
            <a:r>
              <a:rPr lang="zh-CN" altLang="en-US" sz="2400" b="1" smtClean="0">
                <a:solidFill>
                  <a:srgbClr val="000000"/>
                </a:solidFill>
                <a:latin typeface="宋体" pitchFamily="2" charset="-122"/>
              </a:rPr>
              <a:t>被引年份字段</a:t>
            </a:r>
            <a:r>
              <a:rPr lang="en-US" altLang="zh-CN" sz="2400" b="1" smtClean="0">
                <a:solidFill>
                  <a:srgbClr val="000000"/>
                </a:solidFill>
                <a:latin typeface="宋体" pitchFamily="2" charset="-122"/>
              </a:rPr>
              <a:t>: </a:t>
            </a:r>
            <a:r>
              <a:rPr lang="zh-CN" altLang="en-US" sz="2400" b="1" smtClean="0">
                <a:solidFill>
                  <a:srgbClr val="000000"/>
                </a:solidFill>
                <a:latin typeface="宋体" pitchFamily="2" charset="-122"/>
              </a:rPr>
              <a:t>可使用运算符 </a:t>
            </a:r>
            <a:r>
              <a:rPr lang="en-US" altLang="zh-CN" sz="2400" b="1" smtClean="0">
                <a:solidFill>
                  <a:srgbClr val="000000"/>
                </a:solidFill>
                <a:latin typeface="宋体" pitchFamily="2" charset="-122"/>
              </a:rPr>
              <a:t>or</a:t>
            </a:r>
          </a:p>
          <a:p>
            <a:pPr eaLnBrk="1" hangingPunct="1"/>
            <a:endParaRPr lang="en-US" altLang="zh-CN" sz="2400" b="1" smtClean="0">
              <a:solidFill>
                <a:srgbClr val="000000"/>
              </a:solidFill>
              <a:latin typeface="宋体" pitchFamily="2" charset="-122"/>
            </a:endParaRPr>
          </a:p>
          <a:p>
            <a:pPr eaLnBrk="1" hangingPunct="1"/>
            <a:endParaRPr lang="en-US" altLang="zh-CN" smtClean="0"/>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Rot="1" noChangeArrowheads="1"/>
          </p:cNvSpPr>
          <p:nvPr>
            <p:ph type="body" idx="1"/>
          </p:nvPr>
        </p:nvSpPr>
        <p:spPr>
          <a:xfrm>
            <a:off x="2555776" y="2564904"/>
            <a:ext cx="3549650" cy="1739900"/>
          </a:xfrm>
        </p:spPr>
        <p:txBody>
          <a:bodyPr/>
          <a:lstStyle/>
          <a:p>
            <a:pPr eaLnBrk="1" hangingPunct="1">
              <a:buFont typeface="Wingdings" pitchFamily="2" charset="2"/>
              <a:buNone/>
            </a:pPr>
            <a:r>
              <a:rPr lang="zh-CN" altLang="en-US" sz="8800" b="1" dirty="0" smtClean="0">
                <a:solidFill>
                  <a:srgbClr val="FF3300"/>
                </a:solidFill>
                <a:ea typeface="华文中宋" pitchFamily="2" charset="-122"/>
              </a:rPr>
              <a:t>谢  谢！</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eaLnBrk="1" hangingPunct="1"/>
            <a:r>
              <a:rPr lang="zh-CN" altLang="en-US" sz="3600" b="1" smtClean="0">
                <a:solidFill>
                  <a:srgbClr val="000099"/>
                </a:solidFill>
              </a:rPr>
              <a:t>被引参考文献检索步骤</a:t>
            </a:r>
          </a:p>
        </p:txBody>
      </p:sp>
      <p:sp>
        <p:nvSpPr>
          <p:cNvPr id="26627" name="Rectangle 3"/>
          <p:cNvSpPr>
            <a:spLocks noGrp="1" noRot="1" noChangeArrowheads="1"/>
          </p:cNvSpPr>
          <p:nvPr>
            <p:ph type="body" idx="1"/>
          </p:nvPr>
        </p:nvSpPr>
        <p:spPr>
          <a:xfrm>
            <a:off x="250825" y="1905000"/>
            <a:ext cx="8642350" cy="4194175"/>
          </a:xfrm>
        </p:spPr>
        <p:txBody>
          <a:bodyPr/>
          <a:lstStyle/>
          <a:p>
            <a:pPr eaLnBrk="1" hangingPunct="1">
              <a:lnSpc>
                <a:spcPct val="130000"/>
              </a:lnSpc>
              <a:spcBef>
                <a:spcPct val="50000"/>
              </a:spcBef>
            </a:pPr>
            <a:r>
              <a:rPr lang="zh-CN" altLang="en-US" sz="2400" b="1" dirty="0" smtClean="0">
                <a:solidFill>
                  <a:srgbClr val="000000"/>
                </a:solidFill>
                <a:latin typeface="Times New Roman" pitchFamily="18" charset="0"/>
                <a:cs typeface="Times New Roman" pitchFamily="18" charset="0"/>
              </a:rPr>
              <a:t>输入被引文献的信息，包括被引作者、被引期刊、被引年份等 ；</a:t>
            </a:r>
          </a:p>
          <a:p>
            <a:pPr eaLnBrk="1" hangingPunct="1">
              <a:lnSpc>
                <a:spcPct val="130000"/>
              </a:lnSpc>
              <a:spcBef>
                <a:spcPct val="50000"/>
              </a:spcBef>
            </a:pPr>
            <a:r>
              <a:rPr lang="zh-CN" altLang="en-US" sz="2400" b="1" dirty="0" smtClean="0">
                <a:solidFill>
                  <a:srgbClr val="000000"/>
                </a:solidFill>
                <a:latin typeface="Times New Roman" pitchFamily="18" charset="0"/>
                <a:cs typeface="Times New Roman" pitchFamily="18" charset="0"/>
              </a:rPr>
              <a:t>点击“检索”</a:t>
            </a:r>
          </a:p>
          <a:p>
            <a:pPr eaLnBrk="1" hangingPunct="1">
              <a:lnSpc>
                <a:spcPct val="130000"/>
              </a:lnSpc>
              <a:spcBef>
                <a:spcPct val="50000"/>
              </a:spcBef>
            </a:pPr>
            <a:r>
              <a:rPr lang="zh-CN" altLang="en-US" sz="2400" b="1" dirty="0" smtClean="0">
                <a:solidFill>
                  <a:srgbClr val="000000"/>
                </a:solidFill>
                <a:latin typeface="Times New Roman" pitchFamily="18" charset="0"/>
                <a:cs typeface="Times New Roman" pitchFamily="18" charset="0"/>
              </a:rPr>
              <a:t>得出检索结果</a:t>
            </a:r>
          </a:p>
          <a:p>
            <a:pPr eaLnBrk="1" hangingPunct="1">
              <a:lnSpc>
                <a:spcPct val="130000"/>
              </a:lnSpc>
              <a:spcBef>
                <a:spcPct val="50000"/>
              </a:spcBef>
            </a:pPr>
            <a:r>
              <a:rPr lang="zh-CN" altLang="en-US" sz="2400" b="1" dirty="0" smtClean="0">
                <a:solidFill>
                  <a:srgbClr val="000000"/>
                </a:solidFill>
                <a:latin typeface="Times New Roman" pitchFamily="18" charset="0"/>
                <a:cs typeface="Times New Roman" pitchFamily="18" charset="0"/>
              </a:rPr>
              <a:t>将检索结果进行处理</a:t>
            </a:r>
            <a:r>
              <a:rPr lang="en-US" altLang="zh-CN" sz="2400" b="1" dirty="0" smtClean="0">
                <a:solidFill>
                  <a:srgbClr val="000000"/>
                </a:solidFill>
                <a:latin typeface="Times New Roman" pitchFamily="18" charset="0"/>
                <a:cs typeface="Times New Roman" pitchFamily="18" charset="0"/>
              </a:rPr>
              <a:t>, </a:t>
            </a:r>
            <a:r>
              <a:rPr lang="zh-CN" altLang="en-US" sz="2400" b="1" dirty="0" smtClean="0">
                <a:solidFill>
                  <a:srgbClr val="000000"/>
                </a:solidFill>
                <a:latin typeface="Times New Roman" pitchFamily="18" charset="0"/>
                <a:cs typeface="Times New Roman" pitchFamily="18" charset="0"/>
              </a:rPr>
              <a:t>一般有显示、打印、下载和 </a:t>
            </a:r>
          </a:p>
          <a:p>
            <a:pPr eaLnBrk="1" hangingPunct="1">
              <a:lnSpc>
                <a:spcPct val="130000"/>
              </a:lnSpc>
              <a:spcBef>
                <a:spcPct val="0"/>
              </a:spcBef>
              <a:buFont typeface="Wingdings" pitchFamily="2" charset="2"/>
              <a:buNone/>
            </a:pPr>
            <a:r>
              <a:rPr lang="zh-CN" altLang="en-US" sz="2400" b="1" dirty="0" smtClean="0">
                <a:solidFill>
                  <a:srgbClr val="000000"/>
                </a:solidFill>
                <a:latin typeface="Times New Roman" pitchFamily="18" charset="0"/>
                <a:cs typeface="Times New Roman" pitchFamily="18" charset="0"/>
              </a:rPr>
              <a:t>     </a:t>
            </a:r>
            <a:r>
              <a:rPr lang="en-US" altLang="zh-CN" sz="2400" b="1" dirty="0" smtClean="0">
                <a:solidFill>
                  <a:srgbClr val="000000"/>
                </a:solidFill>
                <a:latin typeface="Times New Roman" pitchFamily="18" charset="0"/>
                <a:cs typeface="Times New Roman" pitchFamily="18" charset="0"/>
              </a:rPr>
              <a:t>Email </a:t>
            </a:r>
            <a:r>
              <a:rPr lang="zh-CN" altLang="en-US" sz="2400" b="1" dirty="0" smtClean="0">
                <a:solidFill>
                  <a:srgbClr val="000000"/>
                </a:solidFill>
                <a:latin typeface="Times New Roman" pitchFamily="18" charset="0"/>
                <a:cs typeface="Times New Roman" pitchFamily="18" charset="0"/>
              </a:rPr>
              <a:t>等形式输出</a:t>
            </a:r>
            <a:r>
              <a:rPr lang="zh-CN" altLang="en-US" sz="2400" dirty="0" smtClean="0">
                <a:latin typeface="Times New Roman" pitchFamily="18" charset="0"/>
                <a:cs typeface="Times New Roman" pitchFamily="18" charset="0"/>
              </a:rPr>
              <a:t>。</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r>
              <a:rPr lang="en-US" altLang="zh-CN" sz="3600" smtClean="0">
                <a:solidFill>
                  <a:srgbClr val="000099"/>
                </a:solidFill>
                <a:latin typeface="Times New Roman" pitchFamily="18" charset="0"/>
              </a:rPr>
              <a:t>Web of Science</a:t>
            </a:r>
            <a:r>
              <a:rPr lang="en-US" altLang="zh-CN" sz="3600" b="1" smtClean="0">
                <a:solidFill>
                  <a:srgbClr val="000099"/>
                </a:solidFill>
                <a:latin typeface="Times New Roman" pitchFamily="18" charset="0"/>
              </a:rPr>
              <a:t> </a:t>
            </a:r>
            <a:r>
              <a:rPr lang="zh-CN" altLang="en-US" sz="3600" b="1" smtClean="0">
                <a:solidFill>
                  <a:srgbClr val="000099"/>
                </a:solidFill>
                <a:latin typeface="Times New Roman" pitchFamily="18" charset="0"/>
              </a:rPr>
              <a:t>注意事项</a:t>
            </a:r>
          </a:p>
        </p:txBody>
      </p:sp>
      <p:sp>
        <p:nvSpPr>
          <p:cNvPr id="27651" name="Rectangle 3"/>
          <p:cNvSpPr>
            <a:spLocks noGrp="1" noRot="1" noChangeArrowheads="1"/>
          </p:cNvSpPr>
          <p:nvPr>
            <p:ph type="body" idx="1"/>
          </p:nvPr>
        </p:nvSpPr>
        <p:spPr>
          <a:xfrm>
            <a:off x="603250" y="1916113"/>
            <a:ext cx="8072438" cy="4194175"/>
          </a:xfrm>
        </p:spPr>
        <p:txBody>
          <a:bodyPr/>
          <a:lstStyle/>
          <a:p>
            <a:pPr eaLnBrk="1" hangingPunct="1">
              <a:lnSpc>
                <a:spcPct val="120000"/>
              </a:lnSpc>
              <a:spcBef>
                <a:spcPct val="50000"/>
              </a:spcBef>
            </a:pPr>
            <a:r>
              <a:rPr lang="zh-CN" altLang="en-US" sz="2000" b="1" smtClean="0">
                <a:solidFill>
                  <a:schemeClr val="hlink"/>
                </a:solidFill>
                <a:latin typeface="Times New Roman" pitchFamily="18" charset="0"/>
              </a:rPr>
              <a:t>注</a:t>
            </a:r>
            <a:r>
              <a:rPr lang="en-US" altLang="zh-CN" sz="2000" b="1" smtClean="0">
                <a:solidFill>
                  <a:schemeClr val="hlink"/>
                </a:solidFill>
                <a:latin typeface="Times New Roman" pitchFamily="18" charset="0"/>
              </a:rPr>
              <a:t>1</a:t>
            </a:r>
            <a:r>
              <a:rPr lang="zh-CN" altLang="en-US" sz="2000" b="1" smtClean="0">
                <a:solidFill>
                  <a:srgbClr val="000000"/>
                </a:solidFill>
                <a:latin typeface="Times New Roman" pitchFamily="18" charset="0"/>
              </a:rPr>
              <a:t>： 数据的年代指文献信息进入 </a:t>
            </a:r>
            <a:r>
              <a:rPr lang="en-US" altLang="zh-CN" sz="2000" b="1" smtClean="0">
                <a:solidFill>
                  <a:srgbClr val="000000"/>
                </a:solidFill>
                <a:latin typeface="Times New Roman" pitchFamily="18" charset="0"/>
              </a:rPr>
              <a:t>ISI </a:t>
            </a:r>
            <a:r>
              <a:rPr lang="zh-CN" altLang="en-US" sz="2000" b="1" smtClean="0">
                <a:solidFill>
                  <a:srgbClr val="000000"/>
                </a:solidFill>
                <a:latin typeface="Times New Roman" pitchFamily="18" charset="0"/>
              </a:rPr>
              <a:t>数据库的时间，不是文献出版的时间。 </a:t>
            </a:r>
          </a:p>
          <a:p>
            <a:pPr eaLnBrk="1" hangingPunct="1">
              <a:lnSpc>
                <a:spcPct val="120000"/>
              </a:lnSpc>
              <a:spcBef>
                <a:spcPct val="50000"/>
              </a:spcBef>
            </a:pPr>
            <a:r>
              <a:rPr lang="zh-CN" altLang="en-US" sz="2000" b="1" smtClean="0">
                <a:solidFill>
                  <a:schemeClr val="hlink"/>
                </a:solidFill>
                <a:latin typeface="Times New Roman" pitchFamily="18" charset="0"/>
              </a:rPr>
              <a:t>注</a:t>
            </a:r>
            <a:r>
              <a:rPr lang="en-US" altLang="zh-CN" sz="2000" b="1" smtClean="0">
                <a:solidFill>
                  <a:schemeClr val="hlink"/>
                </a:solidFill>
                <a:latin typeface="Times New Roman" pitchFamily="18" charset="0"/>
              </a:rPr>
              <a:t>2</a:t>
            </a:r>
            <a:r>
              <a:rPr lang="zh-CN" altLang="en-US" sz="2000" b="1" smtClean="0">
                <a:solidFill>
                  <a:srgbClr val="000000"/>
                </a:solidFill>
                <a:latin typeface="Times New Roman" pitchFamily="18" charset="0"/>
              </a:rPr>
              <a:t>： 地址检索项中常采用一些缩写词。</a:t>
            </a:r>
            <a:r>
              <a:rPr lang="en-US" altLang="zh-CN" sz="2000" b="1" smtClean="0">
                <a:solidFill>
                  <a:srgbClr val="000000"/>
                </a:solidFill>
                <a:latin typeface="Times New Roman" pitchFamily="18" charset="0"/>
              </a:rPr>
              <a:t>ISI </a:t>
            </a:r>
            <a:r>
              <a:rPr lang="zh-CN" altLang="en-US" sz="2000" b="1" smtClean="0">
                <a:solidFill>
                  <a:srgbClr val="000000"/>
                </a:solidFill>
                <a:latin typeface="Times New Roman" pitchFamily="18" charset="0"/>
              </a:rPr>
              <a:t>规定，不允许单独用这些缩写词检索。例如：在地址字段中输入 </a:t>
            </a:r>
            <a:r>
              <a:rPr lang="en-US" altLang="zh-CN" sz="2000" b="1" smtClean="0">
                <a:solidFill>
                  <a:srgbClr val="000000"/>
                </a:solidFill>
                <a:latin typeface="Times New Roman" pitchFamily="18" charset="0"/>
              </a:rPr>
              <a:t>UNIV </a:t>
            </a:r>
            <a:r>
              <a:rPr lang="zh-CN" altLang="en-US" sz="2000" b="1" smtClean="0">
                <a:solidFill>
                  <a:srgbClr val="000000"/>
                </a:solidFill>
                <a:latin typeface="Times New Roman" pitchFamily="18" charset="0"/>
              </a:rPr>
              <a:t>一个词检索是无效的，输入 </a:t>
            </a:r>
            <a:r>
              <a:rPr lang="en-US" altLang="zh-CN" sz="2000" b="1" smtClean="0">
                <a:solidFill>
                  <a:srgbClr val="000000"/>
                </a:solidFill>
                <a:latin typeface="Times New Roman" pitchFamily="18" charset="0"/>
              </a:rPr>
              <a:t>xiamen univ </a:t>
            </a:r>
            <a:r>
              <a:rPr lang="zh-CN" altLang="en-US" sz="2000" b="1" smtClean="0">
                <a:solidFill>
                  <a:srgbClr val="000000"/>
                </a:solidFill>
                <a:latin typeface="Times New Roman" pitchFamily="18" charset="0"/>
              </a:rPr>
              <a:t>有效。</a:t>
            </a:r>
          </a:p>
          <a:p>
            <a:pPr eaLnBrk="1" hangingPunct="1">
              <a:lnSpc>
                <a:spcPct val="120000"/>
              </a:lnSpc>
              <a:spcBef>
                <a:spcPct val="50000"/>
              </a:spcBef>
            </a:pPr>
            <a:r>
              <a:rPr lang="zh-CN" altLang="en-US" sz="2000" b="1" smtClean="0">
                <a:solidFill>
                  <a:schemeClr val="hlink"/>
                </a:solidFill>
                <a:latin typeface="Times New Roman" pitchFamily="18" charset="0"/>
              </a:rPr>
              <a:t>注</a:t>
            </a:r>
            <a:r>
              <a:rPr lang="en-US" altLang="zh-CN" sz="2000" b="1" smtClean="0">
                <a:solidFill>
                  <a:schemeClr val="hlink"/>
                </a:solidFill>
                <a:latin typeface="Times New Roman" pitchFamily="18" charset="0"/>
              </a:rPr>
              <a:t>3</a:t>
            </a:r>
            <a:r>
              <a:rPr lang="zh-CN" altLang="en-US" sz="2000" b="1" smtClean="0">
                <a:solidFill>
                  <a:srgbClr val="000000"/>
                </a:solidFill>
                <a:latin typeface="Times New Roman" pitchFamily="18" charset="0"/>
              </a:rPr>
              <a:t>： 最大显示结果数受系统设置的限定，一般为 </a:t>
            </a:r>
            <a:r>
              <a:rPr lang="en-US" altLang="zh-CN" sz="2000" b="1" smtClean="0">
                <a:solidFill>
                  <a:srgbClr val="000000"/>
                </a:solidFill>
                <a:latin typeface="Times New Roman" pitchFamily="18" charset="0"/>
              </a:rPr>
              <a:t>500 </a:t>
            </a:r>
            <a:r>
              <a:rPr lang="zh-CN" altLang="en-US" sz="2000" b="1" smtClean="0">
                <a:solidFill>
                  <a:srgbClr val="000000"/>
                </a:solidFill>
                <a:latin typeface="Times New Roman" pitchFamily="18" charset="0"/>
              </a:rPr>
              <a:t>条，所以当满足检索要求的结果数目太大，可能无法看到全部结果。</a:t>
            </a:r>
            <a:endParaRPr lang="zh-CN" altLang="en-US" sz="280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1026"/>
          <p:cNvSpPr>
            <a:spLocks noGrp="1" noRot="1" noChangeArrowheads="1"/>
          </p:cNvSpPr>
          <p:nvPr>
            <p:ph type="title"/>
          </p:nvPr>
        </p:nvSpPr>
        <p:spPr>
          <a:xfrm>
            <a:off x="301625" y="609600"/>
            <a:ext cx="8518847" cy="742216"/>
          </a:xfrm>
        </p:spPr>
        <p:txBody>
          <a:bodyPr/>
          <a:lstStyle/>
          <a:p>
            <a:pPr eaLnBrk="1" hangingPunct="1"/>
            <a:r>
              <a:rPr lang="zh-CN" altLang="en-US" dirty="0" smtClean="0"/>
              <a:t>多个检索选项</a:t>
            </a:r>
            <a:endParaRPr lang="zh-CN" altLang="zh-CN" dirty="0" smtClean="0"/>
          </a:p>
        </p:txBody>
      </p:sp>
      <p:sp>
        <p:nvSpPr>
          <p:cNvPr id="28675" name="Rectangle 1027"/>
          <p:cNvSpPr>
            <a:spLocks noGrp="1" noRot="1" noChangeArrowheads="1"/>
          </p:cNvSpPr>
          <p:nvPr>
            <p:ph type="body" idx="1"/>
          </p:nvPr>
        </p:nvSpPr>
        <p:spPr/>
        <p:txBody>
          <a:bodyPr/>
          <a:lstStyle/>
          <a:p>
            <a:pPr eaLnBrk="1" hangingPunct="1"/>
            <a:endParaRPr lang="zh-CN" altLang="zh-CN" smtClean="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1816"/>
            <a:ext cx="9144000" cy="5486400"/>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323850" y="836613"/>
            <a:ext cx="8540750" cy="504825"/>
          </a:xfrm>
        </p:spPr>
        <p:txBody>
          <a:bodyPr/>
          <a:lstStyle/>
          <a:p>
            <a:pPr eaLnBrk="1" hangingPunct="1"/>
            <a:r>
              <a:rPr lang="en-US" altLang="zh-CN" sz="3600" b="1" dirty="0" smtClean="0"/>
              <a:t>SCI</a:t>
            </a:r>
            <a:r>
              <a:rPr lang="zh-CN" altLang="en-US" sz="3600" b="1" dirty="0" smtClean="0"/>
              <a:t>、</a:t>
            </a:r>
            <a:r>
              <a:rPr lang="en-US" altLang="zh-CN" sz="3600" b="1" dirty="0" smtClean="0"/>
              <a:t>CPCI-S </a:t>
            </a:r>
            <a:r>
              <a:rPr lang="zh-CN" altLang="en-US" sz="3600" b="1" dirty="0" smtClean="0"/>
              <a:t>检索介绍</a:t>
            </a:r>
          </a:p>
        </p:txBody>
      </p:sp>
      <p:sp>
        <p:nvSpPr>
          <p:cNvPr id="5123" name="Rectangle 3"/>
          <p:cNvSpPr>
            <a:spLocks noGrp="1" noRot="1" noChangeArrowheads="1"/>
          </p:cNvSpPr>
          <p:nvPr>
            <p:ph type="body" idx="1"/>
          </p:nvPr>
        </p:nvSpPr>
        <p:spPr>
          <a:xfrm>
            <a:off x="1331640" y="1916832"/>
            <a:ext cx="6697663" cy="4267200"/>
          </a:xfrm>
        </p:spPr>
        <p:txBody>
          <a:bodyPr/>
          <a:lstStyle/>
          <a:p>
            <a:pPr eaLnBrk="1" hangingPunct="1">
              <a:lnSpc>
                <a:spcPct val="90000"/>
              </a:lnSpc>
              <a:spcAft>
                <a:spcPct val="30000"/>
              </a:spcAft>
            </a:pPr>
            <a:r>
              <a:rPr lang="zh-CN" altLang="en-US" sz="2400" b="1" dirty="0" smtClean="0">
                <a:solidFill>
                  <a:srgbClr val="FF0000"/>
                </a:solidFill>
                <a:latin typeface="Times New Roman" pitchFamily="18" charset="0"/>
              </a:rPr>
              <a:t>如何利用 </a:t>
            </a:r>
            <a:r>
              <a:rPr lang="en-US" altLang="zh-CN" sz="2400" b="1" dirty="0" smtClean="0">
                <a:solidFill>
                  <a:srgbClr val="FF0000"/>
                </a:solidFill>
                <a:latin typeface="Times New Roman" pitchFamily="18" charset="0"/>
              </a:rPr>
              <a:t>SCI </a:t>
            </a:r>
            <a:r>
              <a:rPr lang="zh-CN" altLang="en-US" sz="2400" b="1" dirty="0" smtClean="0">
                <a:solidFill>
                  <a:srgbClr val="FF0000"/>
                </a:solidFill>
                <a:latin typeface="Times New Roman" pitchFamily="18" charset="0"/>
              </a:rPr>
              <a:t>检索相关主题文献</a:t>
            </a:r>
            <a:r>
              <a:rPr lang="zh-CN" altLang="en-US" sz="2400" dirty="0" smtClean="0">
                <a:solidFill>
                  <a:srgbClr val="FF0000"/>
                </a:solidFill>
                <a:latin typeface="Times New Roman" pitchFamily="18" charset="0"/>
              </a:rPr>
              <a:t> </a:t>
            </a:r>
          </a:p>
          <a:p>
            <a:pPr eaLnBrk="1" hangingPunct="1">
              <a:lnSpc>
                <a:spcPct val="90000"/>
              </a:lnSpc>
              <a:spcAft>
                <a:spcPct val="30000"/>
              </a:spcAft>
            </a:pPr>
            <a:r>
              <a:rPr lang="zh-CN" altLang="en-US" sz="2400" b="1" dirty="0" smtClean="0">
                <a:solidFill>
                  <a:srgbClr val="000000"/>
                </a:solidFill>
                <a:latin typeface="Times New Roman" pitchFamily="18" charset="0"/>
              </a:rPr>
              <a:t>如何利用 </a:t>
            </a:r>
            <a:r>
              <a:rPr lang="en-US" altLang="zh-CN" sz="2400" b="1" dirty="0" smtClean="0">
                <a:solidFill>
                  <a:srgbClr val="000000"/>
                </a:solidFill>
                <a:latin typeface="Times New Roman" pitchFamily="18" charset="0"/>
              </a:rPr>
              <a:t>SCI </a:t>
            </a:r>
            <a:r>
              <a:rPr lang="zh-CN" altLang="en-US" sz="2400" b="1" dirty="0" smtClean="0">
                <a:solidFill>
                  <a:srgbClr val="000000"/>
                </a:solidFill>
                <a:latin typeface="Times New Roman" pitchFamily="18" charset="0"/>
              </a:rPr>
              <a:t>检索论文收录情况</a:t>
            </a:r>
            <a:r>
              <a:rPr lang="zh-CN" altLang="en-US" sz="2400" dirty="0" smtClean="0">
                <a:solidFill>
                  <a:srgbClr val="000000"/>
                </a:solidFill>
                <a:latin typeface="Times New Roman" pitchFamily="18" charset="0"/>
              </a:rPr>
              <a:t> </a:t>
            </a:r>
          </a:p>
          <a:p>
            <a:pPr eaLnBrk="1" hangingPunct="1">
              <a:lnSpc>
                <a:spcPct val="90000"/>
              </a:lnSpc>
              <a:spcAft>
                <a:spcPct val="30000"/>
              </a:spcAft>
            </a:pPr>
            <a:r>
              <a:rPr lang="zh-CN" altLang="en-US" sz="2400" b="1" dirty="0" smtClean="0">
                <a:solidFill>
                  <a:srgbClr val="000000"/>
                </a:solidFill>
                <a:latin typeface="Times New Roman" pitchFamily="18" charset="0"/>
              </a:rPr>
              <a:t>如何利用 </a:t>
            </a:r>
            <a:r>
              <a:rPr lang="en-US" altLang="zh-CN" sz="2400" b="1" dirty="0" smtClean="0">
                <a:solidFill>
                  <a:srgbClr val="000000"/>
                </a:solidFill>
                <a:latin typeface="Times New Roman" pitchFamily="18" charset="0"/>
              </a:rPr>
              <a:t>SCI </a:t>
            </a:r>
            <a:r>
              <a:rPr lang="zh-CN" altLang="en-US" sz="2400" b="1" dirty="0" smtClean="0">
                <a:solidFill>
                  <a:srgbClr val="000000"/>
                </a:solidFill>
                <a:latin typeface="Times New Roman" pitchFamily="18" charset="0"/>
              </a:rPr>
              <a:t>检索论文被引用情况</a:t>
            </a:r>
            <a:endParaRPr lang="en-US" altLang="zh-CN" sz="2400" b="1" dirty="0" smtClean="0">
              <a:solidFill>
                <a:srgbClr val="000000"/>
              </a:solidFill>
              <a:latin typeface="Times New Roman" pitchFamily="18" charset="0"/>
            </a:endParaRPr>
          </a:p>
          <a:p>
            <a:pPr eaLnBrk="1" hangingPunct="1">
              <a:lnSpc>
                <a:spcPct val="90000"/>
              </a:lnSpc>
              <a:spcAft>
                <a:spcPct val="30000"/>
              </a:spcAft>
            </a:pPr>
            <a:r>
              <a:rPr lang="zh-CN" altLang="en-US" sz="2400" b="1" dirty="0" smtClean="0">
                <a:solidFill>
                  <a:srgbClr val="000000"/>
                </a:solidFill>
                <a:latin typeface="Times New Roman" pitchFamily="18" charset="0"/>
              </a:rPr>
              <a:t>获取原文的几种途径</a:t>
            </a:r>
          </a:p>
          <a:p>
            <a:pPr eaLnBrk="1" hangingPunct="1">
              <a:lnSpc>
                <a:spcPct val="90000"/>
              </a:lnSpc>
              <a:spcAft>
                <a:spcPct val="30000"/>
              </a:spcAft>
            </a:pPr>
            <a:r>
              <a:rPr lang="zh-CN" altLang="en-US" sz="2400" b="1" dirty="0" smtClean="0">
                <a:solidFill>
                  <a:srgbClr val="000000"/>
                </a:solidFill>
                <a:latin typeface="Times New Roman" pitchFamily="18" charset="0"/>
              </a:rPr>
              <a:t>如何检索 </a:t>
            </a:r>
            <a:r>
              <a:rPr lang="en-US" altLang="zh-CN" sz="2400" b="1" dirty="0" smtClean="0">
                <a:solidFill>
                  <a:srgbClr val="000000"/>
                </a:solidFill>
                <a:latin typeface="Times New Roman" pitchFamily="18" charset="0"/>
              </a:rPr>
              <a:t>SCI </a:t>
            </a:r>
            <a:r>
              <a:rPr lang="zh-CN" altLang="en-US" sz="2400" b="1" dirty="0" smtClean="0">
                <a:solidFill>
                  <a:srgbClr val="000000"/>
                </a:solidFill>
                <a:latin typeface="Times New Roman" pitchFamily="18" charset="0"/>
              </a:rPr>
              <a:t>、</a:t>
            </a:r>
            <a:r>
              <a:rPr lang="en-US" altLang="zh-CN" sz="2400" b="1" dirty="0" smtClean="0">
                <a:solidFill>
                  <a:srgbClr val="000000"/>
                </a:solidFill>
                <a:latin typeface="Times New Roman" pitchFamily="18" charset="0"/>
              </a:rPr>
              <a:t>CPCI-S </a:t>
            </a:r>
            <a:r>
              <a:rPr lang="zh-CN" altLang="en-US" sz="2400" b="1" dirty="0" smtClean="0">
                <a:solidFill>
                  <a:srgbClr val="000000"/>
                </a:solidFill>
                <a:latin typeface="Times New Roman" pitchFamily="18" charset="0"/>
              </a:rPr>
              <a:t>收录号</a:t>
            </a:r>
          </a:p>
          <a:p>
            <a:pPr eaLnBrk="1" hangingPunct="1">
              <a:lnSpc>
                <a:spcPct val="90000"/>
              </a:lnSpc>
              <a:spcAft>
                <a:spcPct val="30000"/>
              </a:spcAft>
            </a:pPr>
            <a:r>
              <a:rPr lang="zh-CN" altLang="en-US" sz="2400" b="1" dirty="0" smtClean="0">
                <a:solidFill>
                  <a:srgbClr val="000000"/>
                </a:solidFill>
                <a:latin typeface="Times New Roman" pitchFamily="18" charset="0"/>
              </a:rPr>
              <a:t>如何检索期刊的影响因子</a:t>
            </a:r>
          </a:p>
          <a:p>
            <a:pPr eaLnBrk="1" hangingPunct="1">
              <a:lnSpc>
                <a:spcPct val="90000"/>
              </a:lnSpc>
              <a:spcAft>
                <a:spcPct val="30000"/>
              </a:spcAft>
            </a:pPr>
            <a:r>
              <a:rPr lang="zh-CN" altLang="en-US" sz="2400" b="1" dirty="0" smtClean="0">
                <a:solidFill>
                  <a:srgbClr val="262626"/>
                </a:solidFill>
                <a:latin typeface="Times New Roman" pitchFamily="18" charset="0"/>
              </a:rPr>
              <a:t>利用 </a:t>
            </a:r>
            <a:r>
              <a:rPr lang="en-US" altLang="zh-CN" sz="2400" b="1" dirty="0" smtClean="0">
                <a:solidFill>
                  <a:srgbClr val="262626"/>
                </a:solidFill>
                <a:latin typeface="Times New Roman" pitchFamily="18" charset="0"/>
              </a:rPr>
              <a:t>SCI </a:t>
            </a:r>
            <a:r>
              <a:rPr lang="zh-CN" altLang="en-US" sz="2400" b="1" dirty="0" smtClean="0">
                <a:solidFill>
                  <a:srgbClr val="262626"/>
                </a:solidFill>
                <a:latin typeface="Times New Roman" pitchFamily="18" charset="0"/>
              </a:rPr>
              <a:t>定制个性化服务</a:t>
            </a:r>
            <a:endParaRPr lang="zh-CN" altLang="en-US" sz="2400" b="1" dirty="0" smtClean="0">
              <a:latin typeface="Times New Roman" pitchFamily="18" charset="0"/>
            </a:endParaRPr>
          </a:p>
          <a:p>
            <a:pPr eaLnBrk="1" hangingPunct="1">
              <a:lnSpc>
                <a:spcPct val="90000"/>
              </a:lnSpc>
              <a:spcAft>
                <a:spcPct val="30000"/>
              </a:spcAft>
            </a:pPr>
            <a:endParaRPr lang="zh-CN" altLang="en-US" sz="2400" b="1" dirty="0" smtClean="0">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611188" y="765175"/>
            <a:ext cx="7773987" cy="887413"/>
          </a:xfrm>
        </p:spPr>
        <p:txBody>
          <a:bodyPr/>
          <a:lstStyle/>
          <a:p>
            <a:pPr eaLnBrk="1" hangingPunct="1"/>
            <a:r>
              <a:rPr lang="en-US" altLang="zh-CN" sz="3600" b="1" dirty="0" smtClean="0">
                <a:solidFill>
                  <a:srgbClr val="000099"/>
                </a:solidFill>
              </a:rPr>
              <a:t>1</a:t>
            </a:r>
            <a:r>
              <a:rPr lang="zh-CN" altLang="en-US" sz="3600" b="1" dirty="0" smtClean="0">
                <a:solidFill>
                  <a:srgbClr val="000099"/>
                </a:solidFill>
              </a:rPr>
              <a:t>、检索相关主题文献</a:t>
            </a:r>
          </a:p>
        </p:txBody>
      </p:sp>
      <p:sp>
        <p:nvSpPr>
          <p:cNvPr id="30723" name="Rectangle 3"/>
          <p:cNvSpPr>
            <a:spLocks noGrp="1" noRot="1" noChangeArrowheads="1"/>
          </p:cNvSpPr>
          <p:nvPr>
            <p:ph type="body" idx="1"/>
          </p:nvPr>
        </p:nvSpPr>
        <p:spPr>
          <a:xfrm>
            <a:off x="684213" y="1916113"/>
            <a:ext cx="7769225" cy="4103687"/>
          </a:xfrm>
        </p:spPr>
        <p:txBody>
          <a:bodyPr/>
          <a:lstStyle/>
          <a:p>
            <a:pPr eaLnBrk="1" hangingPunct="1">
              <a:lnSpc>
                <a:spcPct val="120000"/>
              </a:lnSpc>
              <a:spcBef>
                <a:spcPct val="50000"/>
              </a:spcBef>
            </a:pPr>
            <a:r>
              <a:rPr lang="zh-CN" altLang="en-US" sz="2400" b="1" dirty="0" smtClean="0">
                <a:solidFill>
                  <a:srgbClr val="000000"/>
                </a:solidFill>
                <a:latin typeface="Times New Roman" pitchFamily="18" charset="0"/>
              </a:rPr>
              <a:t>问题</a:t>
            </a:r>
            <a:r>
              <a:rPr lang="en-US" altLang="zh-CN" sz="2400" b="1" dirty="0" smtClean="0">
                <a:solidFill>
                  <a:srgbClr val="000000"/>
                </a:solidFill>
                <a:latin typeface="Times New Roman" pitchFamily="18" charset="0"/>
              </a:rPr>
              <a:t>:</a:t>
            </a:r>
            <a:r>
              <a:rPr lang="zh-CN" altLang="en-US" sz="2400" b="1" dirty="0" smtClean="0">
                <a:solidFill>
                  <a:srgbClr val="000000"/>
                </a:solidFill>
                <a:latin typeface="Times New Roman" pitchFamily="18" charset="0"/>
              </a:rPr>
              <a:t>三氯蔗糖生产过程中产生哪些副产物及这些副产对人体的危害 </a:t>
            </a:r>
          </a:p>
          <a:p>
            <a:pPr eaLnBrk="1" hangingPunct="1">
              <a:lnSpc>
                <a:spcPct val="120000"/>
              </a:lnSpc>
              <a:spcBef>
                <a:spcPct val="50000"/>
              </a:spcBef>
            </a:pPr>
            <a:r>
              <a:rPr lang="zh-CN" altLang="en-US" sz="2400" b="1" dirty="0" smtClean="0">
                <a:solidFill>
                  <a:srgbClr val="000000"/>
                </a:solidFill>
                <a:latin typeface="Times New Roman" pitchFamily="18" charset="0"/>
              </a:rPr>
              <a:t>选择相关的主题词</a:t>
            </a:r>
            <a:r>
              <a:rPr lang="en-US" altLang="zh-CN" sz="2400" b="1" dirty="0" smtClean="0">
                <a:solidFill>
                  <a:srgbClr val="000000"/>
                </a:solidFill>
                <a:latin typeface="Times New Roman" pitchFamily="18" charset="0"/>
              </a:rPr>
              <a:t>: sucralose synthesis ,  sucralose  </a:t>
            </a:r>
          </a:p>
          <a:p>
            <a:pPr eaLnBrk="1" hangingPunct="1">
              <a:lnSpc>
                <a:spcPct val="120000"/>
              </a:lnSpc>
              <a:spcBef>
                <a:spcPct val="0"/>
              </a:spcBef>
              <a:buFont typeface="Wingdings" pitchFamily="2" charset="2"/>
              <a:buNone/>
            </a:pPr>
            <a:r>
              <a:rPr lang="en-US" altLang="zh-CN" sz="2400" b="1" dirty="0" smtClean="0">
                <a:solidFill>
                  <a:srgbClr val="000000"/>
                </a:solidFill>
                <a:latin typeface="Times New Roman" pitchFamily="18" charset="0"/>
              </a:rPr>
              <a:t>     products and hazardous </a:t>
            </a:r>
          </a:p>
          <a:p>
            <a:pPr eaLnBrk="1" hangingPunct="1">
              <a:lnSpc>
                <a:spcPct val="120000"/>
              </a:lnSpc>
              <a:spcBef>
                <a:spcPct val="50000"/>
              </a:spcBef>
            </a:pPr>
            <a:r>
              <a:rPr lang="zh-CN" altLang="en-US" sz="2400" b="1" dirty="0" smtClean="0">
                <a:solidFill>
                  <a:srgbClr val="000000"/>
                </a:solidFill>
                <a:latin typeface="Times New Roman" pitchFamily="18" charset="0"/>
              </a:rPr>
              <a:t>用这几个主题词检索</a:t>
            </a:r>
            <a:r>
              <a:rPr lang="en-US" altLang="zh-CN" sz="2400" b="1" dirty="0" smtClean="0">
                <a:solidFill>
                  <a:srgbClr val="000000"/>
                </a:solidFill>
                <a:latin typeface="Times New Roman" pitchFamily="18" charset="0"/>
              </a:rPr>
              <a:t>,</a:t>
            </a:r>
            <a:r>
              <a:rPr lang="zh-CN" altLang="en-US" sz="2400" b="1" dirty="0" smtClean="0">
                <a:solidFill>
                  <a:srgbClr val="000000"/>
                </a:solidFill>
                <a:latin typeface="Times New Roman" pitchFamily="18" charset="0"/>
              </a:rPr>
              <a:t>发现检出的文献量很少</a:t>
            </a:r>
            <a:r>
              <a:rPr lang="en-US" altLang="zh-CN" sz="2400" b="1" dirty="0" smtClean="0">
                <a:solidFill>
                  <a:srgbClr val="000000"/>
                </a:solidFill>
                <a:latin typeface="Times New Roman" pitchFamily="18" charset="0"/>
              </a:rPr>
              <a:t>,</a:t>
            </a:r>
            <a:r>
              <a:rPr lang="zh-CN" altLang="en-US" sz="2400" b="1" dirty="0" smtClean="0">
                <a:solidFill>
                  <a:srgbClr val="000000"/>
                </a:solidFill>
                <a:latin typeface="Times New Roman" pitchFamily="18" charset="0"/>
              </a:rPr>
              <a:t>这时就要将主题范围扩大</a:t>
            </a:r>
            <a:r>
              <a:rPr lang="en-US" altLang="zh-CN" sz="2400" b="1" dirty="0" smtClean="0">
                <a:solidFill>
                  <a:srgbClr val="000000"/>
                </a:solidFill>
                <a:latin typeface="Times New Roman" pitchFamily="18" charset="0"/>
              </a:rPr>
              <a:t>,</a:t>
            </a:r>
            <a:r>
              <a:rPr lang="zh-CN" altLang="en-US" sz="2400" b="1" dirty="0" smtClean="0">
                <a:solidFill>
                  <a:srgbClr val="000000"/>
                </a:solidFill>
                <a:latin typeface="Times New Roman" pitchFamily="18" charset="0"/>
              </a:rPr>
              <a:t>用 </a:t>
            </a:r>
            <a:r>
              <a:rPr lang="en-US" altLang="zh-CN" sz="2400" b="1" dirty="0" smtClean="0">
                <a:solidFill>
                  <a:srgbClr val="000000"/>
                </a:solidFill>
                <a:latin typeface="Times New Roman" pitchFamily="18" charset="0"/>
              </a:rPr>
              <a:t>sucralose </a:t>
            </a:r>
            <a:r>
              <a:rPr lang="zh-CN" altLang="en-US" sz="2400" b="1" dirty="0" smtClean="0">
                <a:solidFill>
                  <a:srgbClr val="000000"/>
                </a:solidFill>
                <a:latin typeface="Times New Roman" pitchFamily="18" charset="0"/>
              </a:rPr>
              <a:t>检索</a:t>
            </a:r>
            <a:r>
              <a:rPr lang="en-US" altLang="zh-CN" sz="2400" b="1" dirty="0" smtClean="0">
                <a:solidFill>
                  <a:srgbClr val="000000"/>
                </a:solidFill>
                <a:latin typeface="Times New Roman" pitchFamily="18" charset="0"/>
              </a:rPr>
              <a:t>,</a:t>
            </a:r>
            <a:r>
              <a:rPr lang="zh-CN" altLang="en-US" sz="2400" b="1" dirty="0" smtClean="0">
                <a:solidFill>
                  <a:srgbClr val="000000"/>
                </a:solidFill>
                <a:latin typeface="Times New Roman" pitchFamily="18" charset="0"/>
              </a:rPr>
              <a:t>再通过分析功能</a:t>
            </a:r>
            <a:r>
              <a:rPr lang="en-US" altLang="zh-CN" sz="2400" b="1" dirty="0" smtClean="0">
                <a:solidFill>
                  <a:srgbClr val="000000"/>
                </a:solidFill>
                <a:latin typeface="Times New Roman" pitchFamily="18" charset="0"/>
              </a:rPr>
              <a:t>,</a:t>
            </a:r>
            <a:r>
              <a:rPr lang="zh-CN" altLang="en-US" sz="2400" b="1" dirty="0" smtClean="0">
                <a:solidFill>
                  <a:srgbClr val="000000"/>
                </a:solidFill>
                <a:latin typeface="Times New Roman" pitchFamily="18" charset="0"/>
              </a:rPr>
              <a:t>检出需要的文献</a:t>
            </a:r>
            <a:r>
              <a:rPr lang="en-US" altLang="zh-CN" sz="2400" b="1" dirty="0" smtClean="0">
                <a:solidFill>
                  <a:srgbClr val="000000"/>
                </a:solidFill>
                <a:latin typeface="Times New Roman" pitchFamily="18" charset="0"/>
              </a:rPr>
              <a:t>.</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p:txBody>
          <a:bodyPr/>
          <a:lstStyle/>
          <a:p>
            <a:endParaRPr lang="zh-CN" altLang="en-US" dirty="0" smtClean="0"/>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57320"/>
            <a:ext cx="9144000" cy="5486400"/>
          </a:xfrm>
        </p:spPr>
      </p:pic>
      <p:sp>
        <p:nvSpPr>
          <p:cNvPr id="6" name="圆角矩形 5"/>
          <p:cNvSpPr/>
          <p:nvPr/>
        </p:nvSpPr>
        <p:spPr bwMode="auto">
          <a:xfrm>
            <a:off x="179512" y="3355464"/>
            <a:ext cx="792088" cy="504056"/>
          </a:xfrm>
          <a:prstGeom prst="roundRect">
            <a:avLst/>
          </a:prstGeom>
          <a:solidFill>
            <a:srgbClr val="FF0000">
              <a:alpha val="0"/>
            </a:srgb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Times New Roman" pitchFamily="18" charset="0"/>
              <a:ea typeface="宋体" pitchFamily="2" charset="-122"/>
            </a:endParaRPr>
          </a:p>
        </p:txBody>
      </p:sp>
      <p:sp>
        <p:nvSpPr>
          <p:cNvPr id="7" name="TextBox 6"/>
          <p:cNvSpPr txBox="1"/>
          <p:nvPr/>
        </p:nvSpPr>
        <p:spPr>
          <a:xfrm>
            <a:off x="1097360" y="3717032"/>
            <a:ext cx="1656184" cy="400110"/>
          </a:xfrm>
          <a:prstGeom prst="rect">
            <a:avLst/>
          </a:prstGeom>
          <a:noFill/>
        </p:spPr>
        <p:txBody>
          <a:bodyPr wrap="square" rtlCol="0">
            <a:spAutoFit/>
          </a:bodyPr>
          <a:lstStyle/>
          <a:p>
            <a:r>
              <a:rPr lang="zh-CN" altLang="en-US" sz="2000" dirty="0" smtClean="0">
                <a:solidFill>
                  <a:srgbClr val="FF0000"/>
                </a:solidFill>
              </a:rPr>
              <a:t>输入主题词</a:t>
            </a:r>
            <a:endParaRPr lang="zh-CN" altLang="en-US" sz="2000" dirty="0">
              <a:solidFill>
                <a:srgbClr val="FF0000"/>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p:nvPr>
        </p:nvSpPr>
        <p:spPr>
          <a:xfrm>
            <a:off x="301625" y="609600"/>
            <a:ext cx="8518847" cy="803176"/>
          </a:xfrm>
        </p:spPr>
        <p:txBody>
          <a:bodyPr/>
          <a:lstStyle/>
          <a:p>
            <a:r>
              <a:rPr lang="zh-CN" altLang="en-US" dirty="0" smtClean="0"/>
              <a:t>检索结果界面</a:t>
            </a:r>
          </a:p>
        </p:txBody>
      </p:sp>
      <p:pic>
        <p:nvPicPr>
          <p:cNvPr id="3" name="内容占位符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66" y="1377039"/>
            <a:ext cx="9134934" cy="5480961"/>
          </a:xfrm>
        </p:spPr>
      </p:pic>
      <p:cxnSp>
        <p:nvCxnSpPr>
          <p:cNvPr id="5" name="直接连接符 4"/>
          <p:cNvCxnSpPr/>
          <p:nvPr/>
        </p:nvCxnSpPr>
        <p:spPr bwMode="auto">
          <a:xfrm>
            <a:off x="179512" y="2924944"/>
            <a:ext cx="1296144" cy="0"/>
          </a:xfrm>
          <a:prstGeom prst="line">
            <a:avLst/>
          </a:prstGeom>
          <a:solidFill>
            <a:schemeClr val="accent1"/>
          </a:solidFill>
          <a:ln w="19050" cap="flat" cmpd="sng" algn="ctr">
            <a:solidFill>
              <a:srgbClr val="FF0000"/>
            </a:solidFill>
            <a:prstDash val="solid"/>
            <a:miter lim="800000"/>
            <a:headEnd type="none" w="med" len="med"/>
            <a:tailEnd type="none" w="med" len="med"/>
          </a:ln>
          <a:effectLst/>
        </p:spPr>
      </p:cxn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250825" y="981075"/>
            <a:ext cx="8540750" cy="1143000"/>
          </a:xfrm>
        </p:spPr>
        <p:txBody>
          <a:bodyPr/>
          <a:lstStyle/>
          <a:p>
            <a:pPr eaLnBrk="1" hangingPunct="1"/>
            <a:r>
              <a:rPr lang="zh-CN" altLang="en-US" sz="2800" b="1" smtClean="0"/>
              <a:t>世界著名的三大科技文献检索系统</a:t>
            </a:r>
            <a:r>
              <a:rPr lang="zh-CN" altLang="en-US" sz="2800" smtClean="0"/>
              <a:t> </a:t>
            </a:r>
          </a:p>
        </p:txBody>
      </p:sp>
      <p:sp>
        <p:nvSpPr>
          <p:cNvPr id="6147" name="Rectangle 3"/>
          <p:cNvSpPr>
            <a:spLocks noGrp="1" noRot="1" noChangeArrowheads="1"/>
          </p:cNvSpPr>
          <p:nvPr>
            <p:ph type="body" idx="1"/>
          </p:nvPr>
        </p:nvSpPr>
        <p:spPr>
          <a:xfrm>
            <a:off x="755650" y="2420938"/>
            <a:ext cx="7726363" cy="3689350"/>
          </a:xfrm>
        </p:spPr>
        <p:txBody>
          <a:bodyPr/>
          <a:lstStyle/>
          <a:p>
            <a:pPr eaLnBrk="1" hangingPunct="1">
              <a:lnSpc>
                <a:spcPct val="150000"/>
              </a:lnSpc>
              <a:buFont typeface="Wingdings" pitchFamily="2" charset="2"/>
              <a:buNone/>
            </a:pPr>
            <a:r>
              <a:rPr lang="en-US" altLang="zh-CN" sz="2000" b="1" dirty="0" smtClean="0">
                <a:solidFill>
                  <a:srgbClr val="000000"/>
                </a:solidFill>
                <a:latin typeface="Times New Roman" pitchFamily="18" charset="0"/>
              </a:rPr>
              <a:t>      </a:t>
            </a:r>
            <a:r>
              <a:rPr lang="en-US" altLang="zh-CN" sz="2400" b="1" dirty="0" smtClean="0">
                <a:solidFill>
                  <a:srgbClr val="000000"/>
                </a:solidFill>
                <a:latin typeface="Times New Roman" pitchFamily="18" charset="0"/>
              </a:rPr>
              <a:t>SCI (</a:t>
            </a:r>
            <a:r>
              <a:rPr lang="zh-CN" altLang="en-US" sz="2400" b="1" dirty="0" smtClean="0">
                <a:solidFill>
                  <a:srgbClr val="000000"/>
                </a:solidFill>
                <a:latin typeface="Times New Roman" pitchFamily="18" charset="0"/>
              </a:rPr>
              <a:t>科学引文索引</a:t>
            </a:r>
            <a:r>
              <a:rPr lang="en-US" altLang="zh-CN" sz="2400" b="1" dirty="0" smtClean="0">
                <a:solidFill>
                  <a:srgbClr val="000000"/>
                </a:solidFill>
                <a:latin typeface="Times New Roman" pitchFamily="18" charset="0"/>
              </a:rPr>
              <a:t>)</a:t>
            </a:r>
            <a:r>
              <a:rPr lang="zh-CN" altLang="en-US" sz="2400" b="1" dirty="0" smtClean="0">
                <a:solidFill>
                  <a:srgbClr val="000000"/>
                </a:solidFill>
                <a:latin typeface="Times New Roman" pitchFamily="18" charset="0"/>
              </a:rPr>
              <a:t>、</a:t>
            </a:r>
            <a:r>
              <a:rPr lang="en-US" altLang="zh-CN" sz="2400" b="1" dirty="0" smtClean="0">
                <a:solidFill>
                  <a:srgbClr val="000000"/>
                </a:solidFill>
                <a:latin typeface="Times New Roman" pitchFamily="18" charset="0"/>
              </a:rPr>
              <a:t>EI (</a:t>
            </a:r>
            <a:r>
              <a:rPr lang="zh-CN" altLang="en-US" sz="2400" b="1" dirty="0" smtClean="0">
                <a:solidFill>
                  <a:srgbClr val="000000"/>
                </a:solidFill>
                <a:latin typeface="Times New Roman" pitchFamily="18" charset="0"/>
              </a:rPr>
              <a:t>工程索引</a:t>
            </a:r>
            <a:r>
              <a:rPr lang="en-US" altLang="zh-CN" sz="2400" b="1" dirty="0" smtClean="0">
                <a:solidFill>
                  <a:srgbClr val="000000"/>
                </a:solidFill>
                <a:latin typeface="Times New Roman" pitchFamily="18" charset="0"/>
              </a:rPr>
              <a:t>)</a:t>
            </a:r>
            <a:r>
              <a:rPr lang="zh-CN" altLang="en-US" sz="2400" b="1" dirty="0" smtClean="0">
                <a:solidFill>
                  <a:srgbClr val="000000"/>
                </a:solidFill>
                <a:latin typeface="Times New Roman" pitchFamily="18" charset="0"/>
              </a:rPr>
              <a:t>、</a:t>
            </a:r>
            <a:r>
              <a:rPr lang="en-US" altLang="zh-CN" sz="2400" b="1" dirty="0" smtClean="0">
                <a:solidFill>
                  <a:srgbClr val="000000"/>
                </a:solidFill>
                <a:latin typeface="Times New Roman" pitchFamily="18" charset="0"/>
              </a:rPr>
              <a:t>ISTP (</a:t>
            </a:r>
            <a:r>
              <a:rPr lang="zh-CN" altLang="en-US" sz="2400" b="1" dirty="0" smtClean="0">
                <a:solidFill>
                  <a:srgbClr val="000000"/>
                </a:solidFill>
                <a:latin typeface="Times New Roman" pitchFamily="18" charset="0"/>
              </a:rPr>
              <a:t>科技会议录索引</a:t>
            </a:r>
            <a:r>
              <a:rPr lang="en-US" altLang="zh-CN" sz="2400" b="1" dirty="0" smtClean="0">
                <a:solidFill>
                  <a:srgbClr val="000000"/>
                </a:solidFill>
                <a:latin typeface="Times New Roman" pitchFamily="18" charset="0"/>
              </a:rPr>
              <a:t>) (</a:t>
            </a:r>
            <a:r>
              <a:rPr lang="en-US" altLang="zh-CN" sz="2000" b="1" dirty="0" smtClean="0">
                <a:solidFill>
                  <a:srgbClr val="FF0000"/>
                </a:solidFill>
                <a:latin typeface="Times New Roman" pitchFamily="18" charset="0"/>
              </a:rPr>
              <a:t>ISTP</a:t>
            </a:r>
            <a:r>
              <a:rPr lang="zh-CN" altLang="en-US" sz="2000" b="1" dirty="0" smtClean="0">
                <a:solidFill>
                  <a:srgbClr val="FF0000"/>
                </a:solidFill>
                <a:latin typeface="Times New Roman" pitchFamily="18" charset="0"/>
              </a:rPr>
              <a:t>从</a:t>
            </a:r>
            <a:r>
              <a:rPr lang="en-US" altLang="zh-CN" sz="2000" b="1" dirty="0" smtClean="0">
                <a:solidFill>
                  <a:srgbClr val="FF0000"/>
                </a:solidFill>
                <a:latin typeface="Times New Roman" pitchFamily="18" charset="0"/>
              </a:rPr>
              <a:t>2008</a:t>
            </a:r>
            <a:r>
              <a:rPr lang="zh-CN" altLang="en-US" sz="2000" b="1" dirty="0" smtClean="0">
                <a:solidFill>
                  <a:srgbClr val="FF0000"/>
                </a:solidFill>
                <a:latin typeface="Times New Roman" pitchFamily="18" charset="0"/>
              </a:rPr>
              <a:t>年</a:t>
            </a:r>
            <a:r>
              <a:rPr lang="en-US" altLang="zh-CN" sz="2000" b="1" dirty="0" smtClean="0">
                <a:solidFill>
                  <a:srgbClr val="FF0000"/>
                </a:solidFill>
                <a:latin typeface="Times New Roman" pitchFamily="18" charset="0"/>
              </a:rPr>
              <a:t>10</a:t>
            </a:r>
            <a:r>
              <a:rPr lang="zh-CN" altLang="en-US" sz="2000" b="1" dirty="0" smtClean="0">
                <a:solidFill>
                  <a:srgbClr val="FF0000"/>
                </a:solidFill>
                <a:latin typeface="Times New Roman" pitchFamily="18" charset="0"/>
              </a:rPr>
              <a:t>月</a:t>
            </a:r>
            <a:r>
              <a:rPr lang="en-US" altLang="zh-CN" sz="2000" b="1" dirty="0" smtClean="0">
                <a:solidFill>
                  <a:srgbClr val="FF0000"/>
                </a:solidFill>
                <a:latin typeface="Times New Roman" pitchFamily="18" charset="0"/>
              </a:rPr>
              <a:t>20</a:t>
            </a:r>
            <a:r>
              <a:rPr lang="zh-CN" altLang="en-US" sz="2000" b="1" dirty="0" smtClean="0">
                <a:solidFill>
                  <a:srgbClr val="FF0000"/>
                </a:solidFill>
                <a:latin typeface="Times New Roman" pitchFamily="18" charset="0"/>
              </a:rPr>
              <a:t>日起更名为</a:t>
            </a:r>
            <a:r>
              <a:rPr lang="en-US" altLang="zh-CN" sz="2000" b="1" dirty="0" smtClean="0">
                <a:solidFill>
                  <a:srgbClr val="FF0000"/>
                </a:solidFill>
                <a:latin typeface="Times New Roman" pitchFamily="18" charset="0"/>
              </a:rPr>
              <a:t>CPCI-S</a:t>
            </a:r>
            <a:r>
              <a:rPr lang="en-US" altLang="zh-CN" sz="2400" b="1" dirty="0" smtClean="0">
                <a:solidFill>
                  <a:srgbClr val="000000"/>
                </a:solidFill>
                <a:latin typeface="Times New Roman" pitchFamily="18" charset="0"/>
              </a:rPr>
              <a:t>)</a:t>
            </a:r>
            <a:r>
              <a:rPr lang="zh-CN" altLang="en-US" sz="2400" b="1" dirty="0" smtClean="0">
                <a:solidFill>
                  <a:srgbClr val="000000"/>
                </a:solidFill>
                <a:latin typeface="Times New Roman" pitchFamily="18" charset="0"/>
              </a:rPr>
              <a:t>是世界著名的三大科技文献检索系统，是国际公认的进行科学统计与科学评价的主要检索工具</a:t>
            </a:r>
            <a:r>
              <a:rPr lang="en-US" altLang="zh-CN" sz="2400" b="1" dirty="0" smtClean="0">
                <a:solidFill>
                  <a:srgbClr val="000000"/>
                </a:solidFill>
                <a:latin typeface="Times New Roman" pitchFamily="18" charset="0"/>
              </a:rPr>
              <a:t>,</a:t>
            </a:r>
            <a:r>
              <a:rPr lang="zh-CN" altLang="en-US" sz="2400" b="1" dirty="0" smtClean="0">
                <a:solidFill>
                  <a:srgbClr val="000000"/>
                </a:solidFill>
                <a:latin typeface="Times New Roman" pitchFamily="18" charset="0"/>
              </a:rPr>
              <a:t>其中以 </a:t>
            </a:r>
            <a:r>
              <a:rPr lang="en-US" altLang="zh-CN" sz="2400" b="1" dirty="0" smtClean="0">
                <a:solidFill>
                  <a:srgbClr val="000000"/>
                </a:solidFill>
                <a:latin typeface="Times New Roman" pitchFamily="18" charset="0"/>
              </a:rPr>
              <a:t>SCI </a:t>
            </a:r>
            <a:r>
              <a:rPr lang="zh-CN" altLang="en-US" sz="2400" b="1" dirty="0" smtClean="0">
                <a:solidFill>
                  <a:srgbClr val="000000"/>
                </a:solidFill>
                <a:latin typeface="Times New Roman" pitchFamily="18" charset="0"/>
              </a:rPr>
              <a:t>最为重要。</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1625" y="609600"/>
            <a:ext cx="8446839" cy="947192"/>
          </a:xfrm>
        </p:spPr>
        <p:txBody>
          <a:bodyPr/>
          <a:lstStyle/>
          <a:p>
            <a:r>
              <a:rPr lang="zh-CN" altLang="en-US" sz="4000" dirty="0" smtClean="0"/>
              <a:t>精炼检索结果</a:t>
            </a:r>
            <a:endParaRPr lang="zh-CN" altLang="en-US" sz="4000"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412776"/>
            <a:ext cx="8856984" cy="5314191"/>
          </a:xfrm>
        </p:spPr>
      </p:pic>
      <p:sp>
        <p:nvSpPr>
          <p:cNvPr id="5" name="矩形 4"/>
          <p:cNvSpPr/>
          <p:nvPr/>
        </p:nvSpPr>
        <p:spPr bwMode="auto">
          <a:xfrm>
            <a:off x="323528" y="1842904"/>
            <a:ext cx="1872208" cy="4752528"/>
          </a:xfrm>
          <a:prstGeom prst="rect">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6" name="左箭头 5"/>
          <p:cNvSpPr/>
          <p:nvPr/>
        </p:nvSpPr>
        <p:spPr bwMode="auto">
          <a:xfrm>
            <a:off x="2195736" y="3501008"/>
            <a:ext cx="2880320" cy="718160"/>
          </a:xfrm>
          <a:prstGeom prst="leftArrow">
            <a:avLst/>
          </a:prstGeom>
          <a:solidFill>
            <a:schemeClr val="accent1"/>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imes New Roman" pitchFamily="18" charset="0"/>
                <a:ea typeface="宋体" pitchFamily="2" charset="-122"/>
              </a:rPr>
              <a:t>精炼检索结果选项</a:t>
            </a:r>
          </a:p>
        </p:txBody>
      </p:sp>
    </p:spTree>
    <p:extLst>
      <p:ext uri="{BB962C8B-B14F-4D97-AF65-F5344CB8AC3E}">
        <p14:creationId xmlns:p14="http://schemas.microsoft.com/office/powerpoint/2010/main" val="412322889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title"/>
          </p:nvPr>
        </p:nvSpPr>
        <p:spPr/>
        <p:txBody>
          <a:bodyPr/>
          <a:lstStyle/>
          <a:p>
            <a:endParaRPr lang="zh-CN" altLang="en-US" dirty="0" smtClean="0"/>
          </a:p>
        </p:txBody>
      </p:sp>
      <p:pic>
        <p:nvPicPr>
          <p:cNvPr id="3" name="内容占位符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6" y="1436759"/>
            <a:ext cx="9035400" cy="5421241"/>
          </a:xfrm>
        </p:spPr>
      </p:pic>
      <p:sp>
        <p:nvSpPr>
          <p:cNvPr id="4" name="圆角矩形 3"/>
          <p:cNvSpPr/>
          <p:nvPr/>
        </p:nvSpPr>
        <p:spPr bwMode="auto">
          <a:xfrm>
            <a:off x="62136" y="3356992"/>
            <a:ext cx="2016224" cy="1800200"/>
          </a:xfrm>
          <a:prstGeom prst="roundRect">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cxnSp>
        <p:nvCxnSpPr>
          <p:cNvPr id="6" name="直接连接符 5"/>
          <p:cNvCxnSpPr/>
          <p:nvPr/>
        </p:nvCxnSpPr>
        <p:spPr bwMode="auto">
          <a:xfrm>
            <a:off x="179512" y="4941168"/>
            <a:ext cx="1080120" cy="0"/>
          </a:xfrm>
          <a:prstGeom prst="line">
            <a:avLst/>
          </a:prstGeom>
          <a:solidFill>
            <a:schemeClr val="accent1"/>
          </a:solidFill>
          <a:ln w="25400" cap="flat" cmpd="sng" algn="ctr">
            <a:solidFill>
              <a:srgbClr val="339933"/>
            </a:solidFill>
            <a:prstDash val="solid"/>
            <a:miter lim="800000"/>
            <a:headEnd type="none" w="med" len="med"/>
            <a:tailEnd type="none" w="med" len="med"/>
          </a:ln>
          <a:effectLst/>
        </p:spPr>
      </p:cxnSp>
      <p:sp>
        <p:nvSpPr>
          <p:cNvPr id="8" name="左箭头 7"/>
          <p:cNvSpPr/>
          <p:nvPr/>
        </p:nvSpPr>
        <p:spPr bwMode="auto">
          <a:xfrm>
            <a:off x="2195736" y="3753036"/>
            <a:ext cx="2016224" cy="900100"/>
          </a:xfrm>
          <a:prstGeom prst="leftArrow">
            <a:avLst/>
          </a:prstGeom>
          <a:solidFill>
            <a:schemeClr val="accent1"/>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imes New Roman" pitchFamily="18" charset="0"/>
                <a:ea typeface="宋体" pitchFamily="2" charset="-122"/>
              </a:rPr>
              <a:t>按研究方向精炼</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p:txBody>
          <a:bodyPr/>
          <a:lstStyle/>
          <a:p>
            <a:endParaRPr lang="zh-CN" altLang="en-US" smtClean="0"/>
          </a:p>
        </p:txBody>
      </p:sp>
      <p:sp>
        <p:nvSpPr>
          <p:cNvPr id="35844" name="椭圆 4"/>
          <p:cNvSpPr>
            <a:spLocks noChangeArrowheads="1"/>
          </p:cNvSpPr>
          <p:nvPr/>
        </p:nvSpPr>
        <p:spPr bwMode="auto">
          <a:xfrm>
            <a:off x="2124075" y="3644900"/>
            <a:ext cx="1274763" cy="144463"/>
          </a:xfrm>
          <a:prstGeom prst="ellipse">
            <a:avLst/>
          </a:prstGeom>
          <a:noFill/>
          <a:ln w="25400" algn="ctr">
            <a:solidFill>
              <a:srgbClr val="FF0000"/>
            </a:solidFill>
            <a:miter lim="800000"/>
            <a:headEnd/>
            <a:tailEnd/>
          </a:ln>
        </p:spPr>
        <p:txBody>
          <a:bodyPr wrap="none"/>
          <a:lstStyle/>
          <a:p>
            <a:endParaRPr lang="zh-CN" altLang="en-US" sz="1800"/>
          </a:p>
        </p:txBody>
      </p:sp>
      <p:sp>
        <p:nvSpPr>
          <p:cNvPr id="35845" name="TextBox 5"/>
          <p:cNvSpPr txBox="1">
            <a:spLocks noChangeArrowheads="1"/>
          </p:cNvSpPr>
          <p:nvPr/>
        </p:nvSpPr>
        <p:spPr bwMode="auto">
          <a:xfrm>
            <a:off x="2700337" y="521176"/>
            <a:ext cx="3527425" cy="522287"/>
          </a:xfrm>
          <a:prstGeom prst="rect">
            <a:avLst/>
          </a:prstGeom>
          <a:solidFill>
            <a:schemeClr val="bg1"/>
          </a:solidFill>
          <a:ln w="9525">
            <a:solidFill>
              <a:schemeClr val="bg1"/>
            </a:solidFill>
            <a:miter lim="800000"/>
            <a:headEnd/>
            <a:tailEnd/>
          </a:ln>
        </p:spPr>
        <p:txBody>
          <a:bodyPr>
            <a:spAutoFit/>
          </a:bodyPr>
          <a:lstStyle/>
          <a:p>
            <a:pPr>
              <a:defRPr/>
            </a:pPr>
            <a:r>
              <a:rPr lang="zh-CN" altLang="en-US" sz="2800" dirty="0">
                <a:solidFill>
                  <a:schemeClr val="accent2">
                    <a:lumMod val="50000"/>
                  </a:schemeClr>
                </a:solidFill>
              </a:rPr>
              <a:t>选择需要的检索结果</a:t>
            </a:r>
          </a:p>
        </p:txBody>
      </p:sp>
      <p:pic>
        <p:nvPicPr>
          <p:cNvPr id="3" name="内容占位符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86488"/>
            <a:ext cx="9144000" cy="5486400"/>
          </a:xfrm>
        </p:spPr>
      </p:pic>
      <p:sp>
        <p:nvSpPr>
          <p:cNvPr id="4" name="圆角矩形 3"/>
          <p:cNvSpPr/>
          <p:nvPr/>
        </p:nvSpPr>
        <p:spPr bwMode="auto">
          <a:xfrm>
            <a:off x="2339752" y="3789363"/>
            <a:ext cx="1059086" cy="287709"/>
          </a:xfrm>
          <a:prstGeom prst="roundRect">
            <a:avLst/>
          </a:prstGeom>
          <a:solidFill>
            <a:schemeClr val="accent1">
              <a:alpha val="700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Box 5"/>
          <p:cNvSpPr txBox="1">
            <a:spLocks noChangeArrowheads="1"/>
          </p:cNvSpPr>
          <p:nvPr/>
        </p:nvSpPr>
        <p:spPr bwMode="auto">
          <a:xfrm>
            <a:off x="2771775" y="544512"/>
            <a:ext cx="2592388" cy="523875"/>
          </a:xfrm>
          <a:prstGeom prst="rect">
            <a:avLst/>
          </a:prstGeom>
          <a:solidFill>
            <a:schemeClr val="bg1"/>
          </a:solidFill>
          <a:ln w="9525">
            <a:noFill/>
            <a:miter lim="800000"/>
            <a:headEnd/>
            <a:tailEnd/>
          </a:ln>
        </p:spPr>
        <p:txBody>
          <a:bodyPr>
            <a:spAutoFit/>
          </a:bodyPr>
          <a:lstStyle/>
          <a:p>
            <a:pPr>
              <a:defRPr/>
            </a:pPr>
            <a:r>
              <a:rPr lang="zh-CN" altLang="en-US" sz="2800" b="1" dirty="0">
                <a:solidFill>
                  <a:schemeClr val="accent2">
                    <a:lumMod val="50000"/>
                  </a:schemeClr>
                </a:solidFill>
              </a:rPr>
              <a:t>获得检索结果</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6664"/>
            <a:ext cx="9144000" cy="5486400"/>
          </a:xfrm>
          <a:prstGeom prst="rect">
            <a:avLst/>
          </a:prstGeom>
        </p:spPr>
      </p:pic>
      <p:cxnSp>
        <p:nvCxnSpPr>
          <p:cNvPr id="6" name="直接连接符 5"/>
          <p:cNvCxnSpPr/>
          <p:nvPr/>
        </p:nvCxnSpPr>
        <p:spPr bwMode="auto">
          <a:xfrm>
            <a:off x="0" y="2935287"/>
            <a:ext cx="1403648" cy="0"/>
          </a:xfrm>
          <a:prstGeom prst="line">
            <a:avLst/>
          </a:prstGeom>
          <a:solidFill>
            <a:schemeClr val="accent1"/>
          </a:solidFill>
          <a:ln w="15875" cap="flat" cmpd="sng" algn="ctr">
            <a:solidFill>
              <a:srgbClr val="FF0000"/>
            </a:solidFill>
            <a:prstDash val="solid"/>
            <a:miter lim="800000"/>
            <a:headEnd type="none" w="med" len="med"/>
            <a:tailEnd type="none" w="med" len="med"/>
          </a:ln>
          <a:effectLst/>
        </p:spPr>
      </p:cxnSp>
      <p:sp>
        <p:nvSpPr>
          <p:cNvPr id="7" name="椭圆 6"/>
          <p:cNvSpPr/>
          <p:nvPr/>
        </p:nvSpPr>
        <p:spPr bwMode="auto">
          <a:xfrm>
            <a:off x="2123728" y="3164592"/>
            <a:ext cx="4968552" cy="576064"/>
          </a:xfrm>
          <a:prstGeom prst="ellipse">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8" name="TextBox 7"/>
          <p:cNvSpPr txBox="1"/>
          <p:nvPr/>
        </p:nvSpPr>
        <p:spPr>
          <a:xfrm>
            <a:off x="5796136" y="3543533"/>
            <a:ext cx="2016224" cy="646331"/>
          </a:xfrm>
          <a:prstGeom prst="rect">
            <a:avLst/>
          </a:prstGeom>
          <a:solidFill>
            <a:schemeClr val="accent1"/>
          </a:solidFill>
        </p:spPr>
        <p:txBody>
          <a:bodyPr wrap="square" rtlCol="0">
            <a:spAutoFit/>
          </a:bodyPr>
          <a:lstStyle/>
          <a:p>
            <a:r>
              <a:rPr lang="zh-CN" altLang="en-US" sz="1800" dirty="0" smtClean="0"/>
              <a:t>根据需要对结果进行编辑</a:t>
            </a:r>
            <a:endParaRPr lang="zh-CN" altLang="en-US" sz="1800" dirty="0"/>
          </a:p>
        </p:txBody>
      </p:sp>
      <p:cxnSp>
        <p:nvCxnSpPr>
          <p:cNvPr id="10" name="直接连接符 9"/>
          <p:cNvCxnSpPr/>
          <p:nvPr/>
        </p:nvCxnSpPr>
        <p:spPr bwMode="auto">
          <a:xfrm>
            <a:off x="1979712" y="3020576"/>
            <a:ext cx="1872208" cy="0"/>
          </a:xfrm>
          <a:prstGeom prst="line">
            <a:avLst/>
          </a:prstGeom>
          <a:solidFill>
            <a:schemeClr val="accent1"/>
          </a:solidFill>
          <a:ln w="15875" cap="flat" cmpd="sng" algn="ctr">
            <a:solidFill>
              <a:srgbClr val="FF0000"/>
            </a:solidFill>
            <a:prstDash val="solid"/>
            <a:miter lim="800000"/>
            <a:headEnd type="none" w="med" len="med"/>
            <a:tailEnd type="none" w="med" len="med"/>
          </a:ln>
          <a:effectLst/>
        </p:spPr>
      </p:cxnSp>
      <p:cxnSp>
        <p:nvCxnSpPr>
          <p:cNvPr id="12" name="直接箭头连接符 11"/>
          <p:cNvCxnSpPr/>
          <p:nvPr/>
        </p:nvCxnSpPr>
        <p:spPr bwMode="auto">
          <a:xfrm flipV="1">
            <a:off x="3131840" y="3020576"/>
            <a:ext cx="1080120" cy="288032"/>
          </a:xfrm>
          <a:prstGeom prst="straightConnector1">
            <a:avLst/>
          </a:prstGeom>
          <a:solidFill>
            <a:schemeClr val="accent1"/>
          </a:solidFill>
          <a:ln w="15875" cap="flat" cmpd="sng" algn="ctr">
            <a:solidFill>
              <a:srgbClr val="FF0000"/>
            </a:solidFill>
            <a:prstDash val="solid"/>
            <a:miter lim="800000"/>
            <a:headEnd type="none" w="med" len="med"/>
            <a:tailEnd type="arrow"/>
          </a:ln>
          <a:effectLst/>
        </p:spPr>
      </p:cxnSp>
      <p:sp>
        <p:nvSpPr>
          <p:cNvPr id="13" name="TextBox 12"/>
          <p:cNvSpPr txBox="1"/>
          <p:nvPr/>
        </p:nvSpPr>
        <p:spPr>
          <a:xfrm>
            <a:off x="4048929" y="2702927"/>
            <a:ext cx="2376239" cy="461665"/>
          </a:xfrm>
          <a:prstGeom prst="rect">
            <a:avLst/>
          </a:prstGeom>
          <a:noFill/>
        </p:spPr>
        <p:txBody>
          <a:bodyPr wrap="square" rtlCol="0">
            <a:spAutoFit/>
          </a:bodyPr>
          <a:lstStyle/>
          <a:p>
            <a:r>
              <a:rPr lang="zh-CN" altLang="en-US" dirty="0" smtClean="0">
                <a:solidFill>
                  <a:srgbClr val="7030A0"/>
                </a:solidFill>
              </a:rPr>
              <a:t>打印选项选择</a:t>
            </a:r>
            <a:endParaRPr lang="zh-CN" altLang="en-US" dirty="0">
              <a:solidFill>
                <a:srgbClr val="7030A0"/>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77969"/>
            <a:ext cx="9133384" cy="5480031"/>
          </a:xfr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 y="1343432"/>
            <a:ext cx="9144000" cy="5486400"/>
          </a:xfrm>
          <a:prstGeom prst="rect">
            <a:avLst/>
          </a:prstGeo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1"/>
          <p:cNvSpPr>
            <a:spLocks noGrp="1"/>
          </p:cNvSpPr>
          <p:nvPr>
            <p:ph type="title"/>
          </p:nvPr>
        </p:nvSpPr>
        <p:spPr>
          <a:xfrm>
            <a:off x="301625" y="609600"/>
            <a:ext cx="8446839" cy="659160"/>
          </a:xfrm>
        </p:spPr>
        <p:txBody>
          <a:bodyPr/>
          <a:lstStyle/>
          <a:p>
            <a:r>
              <a:rPr lang="zh-CN" altLang="en-US" dirty="0" smtClean="0"/>
              <a:t>网上全文获取</a:t>
            </a:r>
          </a:p>
        </p:txBody>
      </p:sp>
      <p:pic>
        <p:nvPicPr>
          <p:cNvPr id="11" name="内容占位符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97535"/>
            <a:ext cx="9144000" cy="5486401"/>
          </a:xfrm>
        </p:spPr>
      </p:pic>
      <p:sp>
        <p:nvSpPr>
          <p:cNvPr id="12" name="圆角矩形 11"/>
          <p:cNvSpPr/>
          <p:nvPr/>
        </p:nvSpPr>
        <p:spPr bwMode="auto">
          <a:xfrm>
            <a:off x="251520" y="3212976"/>
            <a:ext cx="1008112" cy="1872208"/>
          </a:xfrm>
          <a:prstGeom prst="roundRect">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3" name="左箭头 12"/>
          <p:cNvSpPr/>
          <p:nvPr/>
        </p:nvSpPr>
        <p:spPr bwMode="auto">
          <a:xfrm>
            <a:off x="1262336" y="3645024"/>
            <a:ext cx="2160240" cy="792088"/>
          </a:xfrm>
          <a:prstGeom prst="leftArrow">
            <a:avLst>
              <a:gd name="adj1" fmla="val 50000"/>
              <a:gd name="adj2" fmla="val 46152"/>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imes New Roman" pitchFamily="18" charset="0"/>
                <a:ea typeface="宋体" pitchFamily="2" charset="-122"/>
              </a:rPr>
              <a:t>购买全文的机构</a:t>
            </a:r>
          </a:p>
        </p:txBody>
      </p:sp>
      <p:sp>
        <p:nvSpPr>
          <p:cNvPr id="14" name="圆角矩形 13"/>
          <p:cNvSpPr/>
          <p:nvPr/>
        </p:nvSpPr>
        <p:spPr bwMode="auto">
          <a:xfrm>
            <a:off x="755576" y="2636912"/>
            <a:ext cx="936104" cy="288032"/>
          </a:xfrm>
          <a:prstGeom prst="roundRect">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cxnSp>
        <p:nvCxnSpPr>
          <p:cNvPr id="16" name="直接箭头连接符 15"/>
          <p:cNvCxnSpPr>
            <a:endCxn id="17" idx="1"/>
          </p:cNvCxnSpPr>
          <p:nvPr/>
        </p:nvCxnSpPr>
        <p:spPr bwMode="auto">
          <a:xfrm flipV="1">
            <a:off x="1691680" y="2332331"/>
            <a:ext cx="504056" cy="304581"/>
          </a:xfrm>
          <a:prstGeom prst="straightConnector1">
            <a:avLst/>
          </a:prstGeom>
          <a:solidFill>
            <a:schemeClr val="accent1"/>
          </a:solidFill>
          <a:ln w="9525" cap="flat" cmpd="sng" algn="ctr">
            <a:solidFill>
              <a:srgbClr val="FF0000"/>
            </a:solidFill>
            <a:prstDash val="solid"/>
            <a:miter lim="800000"/>
            <a:headEnd type="none" w="med" len="med"/>
            <a:tailEnd type="arrow"/>
          </a:ln>
          <a:effectLst/>
        </p:spPr>
      </p:cxnSp>
      <p:sp>
        <p:nvSpPr>
          <p:cNvPr id="17" name="TextBox 16"/>
          <p:cNvSpPr txBox="1"/>
          <p:nvPr/>
        </p:nvSpPr>
        <p:spPr>
          <a:xfrm>
            <a:off x="2195736" y="1916832"/>
            <a:ext cx="2448272" cy="830997"/>
          </a:xfrm>
          <a:prstGeom prst="rect">
            <a:avLst/>
          </a:prstGeom>
          <a:solidFill>
            <a:schemeClr val="accent1"/>
          </a:solidFill>
        </p:spPr>
        <p:txBody>
          <a:bodyPr wrap="square" rtlCol="0">
            <a:spAutoFit/>
          </a:bodyPr>
          <a:lstStyle/>
          <a:p>
            <a:r>
              <a:rPr lang="en-US" altLang="zh-CN" dirty="0" smtClean="0"/>
              <a:t>Google</a:t>
            </a:r>
            <a:r>
              <a:rPr lang="zh-CN" altLang="en-US" dirty="0" smtClean="0"/>
              <a:t>学术搜索等免费全文链接</a:t>
            </a:r>
            <a:endParaRPr lang="zh-CN" alt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1625" y="609600"/>
            <a:ext cx="8446839" cy="947192"/>
          </a:xfrm>
        </p:spPr>
        <p:txBody>
          <a:bodyPr/>
          <a:lstStyle/>
          <a:p>
            <a:r>
              <a:rPr lang="zh-CN" altLang="en-US" dirty="0" smtClean="0"/>
              <a:t>全文获取</a:t>
            </a:r>
            <a:r>
              <a:rPr lang="en-US" altLang="zh-CN" dirty="0" smtClean="0"/>
              <a:t>—</a:t>
            </a:r>
            <a:r>
              <a:rPr lang="zh-CN" altLang="en-US" dirty="0" smtClean="0"/>
              <a:t>作者邮件</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86431"/>
            <a:ext cx="9119280" cy="5471569"/>
          </a:xfrm>
        </p:spPr>
      </p:pic>
      <p:cxnSp>
        <p:nvCxnSpPr>
          <p:cNvPr id="6" name="直接连接符 5"/>
          <p:cNvCxnSpPr/>
          <p:nvPr/>
        </p:nvCxnSpPr>
        <p:spPr bwMode="auto">
          <a:xfrm>
            <a:off x="323528" y="3941008"/>
            <a:ext cx="1656184" cy="0"/>
          </a:xfrm>
          <a:prstGeom prst="line">
            <a:avLst/>
          </a:prstGeom>
          <a:solidFill>
            <a:schemeClr val="accent1"/>
          </a:solidFill>
          <a:ln w="15875" cap="flat" cmpd="sng" algn="ctr">
            <a:solidFill>
              <a:srgbClr val="FF0000"/>
            </a:solidFill>
            <a:prstDash val="solid"/>
            <a:miter lim="800000"/>
            <a:headEnd type="none" w="med" len="med"/>
            <a:tailEnd type="none" w="med" len="med"/>
          </a:ln>
          <a:effectLst/>
        </p:spPr>
      </p:cxnSp>
      <p:sp>
        <p:nvSpPr>
          <p:cNvPr id="7" name="TextBox 6"/>
          <p:cNvSpPr txBox="1"/>
          <p:nvPr/>
        </p:nvSpPr>
        <p:spPr>
          <a:xfrm>
            <a:off x="2008312" y="3710175"/>
            <a:ext cx="1656184" cy="461665"/>
          </a:xfrm>
          <a:prstGeom prst="rect">
            <a:avLst/>
          </a:prstGeom>
          <a:solidFill>
            <a:srgbClr val="FFC000"/>
          </a:solidFill>
        </p:spPr>
        <p:txBody>
          <a:bodyPr wrap="square" rtlCol="0">
            <a:spAutoFit/>
          </a:bodyPr>
          <a:lstStyle/>
          <a:p>
            <a:r>
              <a:rPr lang="zh-CN" altLang="en-US" dirty="0" smtClean="0"/>
              <a:t>作者邮件</a:t>
            </a:r>
            <a:endParaRPr lang="zh-CN" altLang="en-US" dirty="0"/>
          </a:p>
        </p:txBody>
      </p:sp>
    </p:spTree>
    <p:extLst>
      <p:ext uri="{BB962C8B-B14F-4D97-AF65-F5344CB8AC3E}">
        <p14:creationId xmlns:p14="http://schemas.microsoft.com/office/powerpoint/2010/main" val="61106856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标题 1"/>
          <p:cNvSpPr>
            <a:spLocks noGrp="1"/>
          </p:cNvSpPr>
          <p:nvPr>
            <p:ph type="title"/>
          </p:nvPr>
        </p:nvSpPr>
        <p:spPr>
          <a:xfrm>
            <a:off x="301625" y="609600"/>
            <a:ext cx="8446839" cy="875184"/>
          </a:xfrm>
        </p:spPr>
        <p:txBody>
          <a:bodyPr/>
          <a:lstStyle/>
          <a:p>
            <a:r>
              <a:rPr lang="zh-CN" altLang="en-US" dirty="0" smtClean="0"/>
              <a:t>我馆有购买全文</a:t>
            </a:r>
          </a:p>
        </p:txBody>
      </p:sp>
      <p:pic>
        <p:nvPicPr>
          <p:cNvPr id="3" name="内容占位符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68" y="1371599"/>
            <a:ext cx="9144000" cy="5486401"/>
          </a:xfrm>
        </p:spPr>
      </p:pic>
      <p:sp>
        <p:nvSpPr>
          <p:cNvPr id="4" name="圆角矩形 3"/>
          <p:cNvSpPr/>
          <p:nvPr/>
        </p:nvSpPr>
        <p:spPr bwMode="auto">
          <a:xfrm>
            <a:off x="3059832" y="3140968"/>
            <a:ext cx="1080120" cy="288032"/>
          </a:xfrm>
          <a:prstGeom prst="roundRect">
            <a:avLst/>
          </a:prstGeom>
          <a:solidFill>
            <a:schemeClr val="accent1">
              <a:alpha val="200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cxnSp>
        <p:nvCxnSpPr>
          <p:cNvPr id="6" name="直接箭头连接符 5"/>
          <p:cNvCxnSpPr/>
          <p:nvPr/>
        </p:nvCxnSpPr>
        <p:spPr bwMode="auto">
          <a:xfrm flipH="1">
            <a:off x="4139952" y="3284984"/>
            <a:ext cx="360040" cy="0"/>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9" name="圆角矩形 8"/>
          <p:cNvSpPr/>
          <p:nvPr/>
        </p:nvSpPr>
        <p:spPr bwMode="auto">
          <a:xfrm>
            <a:off x="2483768" y="4293096"/>
            <a:ext cx="5112568" cy="1800200"/>
          </a:xfrm>
          <a:prstGeom prst="roundRect">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0" name="TextBox 9"/>
          <p:cNvSpPr txBox="1"/>
          <p:nvPr/>
        </p:nvSpPr>
        <p:spPr>
          <a:xfrm>
            <a:off x="4499992" y="4869160"/>
            <a:ext cx="2520280" cy="461665"/>
          </a:xfrm>
          <a:prstGeom prst="rect">
            <a:avLst/>
          </a:prstGeom>
          <a:solidFill>
            <a:schemeClr val="tx1">
              <a:lumMod val="20000"/>
              <a:lumOff val="80000"/>
            </a:schemeClr>
          </a:solidFill>
        </p:spPr>
        <p:txBody>
          <a:bodyPr wrap="square" rtlCol="0">
            <a:spAutoFit/>
          </a:bodyPr>
          <a:lstStyle/>
          <a:p>
            <a:r>
              <a:rPr lang="zh-CN" altLang="en-US" dirty="0" smtClean="0">
                <a:solidFill>
                  <a:srgbClr val="FF0000"/>
                </a:solidFill>
              </a:rPr>
              <a:t>我馆未购买全文</a:t>
            </a:r>
            <a:endParaRPr lang="zh-CN" altLang="en-US" dirty="0">
              <a:solidFill>
                <a:srgbClr val="FF0000"/>
              </a:solidFill>
            </a:endParaRPr>
          </a:p>
        </p:txBody>
      </p:sp>
      <p:sp>
        <p:nvSpPr>
          <p:cNvPr id="11" name="TextBox 10"/>
          <p:cNvSpPr txBox="1"/>
          <p:nvPr/>
        </p:nvSpPr>
        <p:spPr>
          <a:xfrm>
            <a:off x="4480912" y="3140967"/>
            <a:ext cx="2520280" cy="461665"/>
          </a:xfrm>
          <a:prstGeom prst="rect">
            <a:avLst/>
          </a:prstGeom>
          <a:solidFill>
            <a:schemeClr val="tx1">
              <a:lumMod val="20000"/>
              <a:lumOff val="80000"/>
            </a:schemeClr>
          </a:solidFill>
        </p:spPr>
        <p:txBody>
          <a:bodyPr wrap="square" rtlCol="0">
            <a:spAutoFit/>
          </a:bodyPr>
          <a:lstStyle/>
          <a:p>
            <a:r>
              <a:rPr lang="zh-CN" altLang="en-US" dirty="0" smtClean="0"/>
              <a:t>我馆有购买全文</a:t>
            </a:r>
            <a:endParaRPr lang="zh-CN" alt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1625" y="609600"/>
            <a:ext cx="8540750" cy="731838"/>
          </a:xfrm>
        </p:spPr>
        <p:txBody>
          <a:bodyPr/>
          <a:lstStyle/>
          <a:p>
            <a:pPr>
              <a:defRPr/>
            </a:pPr>
            <a:r>
              <a:rPr lang="en-US" altLang="zh-CN" sz="2800" b="1" dirty="0" smtClean="0">
                <a:solidFill>
                  <a:schemeClr val="accent2">
                    <a:lumMod val="50000"/>
                  </a:schemeClr>
                </a:solidFill>
                <a:latin typeface="+mj-ea"/>
              </a:rPr>
              <a:t>2,</a:t>
            </a:r>
            <a:r>
              <a:rPr lang="zh-CN" altLang="en-US" sz="2800" b="1" dirty="0" smtClean="0">
                <a:solidFill>
                  <a:schemeClr val="accent2">
                    <a:lumMod val="50000"/>
                  </a:schemeClr>
                </a:solidFill>
                <a:latin typeface="+mj-ea"/>
              </a:rPr>
              <a:t>如何获得某一研究领域的相关信息</a:t>
            </a:r>
            <a:endParaRPr lang="zh-CN" altLang="en-US" sz="2800" b="1" dirty="0">
              <a:solidFill>
                <a:schemeClr val="accent2">
                  <a:lumMod val="50000"/>
                </a:schemeClr>
              </a:solidFill>
              <a:latin typeface="+mj-ea"/>
            </a:endParaRPr>
          </a:p>
        </p:txBody>
      </p:sp>
      <p:pic>
        <p:nvPicPr>
          <p:cNvPr id="12" name="内容占位符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6" y="1363169"/>
            <a:ext cx="9140944" cy="5484567"/>
          </a:xfrm>
        </p:spPr>
      </p:pic>
      <p:sp>
        <p:nvSpPr>
          <p:cNvPr id="13" name="TextBox 12"/>
          <p:cNvSpPr txBox="1"/>
          <p:nvPr/>
        </p:nvSpPr>
        <p:spPr>
          <a:xfrm>
            <a:off x="1043608" y="3140968"/>
            <a:ext cx="1368152" cy="830997"/>
          </a:xfrm>
          <a:prstGeom prst="rect">
            <a:avLst/>
          </a:prstGeom>
          <a:solidFill>
            <a:schemeClr val="tx1">
              <a:lumMod val="20000"/>
              <a:lumOff val="80000"/>
            </a:schemeClr>
          </a:solidFill>
        </p:spPr>
        <p:txBody>
          <a:bodyPr wrap="square" rtlCol="0">
            <a:spAutoFit/>
          </a:bodyPr>
          <a:lstStyle/>
          <a:p>
            <a:r>
              <a:rPr lang="en-US" altLang="zh-CN" dirty="0" smtClean="0"/>
              <a:t>Fullerene</a:t>
            </a:r>
          </a:p>
          <a:p>
            <a:r>
              <a:rPr lang="zh-CN" altLang="en-US" dirty="0"/>
              <a:t>富勒烯</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323850" y="836613"/>
            <a:ext cx="8540750" cy="792187"/>
          </a:xfrm>
        </p:spPr>
        <p:txBody>
          <a:bodyPr/>
          <a:lstStyle/>
          <a:p>
            <a:pPr eaLnBrk="1" hangingPunct="1"/>
            <a:r>
              <a:rPr lang="en-US" altLang="zh-CN" sz="3600" b="1" dirty="0" smtClean="0"/>
              <a:t>SCI</a:t>
            </a:r>
            <a:r>
              <a:rPr lang="zh-CN" altLang="en-US" sz="3600" b="1" dirty="0" smtClean="0"/>
              <a:t>、</a:t>
            </a:r>
            <a:r>
              <a:rPr lang="en-US" altLang="zh-CN" sz="3600" b="1" dirty="0" smtClean="0"/>
              <a:t>CPCI-S </a:t>
            </a:r>
            <a:r>
              <a:rPr lang="zh-CN" altLang="en-US" sz="3600" b="1" dirty="0" smtClean="0"/>
              <a:t>检索介绍</a:t>
            </a:r>
          </a:p>
        </p:txBody>
      </p:sp>
      <p:sp>
        <p:nvSpPr>
          <p:cNvPr id="5123" name="Rectangle 3"/>
          <p:cNvSpPr>
            <a:spLocks noGrp="1" noRot="1" noChangeArrowheads="1"/>
          </p:cNvSpPr>
          <p:nvPr>
            <p:ph type="body" idx="1"/>
          </p:nvPr>
        </p:nvSpPr>
        <p:spPr>
          <a:xfrm>
            <a:off x="1331640" y="1916832"/>
            <a:ext cx="6697663" cy="4267200"/>
          </a:xfrm>
        </p:spPr>
        <p:txBody>
          <a:bodyPr/>
          <a:lstStyle/>
          <a:p>
            <a:pPr eaLnBrk="1" hangingPunct="1">
              <a:lnSpc>
                <a:spcPct val="90000"/>
              </a:lnSpc>
              <a:spcAft>
                <a:spcPct val="30000"/>
              </a:spcAft>
            </a:pPr>
            <a:r>
              <a:rPr lang="zh-CN" altLang="en-US" sz="2400" b="1" dirty="0" smtClean="0">
                <a:solidFill>
                  <a:srgbClr val="000000"/>
                </a:solidFill>
                <a:latin typeface="Times New Roman" pitchFamily="18" charset="0"/>
              </a:rPr>
              <a:t>如何利用 </a:t>
            </a:r>
            <a:r>
              <a:rPr lang="en-US" altLang="zh-CN" sz="2400" b="1" dirty="0" smtClean="0">
                <a:solidFill>
                  <a:srgbClr val="000000"/>
                </a:solidFill>
                <a:latin typeface="Times New Roman" pitchFamily="18" charset="0"/>
              </a:rPr>
              <a:t>SCI </a:t>
            </a:r>
            <a:r>
              <a:rPr lang="zh-CN" altLang="en-US" sz="2400" b="1" dirty="0" smtClean="0">
                <a:solidFill>
                  <a:srgbClr val="000000"/>
                </a:solidFill>
                <a:latin typeface="Times New Roman" pitchFamily="18" charset="0"/>
              </a:rPr>
              <a:t>检索相关主题文献</a:t>
            </a:r>
            <a:r>
              <a:rPr lang="zh-CN" altLang="en-US" sz="2400" dirty="0" smtClean="0">
                <a:solidFill>
                  <a:srgbClr val="000000"/>
                </a:solidFill>
                <a:latin typeface="Times New Roman" pitchFamily="18" charset="0"/>
              </a:rPr>
              <a:t> </a:t>
            </a:r>
          </a:p>
          <a:p>
            <a:pPr eaLnBrk="1" hangingPunct="1">
              <a:lnSpc>
                <a:spcPct val="90000"/>
              </a:lnSpc>
              <a:spcAft>
                <a:spcPct val="30000"/>
              </a:spcAft>
            </a:pPr>
            <a:r>
              <a:rPr lang="zh-CN" altLang="en-US" sz="2400" b="1" dirty="0" smtClean="0">
                <a:solidFill>
                  <a:srgbClr val="000000"/>
                </a:solidFill>
                <a:latin typeface="Times New Roman" pitchFamily="18" charset="0"/>
              </a:rPr>
              <a:t>如何利用 </a:t>
            </a:r>
            <a:r>
              <a:rPr lang="en-US" altLang="zh-CN" sz="2400" b="1" dirty="0" smtClean="0">
                <a:solidFill>
                  <a:srgbClr val="000000"/>
                </a:solidFill>
                <a:latin typeface="Times New Roman" pitchFamily="18" charset="0"/>
              </a:rPr>
              <a:t>SCI </a:t>
            </a:r>
            <a:r>
              <a:rPr lang="zh-CN" altLang="en-US" sz="2400" b="1" dirty="0" smtClean="0">
                <a:solidFill>
                  <a:srgbClr val="000000"/>
                </a:solidFill>
                <a:latin typeface="Times New Roman" pitchFamily="18" charset="0"/>
              </a:rPr>
              <a:t>检索论文收录情况</a:t>
            </a:r>
            <a:r>
              <a:rPr lang="zh-CN" altLang="en-US" sz="2400" dirty="0" smtClean="0">
                <a:solidFill>
                  <a:srgbClr val="000000"/>
                </a:solidFill>
                <a:latin typeface="Times New Roman" pitchFamily="18" charset="0"/>
              </a:rPr>
              <a:t> </a:t>
            </a:r>
          </a:p>
          <a:p>
            <a:pPr eaLnBrk="1" hangingPunct="1">
              <a:lnSpc>
                <a:spcPct val="90000"/>
              </a:lnSpc>
              <a:spcAft>
                <a:spcPct val="30000"/>
              </a:spcAft>
            </a:pPr>
            <a:r>
              <a:rPr lang="zh-CN" altLang="en-US" sz="2400" b="1" dirty="0" smtClean="0">
                <a:solidFill>
                  <a:srgbClr val="000000"/>
                </a:solidFill>
                <a:latin typeface="Times New Roman" pitchFamily="18" charset="0"/>
              </a:rPr>
              <a:t>如何利用 </a:t>
            </a:r>
            <a:r>
              <a:rPr lang="en-US" altLang="zh-CN" sz="2400" b="1" dirty="0" smtClean="0">
                <a:solidFill>
                  <a:srgbClr val="000000"/>
                </a:solidFill>
                <a:latin typeface="Times New Roman" pitchFamily="18" charset="0"/>
              </a:rPr>
              <a:t>SCI </a:t>
            </a:r>
            <a:r>
              <a:rPr lang="zh-CN" altLang="en-US" sz="2400" b="1" dirty="0" smtClean="0">
                <a:solidFill>
                  <a:srgbClr val="000000"/>
                </a:solidFill>
                <a:latin typeface="Times New Roman" pitchFamily="18" charset="0"/>
              </a:rPr>
              <a:t>检索论文被引用情况</a:t>
            </a:r>
            <a:endParaRPr lang="en-US" altLang="zh-CN" sz="2400" b="1" dirty="0" smtClean="0">
              <a:solidFill>
                <a:srgbClr val="000000"/>
              </a:solidFill>
              <a:latin typeface="Times New Roman" pitchFamily="18" charset="0"/>
            </a:endParaRPr>
          </a:p>
          <a:p>
            <a:pPr eaLnBrk="1" hangingPunct="1">
              <a:lnSpc>
                <a:spcPct val="90000"/>
              </a:lnSpc>
              <a:spcAft>
                <a:spcPct val="30000"/>
              </a:spcAft>
            </a:pPr>
            <a:r>
              <a:rPr lang="zh-CN" altLang="en-US" sz="2400" b="1" dirty="0" smtClean="0">
                <a:solidFill>
                  <a:srgbClr val="000000"/>
                </a:solidFill>
                <a:latin typeface="Times New Roman" pitchFamily="18" charset="0"/>
              </a:rPr>
              <a:t>获取原文的几种途径</a:t>
            </a:r>
          </a:p>
          <a:p>
            <a:pPr eaLnBrk="1" hangingPunct="1">
              <a:lnSpc>
                <a:spcPct val="90000"/>
              </a:lnSpc>
              <a:spcAft>
                <a:spcPct val="30000"/>
              </a:spcAft>
            </a:pPr>
            <a:r>
              <a:rPr lang="zh-CN" altLang="en-US" sz="2400" b="1" dirty="0" smtClean="0">
                <a:solidFill>
                  <a:srgbClr val="000000"/>
                </a:solidFill>
                <a:latin typeface="Times New Roman" pitchFamily="18" charset="0"/>
              </a:rPr>
              <a:t>如何检索 </a:t>
            </a:r>
            <a:r>
              <a:rPr lang="en-US" altLang="zh-CN" sz="2400" b="1" dirty="0" smtClean="0">
                <a:solidFill>
                  <a:srgbClr val="000000"/>
                </a:solidFill>
                <a:latin typeface="Times New Roman" pitchFamily="18" charset="0"/>
              </a:rPr>
              <a:t>SCI </a:t>
            </a:r>
            <a:r>
              <a:rPr lang="zh-CN" altLang="en-US" sz="2400" b="1" dirty="0" smtClean="0">
                <a:solidFill>
                  <a:srgbClr val="000000"/>
                </a:solidFill>
                <a:latin typeface="Times New Roman" pitchFamily="18" charset="0"/>
              </a:rPr>
              <a:t>、</a:t>
            </a:r>
            <a:r>
              <a:rPr lang="en-US" altLang="zh-CN" sz="2400" b="1" dirty="0" smtClean="0">
                <a:solidFill>
                  <a:srgbClr val="000000"/>
                </a:solidFill>
                <a:latin typeface="Times New Roman" pitchFamily="18" charset="0"/>
              </a:rPr>
              <a:t>CPCI-S</a:t>
            </a:r>
            <a:r>
              <a:rPr lang="zh-CN" altLang="en-US" sz="2400" b="1" dirty="0" smtClean="0">
                <a:solidFill>
                  <a:srgbClr val="000000"/>
                </a:solidFill>
                <a:latin typeface="Times New Roman" pitchFamily="18" charset="0"/>
              </a:rPr>
              <a:t>收录号</a:t>
            </a:r>
          </a:p>
          <a:p>
            <a:pPr eaLnBrk="1" hangingPunct="1">
              <a:lnSpc>
                <a:spcPct val="90000"/>
              </a:lnSpc>
              <a:spcAft>
                <a:spcPct val="30000"/>
              </a:spcAft>
            </a:pPr>
            <a:r>
              <a:rPr lang="zh-CN" altLang="en-US" sz="2400" b="1" dirty="0" smtClean="0">
                <a:solidFill>
                  <a:srgbClr val="000000"/>
                </a:solidFill>
                <a:latin typeface="Times New Roman" pitchFamily="18" charset="0"/>
              </a:rPr>
              <a:t>如何检索期刊的影响因子</a:t>
            </a:r>
          </a:p>
          <a:p>
            <a:pPr eaLnBrk="1" hangingPunct="1">
              <a:lnSpc>
                <a:spcPct val="90000"/>
              </a:lnSpc>
              <a:spcAft>
                <a:spcPct val="30000"/>
              </a:spcAft>
            </a:pPr>
            <a:r>
              <a:rPr lang="zh-CN" altLang="en-US" sz="2400" b="1" dirty="0" smtClean="0">
                <a:solidFill>
                  <a:srgbClr val="262626"/>
                </a:solidFill>
                <a:latin typeface="Times New Roman" pitchFamily="18" charset="0"/>
              </a:rPr>
              <a:t>利用 </a:t>
            </a:r>
            <a:r>
              <a:rPr lang="en-US" altLang="zh-CN" sz="2400" b="1" dirty="0" smtClean="0">
                <a:solidFill>
                  <a:srgbClr val="262626"/>
                </a:solidFill>
                <a:latin typeface="Times New Roman" pitchFamily="18" charset="0"/>
              </a:rPr>
              <a:t>SCI </a:t>
            </a:r>
            <a:r>
              <a:rPr lang="zh-CN" altLang="en-US" sz="2400" b="1" dirty="0" smtClean="0">
                <a:solidFill>
                  <a:srgbClr val="262626"/>
                </a:solidFill>
                <a:latin typeface="Times New Roman" pitchFamily="18" charset="0"/>
              </a:rPr>
              <a:t>定制个性化服务</a:t>
            </a:r>
            <a:endParaRPr lang="zh-CN" altLang="en-US" sz="2400" b="1" dirty="0" smtClean="0">
              <a:latin typeface="Times New Roman" pitchFamily="18" charset="0"/>
            </a:endParaRPr>
          </a:p>
          <a:p>
            <a:pPr eaLnBrk="1" hangingPunct="1">
              <a:lnSpc>
                <a:spcPct val="90000"/>
              </a:lnSpc>
              <a:spcAft>
                <a:spcPct val="30000"/>
              </a:spcAft>
            </a:pPr>
            <a:endParaRPr lang="zh-CN" altLang="en-US" sz="2400" b="1" dirty="0" smtClean="0">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标题 1"/>
          <p:cNvSpPr>
            <a:spLocks noGrp="1"/>
          </p:cNvSpPr>
          <p:nvPr>
            <p:ph type="title"/>
          </p:nvPr>
        </p:nvSpPr>
        <p:spPr/>
        <p:txBody>
          <a:bodyPr/>
          <a:lstStyle/>
          <a:p>
            <a:endParaRPr lang="zh-CN" altLang="en-US" dirty="0" smtClean="0"/>
          </a:p>
        </p:txBody>
      </p:sp>
      <p:pic>
        <p:nvPicPr>
          <p:cNvPr id="3" name="内容占位符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31" y="1052736"/>
            <a:ext cx="9150531" cy="5490319"/>
          </a:xfrm>
        </p:spPr>
      </p:pic>
      <p:sp>
        <p:nvSpPr>
          <p:cNvPr id="4" name="圆角矩形 3"/>
          <p:cNvSpPr/>
          <p:nvPr/>
        </p:nvSpPr>
        <p:spPr bwMode="auto">
          <a:xfrm>
            <a:off x="179512" y="2348880"/>
            <a:ext cx="1296144" cy="360040"/>
          </a:xfrm>
          <a:prstGeom prst="roundRect">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cxnSp>
        <p:nvCxnSpPr>
          <p:cNvPr id="6" name="直接连接符 5"/>
          <p:cNvCxnSpPr/>
          <p:nvPr/>
        </p:nvCxnSpPr>
        <p:spPr bwMode="auto">
          <a:xfrm>
            <a:off x="7812360" y="3096776"/>
            <a:ext cx="1080120" cy="0"/>
          </a:xfrm>
          <a:prstGeom prst="line">
            <a:avLst/>
          </a:prstGeom>
          <a:solidFill>
            <a:schemeClr val="accent1"/>
          </a:solidFill>
          <a:ln w="19050" cap="flat" cmpd="sng" algn="ctr">
            <a:solidFill>
              <a:srgbClr val="FF0000"/>
            </a:solidFill>
            <a:prstDash val="solid"/>
            <a:miter lim="800000"/>
            <a:headEnd type="none" w="med" len="med"/>
            <a:tailEnd type="none" w="med" len="med"/>
          </a:ln>
          <a:effectLst/>
        </p:spPr>
      </p:cxn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0"/>
            <a:ext cx="9144000" cy="5486400"/>
          </a:xfrm>
          <a:prstGeom prst="rect">
            <a:avLst/>
          </a:prstGeom>
        </p:spPr>
      </p:pic>
      <p:sp>
        <p:nvSpPr>
          <p:cNvPr id="5" name="矩形 4"/>
          <p:cNvSpPr/>
          <p:nvPr/>
        </p:nvSpPr>
        <p:spPr bwMode="auto">
          <a:xfrm>
            <a:off x="107504" y="2708920"/>
            <a:ext cx="1512168" cy="2016224"/>
          </a:xfrm>
          <a:prstGeom prst="rect">
            <a:avLst/>
          </a:prstGeom>
          <a:solidFill>
            <a:srgbClr val="FF0000">
              <a:alpha val="0"/>
            </a:srgb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标题 1"/>
          <p:cNvSpPr>
            <a:spLocks noGrp="1"/>
          </p:cNvSpPr>
          <p:nvPr>
            <p:ph type="title"/>
          </p:nvPr>
        </p:nvSpPr>
        <p:spPr>
          <a:xfrm>
            <a:off x="323528" y="260648"/>
            <a:ext cx="8496944" cy="1008112"/>
          </a:xfrm>
        </p:spPr>
        <p:txBody>
          <a:bodyPr/>
          <a:lstStyle/>
          <a:p>
            <a:r>
              <a:rPr lang="zh-CN" altLang="en-US" sz="2800" b="1" dirty="0"/>
              <a:t>获得该研究领域的核心作者信息</a:t>
            </a:r>
            <a:endParaRPr lang="zh-CN" altLang="en-US" sz="2800" dirty="0" smtClean="0"/>
          </a:p>
        </p:txBody>
      </p:sp>
      <p:pic>
        <p:nvPicPr>
          <p:cNvPr id="2" name="内容占位符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6" y="1196752"/>
            <a:ext cx="9144000" cy="5486400"/>
          </a:xfrm>
        </p:spPr>
      </p:pic>
      <p:sp>
        <p:nvSpPr>
          <p:cNvPr id="3" name="TextBox 2"/>
          <p:cNvSpPr txBox="1"/>
          <p:nvPr/>
        </p:nvSpPr>
        <p:spPr>
          <a:xfrm>
            <a:off x="3563888" y="4869160"/>
            <a:ext cx="4104456" cy="1865126"/>
          </a:xfrm>
          <a:prstGeom prst="rect">
            <a:avLst/>
          </a:prstGeom>
          <a:noFill/>
        </p:spPr>
        <p:txBody>
          <a:bodyPr wrap="square" rtlCol="0">
            <a:spAutoFit/>
          </a:bodyPr>
          <a:lstStyle/>
          <a:p>
            <a:pPr>
              <a:lnSpc>
                <a:spcPct val="120000"/>
              </a:lnSpc>
            </a:pPr>
            <a:r>
              <a:rPr lang="zh-CN" altLang="en-US" b="1" dirty="0">
                <a:solidFill>
                  <a:srgbClr val="FF0000"/>
                </a:solidFill>
              </a:rPr>
              <a:t>论文作者分析： </a:t>
            </a:r>
            <a:endParaRPr lang="en-US" altLang="zh-CN" b="1" dirty="0">
              <a:solidFill>
                <a:srgbClr val="FF0000"/>
              </a:solidFill>
            </a:endParaRPr>
          </a:p>
          <a:p>
            <a:pPr>
              <a:lnSpc>
                <a:spcPct val="120000"/>
              </a:lnSpc>
            </a:pPr>
            <a:r>
              <a:rPr lang="en-US" altLang="zh-CN" b="1" dirty="0">
                <a:solidFill>
                  <a:srgbClr val="FF0000"/>
                </a:solidFill>
              </a:rPr>
              <a:t>- </a:t>
            </a:r>
            <a:r>
              <a:rPr lang="zh-CN" altLang="en-US" b="1" dirty="0">
                <a:solidFill>
                  <a:srgbClr val="FF0000"/>
                </a:solidFill>
              </a:rPr>
              <a:t>发现高产出研究人员</a:t>
            </a:r>
          </a:p>
          <a:p>
            <a:pPr>
              <a:lnSpc>
                <a:spcPct val="120000"/>
              </a:lnSpc>
              <a:buFontTx/>
              <a:buChar char="-"/>
            </a:pPr>
            <a:r>
              <a:rPr lang="zh-CN" altLang="en-US" b="1" dirty="0">
                <a:solidFill>
                  <a:srgbClr val="FF0000"/>
                </a:solidFill>
              </a:rPr>
              <a:t> 选择好同行审稿专家</a:t>
            </a:r>
          </a:p>
          <a:p>
            <a:pPr>
              <a:lnSpc>
                <a:spcPct val="120000"/>
              </a:lnSpc>
              <a:buFontTx/>
              <a:buChar char="-"/>
            </a:pPr>
            <a:r>
              <a:rPr lang="zh-CN" altLang="en-US" b="1" dirty="0">
                <a:solidFill>
                  <a:srgbClr val="FF0000"/>
                </a:solidFill>
              </a:rPr>
              <a:t> 选择潜在的合作者</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标题 1"/>
          <p:cNvSpPr>
            <a:spLocks noGrp="1"/>
          </p:cNvSpPr>
          <p:nvPr>
            <p:ph type="title"/>
          </p:nvPr>
        </p:nvSpPr>
        <p:spPr>
          <a:xfrm>
            <a:off x="301625" y="609600"/>
            <a:ext cx="8540750" cy="874713"/>
          </a:xfrm>
        </p:spPr>
        <p:txBody>
          <a:bodyPr/>
          <a:lstStyle/>
          <a:p>
            <a:pPr>
              <a:defRPr/>
            </a:pPr>
            <a:r>
              <a:rPr lang="zh-CN" altLang="en-US" sz="2800" b="1" dirty="0">
                <a:solidFill>
                  <a:schemeClr val="accent2">
                    <a:lumMod val="50000"/>
                  </a:schemeClr>
                </a:solidFill>
              </a:rPr>
              <a:t>获得相关研究机构信息</a:t>
            </a:r>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71601"/>
            <a:ext cx="9144000" cy="5486400"/>
          </a:xfrm>
        </p:spPr>
      </p:pic>
      <p:sp>
        <p:nvSpPr>
          <p:cNvPr id="6" name="TextBox 5"/>
          <p:cNvSpPr txBox="1"/>
          <p:nvPr/>
        </p:nvSpPr>
        <p:spPr>
          <a:xfrm>
            <a:off x="5410512" y="4797152"/>
            <a:ext cx="3707904" cy="2382191"/>
          </a:xfrm>
          <a:prstGeom prst="rect">
            <a:avLst/>
          </a:prstGeom>
          <a:noFill/>
        </p:spPr>
        <p:txBody>
          <a:bodyPr wrap="square" rtlCol="0">
            <a:spAutoFit/>
          </a:bodyPr>
          <a:lstStyle/>
          <a:p>
            <a:pPr>
              <a:lnSpc>
                <a:spcPct val="130000"/>
              </a:lnSpc>
            </a:pPr>
            <a:r>
              <a:rPr lang="zh-CN" altLang="en-US" b="1" dirty="0">
                <a:solidFill>
                  <a:srgbClr val="FF0000"/>
                </a:solidFill>
              </a:rPr>
              <a:t>机构 </a:t>
            </a:r>
            <a:r>
              <a:rPr lang="en-US" altLang="zh-CN" b="1" dirty="0">
                <a:solidFill>
                  <a:srgbClr val="FF0000"/>
                </a:solidFill>
              </a:rPr>
              <a:t>:</a:t>
            </a:r>
            <a:endParaRPr lang="zh-CN" altLang="en-US" b="1" dirty="0">
              <a:solidFill>
                <a:srgbClr val="FF0000"/>
              </a:solidFill>
            </a:endParaRPr>
          </a:p>
          <a:p>
            <a:pPr>
              <a:lnSpc>
                <a:spcPct val="130000"/>
              </a:lnSpc>
              <a:buFontTx/>
              <a:buChar char="-"/>
            </a:pPr>
            <a:r>
              <a:rPr lang="zh-CN" altLang="en-US" b="1" dirty="0">
                <a:solidFill>
                  <a:srgbClr val="FF0000"/>
                </a:solidFill>
              </a:rPr>
              <a:t>发现高产出的机构</a:t>
            </a:r>
          </a:p>
          <a:p>
            <a:pPr>
              <a:lnSpc>
                <a:spcPct val="130000"/>
              </a:lnSpc>
              <a:buFontTx/>
              <a:buChar char="-"/>
            </a:pPr>
            <a:r>
              <a:rPr lang="zh-CN" altLang="en-US" b="1" dirty="0">
                <a:solidFill>
                  <a:srgbClr val="FF0000"/>
                </a:solidFill>
              </a:rPr>
              <a:t> 有利于机构间的合作</a:t>
            </a:r>
          </a:p>
          <a:p>
            <a:pPr>
              <a:lnSpc>
                <a:spcPct val="130000"/>
              </a:lnSpc>
              <a:buFontTx/>
              <a:buChar char="-"/>
            </a:pPr>
            <a:r>
              <a:rPr lang="zh-CN" altLang="en-US" b="1" dirty="0">
                <a:solidFill>
                  <a:srgbClr val="FF0000"/>
                </a:solidFill>
              </a:rPr>
              <a:t> 发现深造的研究机构</a:t>
            </a:r>
            <a:r>
              <a:rPr lang="zh-CN" altLang="en-US" dirty="0">
                <a:solidFill>
                  <a:srgbClr val="FF0000"/>
                </a:solidFill>
              </a:rPr>
              <a:t> </a:t>
            </a:r>
          </a:p>
          <a:p>
            <a:endParaRPr lang="zh-CN" alt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2988" y="765175"/>
            <a:ext cx="7058025" cy="522288"/>
          </a:xfrm>
          <a:prstGeom prst="rect">
            <a:avLst/>
          </a:prstGeom>
          <a:noFill/>
        </p:spPr>
        <p:txBody>
          <a:bodyPr>
            <a:spAutoFit/>
          </a:bodyPr>
          <a:lstStyle/>
          <a:p>
            <a:pPr>
              <a:defRPr/>
            </a:pPr>
            <a:r>
              <a:rPr lang="zh-CN" altLang="en-US" sz="2800" b="1" dirty="0">
                <a:solidFill>
                  <a:schemeClr val="accent2">
                    <a:lumMod val="50000"/>
                  </a:schemeClr>
                </a:solidFill>
              </a:rPr>
              <a:t>获得发表该研究领域论文的出版物来源信息</a:t>
            </a:r>
            <a:endParaRPr lang="zh-CN" altLang="en-US" sz="2800" dirty="0">
              <a:solidFill>
                <a:schemeClr val="accent2">
                  <a:lumMod val="50000"/>
                </a:schemeClr>
              </a:solidFill>
            </a:endParaRPr>
          </a:p>
        </p:txBody>
      </p:sp>
      <p:pic>
        <p:nvPicPr>
          <p:cNvPr id="3" name="内容占位符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31" y="1255103"/>
            <a:ext cx="9092269" cy="5455362"/>
          </a:xfrm>
        </p:spPr>
      </p:pic>
      <p:sp>
        <p:nvSpPr>
          <p:cNvPr id="4" name="TextBox 3"/>
          <p:cNvSpPr txBox="1"/>
          <p:nvPr/>
        </p:nvSpPr>
        <p:spPr>
          <a:xfrm>
            <a:off x="5868144" y="5013176"/>
            <a:ext cx="3275856" cy="1754326"/>
          </a:xfrm>
          <a:prstGeom prst="rect">
            <a:avLst/>
          </a:prstGeom>
          <a:noFill/>
        </p:spPr>
        <p:txBody>
          <a:bodyPr wrap="square" rtlCol="0">
            <a:spAutoFit/>
          </a:bodyPr>
          <a:lstStyle/>
          <a:p>
            <a:pPr>
              <a:lnSpc>
                <a:spcPct val="120000"/>
              </a:lnSpc>
              <a:defRPr/>
            </a:pPr>
            <a:r>
              <a:rPr lang="zh-CN" altLang="en-US" sz="1800" b="1" dirty="0">
                <a:solidFill>
                  <a:srgbClr val="FF0000"/>
                </a:solidFill>
                <a:latin typeface="+mj-ea"/>
              </a:rPr>
              <a:t>来源期刊：</a:t>
            </a:r>
            <a:endParaRPr lang="en-US" altLang="zh-CN" sz="1800" b="1" dirty="0">
              <a:solidFill>
                <a:srgbClr val="FF0000"/>
              </a:solidFill>
              <a:latin typeface="+mj-ea"/>
            </a:endParaRPr>
          </a:p>
          <a:p>
            <a:pPr>
              <a:lnSpc>
                <a:spcPct val="120000"/>
              </a:lnSpc>
              <a:buFontTx/>
              <a:buChar char="-"/>
              <a:defRPr/>
            </a:pPr>
            <a:r>
              <a:rPr lang="zh-CN" altLang="en-US" sz="1800" b="1" dirty="0">
                <a:solidFill>
                  <a:srgbClr val="FF0000"/>
                </a:solidFill>
                <a:latin typeface="+mj-ea"/>
              </a:rPr>
              <a:t> 发现相关的学术期刊进行投稿</a:t>
            </a:r>
          </a:p>
          <a:p>
            <a:pPr>
              <a:lnSpc>
                <a:spcPct val="120000"/>
              </a:lnSpc>
              <a:buFontTx/>
              <a:buChar char="-"/>
              <a:defRPr/>
            </a:pPr>
            <a:r>
              <a:rPr lang="en-US" altLang="zh-CN" sz="1800" b="1" dirty="0">
                <a:solidFill>
                  <a:srgbClr val="FF0000"/>
                </a:solidFill>
                <a:latin typeface="+mj-ea"/>
              </a:rPr>
              <a:t> </a:t>
            </a:r>
            <a:r>
              <a:rPr lang="zh-CN" altLang="en-US" sz="1800" b="1" dirty="0">
                <a:solidFill>
                  <a:srgbClr val="FF0000"/>
                </a:solidFill>
                <a:latin typeface="+mj-ea"/>
              </a:rPr>
              <a:t>链接到</a:t>
            </a:r>
            <a:r>
              <a:rPr lang="en-US" altLang="zh-CN" sz="1800" b="1" dirty="0">
                <a:solidFill>
                  <a:srgbClr val="FF0000"/>
                </a:solidFill>
                <a:latin typeface="+mj-ea"/>
              </a:rPr>
              <a:t>Journal Citation Reports</a:t>
            </a:r>
            <a:r>
              <a:rPr lang="zh-CN" altLang="en-US" sz="1800" b="1" dirty="0">
                <a:solidFill>
                  <a:srgbClr val="FF0000"/>
                </a:solidFill>
                <a:latin typeface="+mj-ea"/>
              </a:rPr>
              <a:t>查看影响因子</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标题 1"/>
          <p:cNvSpPr>
            <a:spLocks noGrp="1"/>
          </p:cNvSpPr>
          <p:nvPr>
            <p:ph type="title"/>
          </p:nvPr>
        </p:nvSpPr>
        <p:spPr/>
        <p:txBody>
          <a:bodyPr/>
          <a:lstStyle/>
          <a:p>
            <a:r>
              <a:rPr lang="zh-CN" altLang="en-US" dirty="0" smtClean="0"/>
              <a:t>期刊的影响因子</a:t>
            </a:r>
          </a:p>
        </p:txBody>
      </p:sp>
      <p:pic>
        <p:nvPicPr>
          <p:cNvPr id="3" name="内容占位符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79307"/>
            <a:ext cx="8964488" cy="5378693"/>
          </a:xfrm>
        </p:spPr>
      </p:pic>
      <p:cxnSp>
        <p:nvCxnSpPr>
          <p:cNvPr id="5" name="直接连接符 4"/>
          <p:cNvCxnSpPr/>
          <p:nvPr/>
        </p:nvCxnSpPr>
        <p:spPr bwMode="auto">
          <a:xfrm>
            <a:off x="251520" y="5157192"/>
            <a:ext cx="2664296" cy="0"/>
          </a:xfrm>
          <a:prstGeom prst="line">
            <a:avLst/>
          </a:prstGeom>
          <a:solidFill>
            <a:schemeClr val="accent1"/>
          </a:solidFill>
          <a:ln w="19050" cap="flat" cmpd="sng" algn="ctr">
            <a:solidFill>
              <a:srgbClr val="FF0000"/>
            </a:solidFill>
            <a:prstDash val="solid"/>
            <a:miter lim="800000"/>
            <a:headEnd type="none" w="med" len="med"/>
            <a:tailEnd type="none" w="med" len="med"/>
          </a:ln>
          <a:effectLst/>
        </p:spPr>
      </p:cxn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703" y="1124744"/>
            <a:ext cx="9270999" cy="5562600"/>
          </a:xfrm>
        </p:spPr>
      </p:pic>
      <p:sp>
        <p:nvSpPr>
          <p:cNvPr id="4" name="椭圆 3"/>
          <p:cNvSpPr/>
          <p:nvPr/>
        </p:nvSpPr>
        <p:spPr bwMode="auto">
          <a:xfrm>
            <a:off x="2051720" y="1124744"/>
            <a:ext cx="1584176" cy="360040"/>
          </a:xfrm>
          <a:prstGeom prst="ellipse">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5" name="TextBox 4"/>
          <p:cNvSpPr txBox="1"/>
          <p:nvPr/>
        </p:nvSpPr>
        <p:spPr>
          <a:xfrm>
            <a:off x="3635896" y="980728"/>
            <a:ext cx="1368152" cy="461665"/>
          </a:xfrm>
          <a:prstGeom prst="rect">
            <a:avLst/>
          </a:prstGeom>
          <a:solidFill>
            <a:schemeClr val="accent1"/>
          </a:solidFill>
        </p:spPr>
        <p:txBody>
          <a:bodyPr wrap="square" rtlCol="0">
            <a:spAutoFit/>
          </a:bodyPr>
          <a:lstStyle/>
          <a:p>
            <a:r>
              <a:rPr lang="zh-CN" altLang="en-US" dirty="0" smtClean="0">
                <a:solidFill>
                  <a:srgbClr val="FF0000"/>
                </a:solidFill>
              </a:rPr>
              <a:t>期刊名</a:t>
            </a:r>
            <a:endParaRPr lang="zh-CN" altLang="en-US" dirty="0">
              <a:solidFill>
                <a:srgbClr val="FF0000"/>
              </a:solidFill>
            </a:endParaRPr>
          </a:p>
        </p:txBody>
      </p:sp>
      <p:sp>
        <p:nvSpPr>
          <p:cNvPr id="6" name="圆角矩形 5"/>
          <p:cNvSpPr/>
          <p:nvPr/>
        </p:nvSpPr>
        <p:spPr bwMode="auto">
          <a:xfrm>
            <a:off x="2051720" y="1484784"/>
            <a:ext cx="5328592" cy="2304256"/>
          </a:xfrm>
          <a:prstGeom prst="roundRect">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7" name="TextBox 6"/>
          <p:cNvSpPr txBox="1"/>
          <p:nvPr/>
        </p:nvSpPr>
        <p:spPr>
          <a:xfrm>
            <a:off x="7380312" y="2348880"/>
            <a:ext cx="1440160" cy="830997"/>
          </a:xfrm>
          <a:prstGeom prst="rect">
            <a:avLst/>
          </a:prstGeom>
          <a:solidFill>
            <a:schemeClr val="tx1">
              <a:lumMod val="40000"/>
              <a:lumOff val="60000"/>
            </a:schemeClr>
          </a:solidFill>
        </p:spPr>
        <p:txBody>
          <a:bodyPr wrap="square" rtlCol="0">
            <a:spAutoFit/>
          </a:bodyPr>
          <a:lstStyle/>
          <a:p>
            <a:r>
              <a:rPr lang="zh-CN" altLang="en-US" dirty="0" smtClean="0"/>
              <a:t>影响因子的变化</a:t>
            </a:r>
            <a:endParaRPr lang="zh-CN" altLang="en-US" dirty="0"/>
          </a:p>
        </p:txBody>
      </p:sp>
      <p:sp>
        <p:nvSpPr>
          <p:cNvPr id="9" name="圆角矩形 8"/>
          <p:cNvSpPr/>
          <p:nvPr/>
        </p:nvSpPr>
        <p:spPr bwMode="auto">
          <a:xfrm>
            <a:off x="107504" y="3501008"/>
            <a:ext cx="2448272" cy="288032"/>
          </a:xfrm>
          <a:prstGeom prst="roundRect">
            <a:avLst/>
          </a:prstGeom>
          <a:solidFill>
            <a:schemeClr val="accent1">
              <a:alpha val="0"/>
            </a:schemeClr>
          </a:solidFill>
          <a:ln w="9525"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0" name="TextBox 9"/>
          <p:cNvSpPr txBox="1"/>
          <p:nvPr/>
        </p:nvSpPr>
        <p:spPr>
          <a:xfrm>
            <a:off x="251520" y="3179877"/>
            <a:ext cx="1800200" cy="369332"/>
          </a:xfrm>
          <a:prstGeom prst="rect">
            <a:avLst/>
          </a:prstGeom>
          <a:solidFill>
            <a:schemeClr val="tx1">
              <a:lumMod val="40000"/>
              <a:lumOff val="60000"/>
            </a:schemeClr>
          </a:solidFill>
        </p:spPr>
        <p:txBody>
          <a:bodyPr wrap="square" rtlCol="0">
            <a:spAutoFit/>
          </a:bodyPr>
          <a:lstStyle/>
          <a:p>
            <a:r>
              <a:rPr lang="zh-CN" altLang="en-US" sz="1800" dirty="0" smtClean="0"/>
              <a:t>影响因子的计算</a:t>
            </a:r>
            <a:endParaRPr lang="zh-CN" altLang="en-US" sz="1800"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288" y="549275"/>
            <a:ext cx="8137525" cy="460375"/>
          </a:xfrm>
          <a:prstGeom prst="rect">
            <a:avLst/>
          </a:prstGeom>
          <a:noFill/>
        </p:spPr>
        <p:txBody>
          <a:bodyPr>
            <a:spAutoFit/>
          </a:bodyPr>
          <a:lstStyle/>
          <a:p>
            <a:pPr>
              <a:defRPr/>
            </a:pPr>
            <a:r>
              <a:rPr lang="zh-CN" altLang="en-US" b="1" dirty="0">
                <a:solidFill>
                  <a:schemeClr val="accent2">
                    <a:lumMod val="50000"/>
                  </a:schemeClr>
                </a:solidFill>
                <a:latin typeface="+mj-ea"/>
                <a:ea typeface="+mj-ea"/>
                <a:cs typeface="Times New Roman" pitchFamily="18" charset="0"/>
              </a:rPr>
              <a:t>利用</a:t>
            </a:r>
            <a:r>
              <a:rPr lang="en-US" altLang="zh-CN" b="1" i="1" dirty="0">
                <a:solidFill>
                  <a:schemeClr val="accent2">
                    <a:lumMod val="50000"/>
                  </a:schemeClr>
                </a:solidFill>
                <a:latin typeface="+mj-ea"/>
                <a:ea typeface="+mj-ea"/>
                <a:cs typeface="Times New Roman" pitchFamily="18" charset="0"/>
              </a:rPr>
              <a:t>Journal Citation Reports </a:t>
            </a:r>
            <a:r>
              <a:rPr lang="zh-CN" altLang="en-US" b="1" dirty="0">
                <a:solidFill>
                  <a:schemeClr val="accent2">
                    <a:lumMod val="50000"/>
                  </a:schemeClr>
                </a:solidFill>
                <a:latin typeface="+mj-ea"/>
                <a:ea typeface="+mj-ea"/>
                <a:cs typeface="Times New Roman" pitchFamily="18" charset="0"/>
              </a:rPr>
              <a:t>选择合适的期刊发表论文</a:t>
            </a:r>
            <a:endParaRPr lang="zh-CN" altLang="en-US" dirty="0">
              <a:solidFill>
                <a:schemeClr val="accent2">
                  <a:lumMod val="50000"/>
                </a:schemeClr>
              </a:solidFill>
              <a:latin typeface="+mj-ea"/>
              <a:ea typeface="+mj-ea"/>
              <a:cs typeface="Times New Roman" pitchFamily="18" charset="0"/>
            </a:endParaRPr>
          </a:p>
        </p:txBody>
      </p:sp>
      <p:pic>
        <p:nvPicPr>
          <p:cNvPr id="3" name="内容占位符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346096"/>
            <a:ext cx="9139559" cy="5483736"/>
          </a:xfr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7593" y="3840043"/>
            <a:ext cx="6276975" cy="1685925"/>
          </a:xfrm>
          <a:prstGeom prst="rect">
            <a:avLst/>
          </a:prstGeom>
        </p:spPr>
      </p:pic>
      <p:cxnSp>
        <p:nvCxnSpPr>
          <p:cNvPr id="7" name="直接箭头连接符 6"/>
          <p:cNvCxnSpPr/>
          <p:nvPr/>
        </p:nvCxnSpPr>
        <p:spPr bwMode="auto">
          <a:xfrm flipV="1">
            <a:off x="2483768" y="4966605"/>
            <a:ext cx="383257" cy="550627"/>
          </a:xfrm>
          <a:prstGeom prst="straightConnector1">
            <a:avLst/>
          </a:prstGeom>
          <a:solidFill>
            <a:schemeClr val="accent1"/>
          </a:solidFill>
          <a:ln w="12700" cap="flat" cmpd="sng" algn="ctr">
            <a:solidFill>
              <a:srgbClr val="FF0000"/>
            </a:solidFill>
            <a:prstDash val="solid"/>
            <a:miter lim="800000"/>
            <a:headEnd type="none" w="med" len="med"/>
            <a:tailEnd type="arrow"/>
          </a:ln>
          <a:effectLst/>
        </p:spPr>
      </p:cxnSp>
      <p:sp>
        <p:nvSpPr>
          <p:cNvPr id="9" name="矩形 8"/>
          <p:cNvSpPr/>
          <p:nvPr/>
        </p:nvSpPr>
        <p:spPr bwMode="auto">
          <a:xfrm>
            <a:off x="2867024" y="3840042"/>
            <a:ext cx="6169471" cy="1821205"/>
          </a:xfrm>
          <a:prstGeom prst="rect">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0" name="矩形 9"/>
          <p:cNvSpPr/>
          <p:nvPr/>
        </p:nvSpPr>
        <p:spPr bwMode="auto">
          <a:xfrm>
            <a:off x="107504" y="2132856"/>
            <a:ext cx="9036496" cy="1224136"/>
          </a:xfrm>
          <a:prstGeom prst="rect">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323850" y="836613"/>
            <a:ext cx="8540750" cy="504825"/>
          </a:xfrm>
        </p:spPr>
        <p:txBody>
          <a:bodyPr/>
          <a:lstStyle/>
          <a:p>
            <a:pPr eaLnBrk="1" hangingPunct="1"/>
            <a:r>
              <a:rPr lang="en-US" altLang="zh-CN" sz="3600" b="1" dirty="0" smtClean="0"/>
              <a:t>SCI</a:t>
            </a:r>
            <a:r>
              <a:rPr lang="zh-CN" altLang="en-US" sz="3600" b="1" dirty="0" smtClean="0"/>
              <a:t>、</a:t>
            </a:r>
            <a:r>
              <a:rPr lang="en-US" altLang="zh-CN" sz="3600" b="1" dirty="0" smtClean="0"/>
              <a:t>CPIC-S </a:t>
            </a:r>
            <a:r>
              <a:rPr lang="zh-CN" altLang="en-US" sz="3600" b="1" dirty="0" smtClean="0"/>
              <a:t>检索介绍</a:t>
            </a:r>
          </a:p>
        </p:txBody>
      </p:sp>
      <p:sp>
        <p:nvSpPr>
          <p:cNvPr id="5123" name="Rectangle 3"/>
          <p:cNvSpPr>
            <a:spLocks noGrp="1" noRot="1" noChangeArrowheads="1"/>
          </p:cNvSpPr>
          <p:nvPr>
            <p:ph type="body" idx="1"/>
          </p:nvPr>
        </p:nvSpPr>
        <p:spPr>
          <a:xfrm>
            <a:off x="1331640" y="1916832"/>
            <a:ext cx="6697663" cy="4267200"/>
          </a:xfrm>
        </p:spPr>
        <p:txBody>
          <a:bodyPr/>
          <a:lstStyle/>
          <a:p>
            <a:pPr eaLnBrk="1" hangingPunct="1">
              <a:lnSpc>
                <a:spcPct val="90000"/>
              </a:lnSpc>
              <a:spcAft>
                <a:spcPct val="30000"/>
              </a:spcAft>
            </a:pPr>
            <a:r>
              <a:rPr lang="zh-CN" altLang="en-US" sz="2400" b="1" dirty="0" smtClean="0">
                <a:solidFill>
                  <a:srgbClr val="000000"/>
                </a:solidFill>
                <a:latin typeface="Times New Roman" pitchFamily="18" charset="0"/>
              </a:rPr>
              <a:t>如何利用 </a:t>
            </a:r>
            <a:r>
              <a:rPr lang="en-US" altLang="zh-CN" sz="2400" b="1" dirty="0" smtClean="0">
                <a:solidFill>
                  <a:srgbClr val="000000"/>
                </a:solidFill>
                <a:latin typeface="Times New Roman" pitchFamily="18" charset="0"/>
              </a:rPr>
              <a:t>SCI </a:t>
            </a:r>
            <a:r>
              <a:rPr lang="zh-CN" altLang="en-US" sz="2400" b="1" dirty="0" smtClean="0">
                <a:solidFill>
                  <a:srgbClr val="000000"/>
                </a:solidFill>
                <a:latin typeface="Times New Roman" pitchFamily="18" charset="0"/>
              </a:rPr>
              <a:t>检索相关主题文献</a:t>
            </a:r>
            <a:r>
              <a:rPr lang="zh-CN" altLang="en-US" sz="2400" dirty="0" smtClean="0">
                <a:solidFill>
                  <a:srgbClr val="000000"/>
                </a:solidFill>
                <a:latin typeface="Times New Roman" pitchFamily="18" charset="0"/>
              </a:rPr>
              <a:t> </a:t>
            </a:r>
          </a:p>
          <a:p>
            <a:pPr eaLnBrk="1" hangingPunct="1">
              <a:lnSpc>
                <a:spcPct val="90000"/>
              </a:lnSpc>
              <a:spcAft>
                <a:spcPct val="30000"/>
              </a:spcAft>
            </a:pPr>
            <a:r>
              <a:rPr lang="zh-CN" altLang="en-US" sz="2400" b="1" dirty="0" smtClean="0">
                <a:solidFill>
                  <a:srgbClr val="FF0000"/>
                </a:solidFill>
                <a:latin typeface="Times New Roman" pitchFamily="18" charset="0"/>
              </a:rPr>
              <a:t>如何利用 </a:t>
            </a:r>
            <a:r>
              <a:rPr lang="en-US" altLang="zh-CN" sz="2400" b="1" dirty="0" smtClean="0">
                <a:solidFill>
                  <a:srgbClr val="FF0000"/>
                </a:solidFill>
                <a:latin typeface="Times New Roman" pitchFamily="18" charset="0"/>
              </a:rPr>
              <a:t>SCI </a:t>
            </a:r>
            <a:r>
              <a:rPr lang="zh-CN" altLang="en-US" sz="2400" b="1" dirty="0" smtClean="0">
                <a:solidFill>
                  <a:srgbClr val="FF0000"/>
                </a:solidFill>
                <a:latin typeface="Times New Roman" pitchFamily="18" charset="0"/>
              </a:rPr>
              <a:t>检索论文收录情况</a:t>
            </a:r>
            <a:r>
              <a:rPr lang="zh-CN" altLang="en-US" sz="2400" dirty="0" smtClean="0">
                <a:solidFill>
                  <a:srgbClr val="FF0000"/>
                </a:solidFill>
                <a:latin typeface="Times New Roman" pitchFamily="18" charset="0"/>
              </a:rPr>
              <a:t> </a:t>
            </a:r>
          </a:p>
          <a:p>
            <a:pPr eaLnBrk="1" hangingPunct="1">
              <a:lnSpc>
                <a:spcPct val="90000"/>
              </a:lnSpc>
              <a:spcAft>
                <a:spcPct val="30000"/>
              </a:spcAft>
            </a:pPr>
            <a:r>
              <a:rPr lang="zh-CN" altLang="en-US" sz="2400" b="1" dirty="0" smtClean="0">
                <a:solidFill>
                  <a:srgbClr val="000000"/>
                </a:solidFill>
                <a:latin typeface="Times New Roman" pitchFamily="18" charset="0"/>
              </a:rPr>
              <a:t>如何利用 </a:t>
            </a:r>
            <a:r>
              <a:rPr lang="en-US" altLang="zh-CN" sz="2400" b="1" dirty="0" smtClean="0">
                <a:solidFill>
                  <a:srgbClr val="000000"/>
                </a:solidFill>
                <a:latin typeface="Times New Roman" pitchFamily="18" charset="0"/>
              </a:rPr>
              <a:t>SCI </a:t>
            </a:r>
            <a:r>
              <a:rPr lang="zh-CN" altLang="en-US" sz="2400" b="1" dirty="0" smtClean="0">
                <a:solidFill>
                  <a:srgbClr val="000000"/>
                </a:solidFill>
                <a:latin typeface="Times New Roman" pitchFamily="18" charset="0"/>
              </a:rPr>
              <a:t>检索论文被引用情况</a:t>
            </a:r>
            <a:endParaRPr lang="en-US" altLang="zh-CN" sz="2400" b="1" dirty="0" smtClean="0">
              <a:solidFill>
                <a:srgbClr val="000000"/>
              </a:solidFill>
              <a:latin typeface="Times New Roman" pitchFamily="18" charset="0"/>
            </a:endParaRPr>
          </a:p>
          <a:p>
            <a:pPr eaLnBrk="1" hangingPunct="1">
              <a:lnSpc>
                <a:spcPct val="90000"/>
              </a:lnSpc>
              <a:spcAft>
                <a:spcPct val="30000"/>
              </a:spcAft>
            </a:pPr>
            <a:r>
              <a:rPr lang="zh-CN" altLang="en-US" sz="2400" b="1" dirty="0" smtClean="0">
                <a:solidFill>
                  <a:srgbClr val="000000"/>
                </a:solidFill>
                <a:latin typeface="Times New Roman" pitchFamily="18" charset="0"/>
              </a:rPr>
              <a:t>获取原文的几种途径</a:t>
            </a:r>
          </a:p>
          <a:p>
            <a:pPr eaLnBrk="1" hangingPunct="1">
              <a:lnSpc>
                <a:spcPct val="90000"/>
              </a:lnSpc>
              <a:spcAft>
                <a:spcPct val="30000"/>
              </a:spcAft>
            </a:pPr>
            <a:r>
              <a:rPr lang="zh-CN" altLang="en-US" sz="2400" b="1" dirty="0" smtClean="0">
                <a:solidFill>
                  <a:srgbClr val="000000"/>
                </a:solidFill>
                <a:latin typeface="Times New Roman" pitchFamily="18" charset="0"/>
              </a:rPr>
              <a:t>如何检索 </a:t>
            </a:r>
            <a:r>
              <a:rPr lang="en-US" altLang="zh-CN" sz="2400" b="1" dirty="0" smtClean="0">
                <a:solidFill>
                  <a:srgbClr val="000000"/>
                </a:solidFill>
                <a:latin typeface="Times New Roman" pitchFamily="18" charset="0"/>
              </a:rPr>
              <a:t>SCI</a:t>
            </a:r>
            <a:r>
              <a:rPr lang="zh-CN" altLang="en-US" sz="2400" b="1" dirty="0" smtClean="0">
                <a:solidFill>
                  <a:srgbClr val="000000"/>
                </a:solidFill>
                <a:latin typeface="Times New Roman" pitchFamily="18" charset="0"/>
              </a:rPr>
              <a:t>、</a:t>
            </a:r>
            <a:r>
              <a:rPr lang="en-US" altLang="zh-CN" sz="2400" b="1" dirty="0" smtClean="0">
                <a:solidFill>
                  <a:srgbClr val="000000"/>
                </a:solidFill>
                <a:latin typeface="Times New Roman" pitchFamily="18" charset="0"/>
              </a:rPr>
              <a:t>CPIC-S </a:t>
            </a:r>
            <a:r>
              <a:rPr lang="zh-CN" altLang="en-US" sz="2400" b="1" dirty="0" smtClean="0">
                <a:solidFill>
                  <a:srgbClr val="000000"/>
                </a:solidFill>
                <a:latin typeface="Times New Roman" pitchFamily="18" charset="0"/>
              </a:rPr>
              <a:t>收录号</a:t>
            </a:r>
          </a:p>
          <a:p>
            <a:pPr eaLnBrk="1" hangingPunct="1">
              <a:lnSpc>
                <a:spcPct val="90000"/>
              </a:lnSpc>
              <a:spcAft>
                <a:spcPct val="30000"/>
              </a:spcAft>
            </a:pPr>
            <a:r>
              <a:rPr lang="zh-CN" altLang="en-US" sz="2400" b="1" dirty="0" smtClean="0">
                <a:solidFill>
                  <a:srgbClr val="000000"/>
                </a:solidFill>
                <a:latin typeface="Times New Roman" pitchFamily="18" charset="0"/>
              </a:rPr>
              <a:t>如何检索期刊的影响因子</a:t>
            </a:r>
          </a:p>
          <a:p>
            <a:pPr eaLnBrk="1" hangingPunct="1">
              <a:lnSpc>
                <a:spcPct val="90000"/>
              </a:lnSpc>
              <a:spcAft>
                <a:spcPct val="30000"/>
              </a:spcAft>
            </a:pPr>
            <a:r>
              <a:rPr lang="zh-CN" altLang="en-US" sz="2400" b="1" dirty="0" smtClean="0">
                <a:solidFill>
                  <a:srgbClr val="262626"/>
                </a:solidFill>
                <a:latin typeface="Times New Roman" pitchFamily="18" charset="0"/>
              </a:rPr>
              <a:t>利用 </a:t>
            </a:r>
            <a:r>
              <a:rPr lang="en-US" altLang="zh-CN" sz="2400" b="1" dirty="0" smtClean="0">
                <a:solidFill>
                  <a:srgbClr val="262626"/>
                </a:solidFill>
                <a:latin typeface="Times New Roman" pitchFamily="18" charset="0"/>
              </a:rPr>
              <a:t>SCI </a:t>
            </a:r>
            <a:r>
              <a:rPr lang="zh-CN" altLang="en-US" sz="2400" b="1" dirty="0" smtClean="0">
                <a:solidFill>
                  <a:srgbClr val="262626"/>
                </a:solidFill>
                <a:latin typeface="Times New Roman" pitchFamily="18" charset="0"/>
              </a:rPr>
              <a:t>定制个性化服务</a:t>
            </a:r>
            <a:endParaRPr lang="zh-CN" altLang="en-US" sz="2400" b="1" dirty="0" smtClean="0">
              <a:latin typeface="Times New Roman" pitchFamily="18" charset="0"/>
            </a:endParaRPr>
          </a:p>
          <a:p>
            <a:pPr eaLnBrk="1" hangingPunct="1">
              <a:lnSpc>
                <a:spcPct val="90000"/>
              </a:lnSpc>
              <a:spcAft>
                <a:spcPct val="30000"/>
              </a:spcAft>
            </a:pPr>
            <a:endParaRPr lang="zh-CN" altLang="en-US" sz="2400" b="1" dirty="0" smtClean="0">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1027"/>
          <p:cNvSpPr>
            <a:spLocks noGrp="1" noRot="1" noChangeArrowheads="1"/>
          </p:cNvSpPr>
          <p:nvPr>
            <p:ph type="body" idx="1"/>
          </p:nvPr>
        </p:nvSpPr>
        <p:spPr>
          <a:xfrm>
            <a:off x="301625" y="1988840"/>
            <a:ext cx="8540750" cy="4110335"/>
          </a:xfrm>
        </p:spPr>
        <p:txBody>
          <a:bodyPr/>
          <a:lstStyle/>
          <a:p>
            <a:pPr eaLnBrk="1" hangingPunct="1"/>
            <a:endParaRPr lang="en-US" altLang="zh-CN" sz="2000" b="1" dirty="0" smtClean="0">
              <a:solidFill>
                <a:srgbClr val="000099"/>
              </a:solidFill>
              <a:latin typeface="宋体" pitchFamily="2" charset="-122"/>
            </a:endParaRPr>
          </a:p>
          <a:p>
            <a:pPr eaLnBrk="1" hangingPunct="1">
              <a:lnSpc>
                <a:spcPct val="130000"/>
              </a:lnSpc>
              <a:spcBef>
                <a:spcPct val="50000"/>
              </a:spcBef>
            </a:pPr>
            <a:r>
              <a:rPr lang="zh-CN" altLang="en-US" sz="2400" b="1" dirty="0" smtClean="0">
                <a:solidFill>
                  <a:srgbClr val="000000"/>
                </a:solidFill>
                <a:latin typeface="Times New Roman" pitchFamily="18" charset="0"/>
              </a:rPr>
              <a:t>在 </a:t>
            </a:r>
            <a:r>
              <a:rPr lang="en-US" altLang="zh-CN" sz="2400" b="1" dirty="0" smtClean="0">
                <a:solidFill>
                  <a:srgbClr val="000000"/>
                </a:solidFill>
                <a:latin typeface="Times New Roman" pitchFamily="18" charset="0"/>
              </a:rPr>
              <a:t>SCI </a:t>
            </a:r>
            <a:r>
              <a:rPr lang="zh-CN" altLang="en-US" sz="2400" b="1" dirty="0" smtClean="0">
                <a:solidFill>
                  <a:srgbClr val="000000"/>
                </a:solidFill>
                <a:latin typeface="Times New Roman" pitchFamily="18" charset="0"/>
              </a:rPr>
              <a:t>中可以检索个人、单位</a:t>
            </a:r>
            <a:r>
              <a:rPr lang="en-US" altLang="zh-CN" sz="2400" b="1" dirty="0" smtClean="0">
                <a:solidFill>
                  <a:srgbClr val="000000"/>
                </a:solidFill>
                <a:latin typeface="Times New Roman" pitchFamily="18" charset="0"/>
              </a:rPr>
              <a:t>/</a:t>
            </a:r>
            <a:r>
              <a:rPr lang="zh-CN" altLang="en-US" sz="2400" b="1" dirty="0" smtClean="0">
                <a:solidFill>
                  <a:srgbClr val="000000"/>
                </a:solidFill>
                <a:latin typeface="Times New Roman" pitchFamily="18" charset="0"/>
              </a:rPr>
              <a:t>机构等被 </a:t>
            </a:r>
            <a:r>
              <a:rPr lang="en-US" altLang="zh-CN" sz="2400" b="1" dirty="0" smtClean="0">
                <a:solidFill>
                  <a:srgbClr val="000000"/>
                </a:solidFill>
                <a:latin typeface="Times New Roman" pitchFamily="18" charset="0"/>
              </a:rPr>
              <a:t>SCI </a:t>
            </a:r>
            <a:r>
              <a:rPr lang="zh-CN" altLang="en-US" sz="2400" b="1" dirty="0" smtClean="0">
                <a:solidFill>
                  <a:srgbClr val="000000"/>
                </a:solidFill>
                <a:latin typeface="Times New Roman" pitchFamily="18" charset="0"/>
              </a:rPr>
              <a:t>收录的情况，以下通过几个检索实例来说明。</a:t>
            </a:r>
          </a:p>
          <a:p>
            <a:pPr eaLnBrk="1" hangingPunct="1">
              <a:lnSpc>
                <a:spcPct val="130000"/>
              </a:lnSpc>
              <a:spcBef>
                <a:spcPct val="50000"/>
              </a:spcBef>
            </a:pPr>
            <a:r>
              <a:rPr lang="zh-CN" altLang="en-US" sz="2400" b="1" dirty="0" smtClean="0">
                <a:solidFill>
                  <a:srgbClr val="000000"/>
                </a:solidFill>
                <a:latin typeface="Times New Roman" pitchFamily="18" charset="0"/>
              </a:rPr>
              <a:t>检索 </a:t>
            </a:r>
            <a:r>
              <a:rPr lang="en-US" altLang="zh-CN" sz="2400" b="1" dirty="0" smtClean="0">
                <a:solidFill>
                  <a:srgbClr val="000000"/>
                </a:solidFill>
                <a:latin typeface="Times New Roman" pitchFamily="18" charset="0"/>
              </a:rPr>
              <a:t>2000 - 2014</a:t>
            </a:r>
            <a:r>
              <a:rPr lang="zh-CN" altLang="en-US" sz="2400" b="1" dirty="0" smtClean="0">
                <a:solidFill>
                  <a:srgbClr val="000000"/>
                </a:solidFill>
                <a:latin typeface="Times New Roman" pitchFamily="18" charset="0"/>
              </a:rPr>
              <a:t>年</a:t>
            </a:r>
            <a:r>
              <a:rPr lang="en-US" altLang="zh-CN" sz="2400" b="1" dirty="0">
                <a:solidFill>
                  <a:srgbClr val="000000"/>
                </a:solidFill>
                <a:latin typeface="Times New Roman" pitchFamily="18" charset="0"/>
              </a:rPr>
              <a:t>4</a:t>
            </a:r>
            <a:r>
              <a:rPr lang="zh-CN" altLang="en-US" sz="2400" b="1" dirty="0" smtClean="0">
                <a:solidFill>
                  <a:srgbClr val="000000"/>
                </a:solidFill>
                <a:latin typeface="Times New Roman" pitchFamily="18" charset="0"/>
              </a:rPr>
              <a:t>月</a:t>
            </a:r>
            <a:r>
              <a:rPr lang="en-US" altLang="zh-CN" sz="2400" b="1" dirty="0" smtClean="0">
                <a:solidFill>
                  <a:srgbClr val="000000"/>
                </a:solidFill>
                <a:latin typeface="Times New Roman" pitchFamily="18" charset="0"/>
              </a:rPr>
              <a:t>16</a:t>
            </a:r>
            <a:r>
              <a:rPr lang="zh-CN" altLang="en-US" sz="2400" b="1" dirty="0" smtClean="0">
                <a:solidFill>
                  <a:srgbClr val="000000"/>
                </a:solidFill>
                <a:latin typeface="Times New Roman" pitchFamily="18" charset="0"/>
              </a:rPr>
              <a:t>日郑兰荪院士所发表的论文被收录的情况</a:t>
            </a:r>
            <a:endParaRPr lang="en-US" altLang="zh-CN" sz="2400" b="1" dirty="0" smtClean="0">
              <a:solidFill>
                <a:srgbClr val="000000"/>
              </a:solidFill>
              <a:latin typeface="Times New Roman" pitchFamily="18" charset="0"/>
            </a:endParaRPr>
          </a:p>
          <a:p>
            <a:pPr eaLnBrk="1" hangingPunct="1">
              <a:lnSpc>
                <a:spcPct val="130000"/>
              </a:lnSpc>
              <a:spcBef>
                <a:spcPct val="50000"/>
              </a:spcBef>
            </a:pPr>
            <a:r>
              <a:rPr lang="zh-CN" altLang="en-US" sz="2400" b="1" dirty="0" smtClean="0">
                <a:solidFill>
                  <a:srgbClr val="000000"/>
                </a:solidFill>
                <a:latin typeface="Times New Roman" pitchFamily="18" charset="0"/>
              </a:rPr>
              <a:t>检索式 </a:t>
            </a:r>
            <a:r>
              <a:rPr lang="en-US" altLang="zh-CN" sz="2400" b="1" dirty="0" smtClean="0">
                <a:solidFill>
                  <a:srgbClr val="000000"/>
                </a:solidFill>
                <a:latin typeface="Times New Roman" pitchFamily="18" charset="0"/>
              </a:rPr>
              <a:t>:</a:t>
            </a:r>
            <a:r>
              <a:rPr lang="zh-CN" altLang="en-US" sz="2400" b="1" dirty="0" smtClean="0">
                <a:solidFill>
                  <a:srgbClr val="000000"/>
                </a:solidFill>
                <a:latin typeface="Times New Roman" pitchFamily="18" charset="0"/>
              </a:rPr>
              <a:t>作者</a:t>
            </a:r>
            <a:r>
              <a:rPr lang="en-US" altLang="zh-CN" sz="2400" b="1" dirty="0" smtClean="0">
                <a:solidFill>
                  <a:srgbClr val="000000"/>
                </a:solidFill>
                <a:latin typeface="Times New Roman" pitchFamily="18" charset="0"/>
              </a:rPr>
              <a:t>=</a:t>
            </a:r>
            <a:r>
              <a:rPr lang="en-US" altLang="zh-CN" sz="2400" b="1" dirty="0" err="1" smtClean="0">
                <a:solidFill>
                  <a:srgbClr val="000000"/>
                </a:solidFill>
                <a:latin typeface="Times New Roman" pitchFamily="18" charset="0"/>
              </a:rPr>
              <a:t>zheng</a:t>
            </a:r>
            <a:r>
              <a:rPr lang="en-US" altLang="zh-CN" sz="2400" b="1" dirty="0" smtClean="0">
                <a:solidFill>
                  <a:srgbClr val="000000"/>
                </a:solidFill>
                <a:latin typeface="Times New Roman" pitchFamily="18" charset="0"/>
              </a:rPr>
              <a:t> </a:t>
            </a:r>
            <a:r>
              <a:rPr lang="en-US" altLang="zh-CN" sz="2400" b="1" dirty="0" err="1" smtClean="0">
                <a:solidFill>
                  <a:srgbClr val="000000"/>
                </a:solidFill>
                <a:latin typeface="Times New Roman" pitchFamily="18" charset="0"/>
              </a:rPr>
              <a:t>ls</a:t>
            </a:r>
            <a:r>
              <a:rPr lang="en-US" altLang="zh-CN" sz="2400" b="1" dirty="0" smtClean="0">
                <a:solidFill>
                  <a:srgbClr val="000000"/>
                </a:solidFill>
                <a:latin typeface="Times New Roman" pitchFamily="18" charset="0"/>
              </a:rPr>
              <a:t>  and   </a:t>
            </a:r>
          </a:p>
          <a:p>
            <a:pPr eaLnBrk="1" hangingPunct="1">
              <a:lnSpc>
                <a:spcPct val="130000"/>
              </a:lnSpc>
              <a:spcBef>
                <a:spcPct val="50000"/>
              </a:spcBef>
            </a:pPr>
            <a:r>
              <a:rPr lang="zh-CN" altLang="en-US" sz="2400" b="1" dirty="0" smtClean="0">
                <a:solidFill>
                  <a:srgbClr val="000000"/>
                </a:solidFill>
                <a:latin typeface="Times New Roman" pitchFamily="18" charset="0"/>
              </a:rPr>
              <a:t>地址</a:t>
            </a:r>
            <a:r>
              <a:rPr lang="en-US" altLang="zh-CN" sz="2400" b="1" dirty="0" smtClean="0">
                <a:solidFill>
                  <a:srgbClr val="000000"/>
                </a:solidFill>
                <a:latin typeface="Times New Roman" pitchFamily="18" charset="0"/>
              </a:rPr>
              <a:t>=</a:t>
            </a:r>
            <a:r>
              <a:rPr lang="en-US" altLang="zh-CN" sz="2400" b="1" dirty="0" err="1" smtClean="0">
                <a:solidFill>
                  <a:srgbClr val="000000"/>
                </a:solidFill>
                <a:latin typeface="Times New Roman" pitchFamily="18" charset="0"/>
              </a:rPr>
              <a:t>xiamen</a:t>
            </a:r>
            <a:r>
              <a:rPr lang="en-US" altLang="zh-CN" sz="2400" b="1" dirty="0" smtClean="0">
                <a:solidFill>
                  <a:srgbClr val="000000"/>
                </a:solidFill>
                <a:latin typeface="Times New Roman" pitchFamily="18" charset="0"/>
              </a:rPr>
              <a:t> </a:t>
            </a:r>
            <a:r>
              <a:rPr lang="en-US" altLang="zh-CN" sz="2400" b="1" dirty="0" err="1" smtClean="0">
                <a:solidFill>
                  <a:srgbClr val="000000"/>
                </a:solidFill>
                <a:latin typeface="Times New Roman" pitchFamily="18" charset="0"/>
              </a:rPr>
              <a:t>univ</a:t>
            </a:r>
            <a:r>
              <a:rPr lang="en-US" altLang="zh-CN" sz="2400" b="1" dirty="0" smtClean="0">
                <a:solidFill>
                  <a:srgbClr val="000000"/>
                </a:solidFill>
                <a:latin typeface="Times New Roman" pitchFamily="18" charset="0"/>
              </a:rPr>
              <a:t>* or </a:t>
            </a:r>
            <a:r>
              <a:rPr lang="en-US" altLang="zh-CN" sz="2400" b="1" dirty="0" err="1" smtClean="0">
                <a:solidFill>
                  <a:srgbClr val="000000"/>
                </a:solidFill>
                <a:latin typeface="Times New Roman" pitchFamily="18" charset="0"/>
              </a:rPr>
              <a:t>xia</a:t>
            </a:r>
            <a:r>
              <a:rPr lang="en-US" altLang="zh-CN" sz="2400" b="1" dirty="0" smtClean="0">
                <a:solidFill>
                  <a:srgbClr val="000000"/>
                </a:solidFill>
                <a:latin typeface="Times New Roman" pitchFamily="18" charset="0"/>
              </a:rPr>
              <a:t> men </a:t>
            </a:r>
            <a:r>
              <a:rPr lang="en-US" altLang="zh-CN" sz="2400" b="1" dirty="0" err="1" smtClean="0">
                <a:solidFill>
                  <a:srgbClr val="000000"/>
                </a:solidFill>
                <a:latin typeface="Times New Roman" pitchFamily="18" charset="0"/>
              </a:rPr>
              <a:t>univ</a:t>
            </a:r>
            <a:r>
              <a:rPr lang="en-US" altLang="zh-CN" sz="2400" b="1" dirty="0" smtClean="0">
                <a:solidFill>
                  <a:srgbClr val="000000"/>
                </a:solidFill>
                <a:latin typeface="Times New Roman" pitchFamily="18" charset="0"/>
              </a:rPr>
              <a:t>* </a:t>
            </a:r>
            <a:r>
              <a:rPr lang="zh-CN" altLang="en-US" sz="2400" b="1" dirty="0" smtClean="0">
                <a:solidFill>
                  <a:srgbClr val="000000"/>
                </a:solidFill>
                <a:latin typeface="Times New Roman" pitchFamily="18" charset="0"/>
              </a:rPr>
              <a:t>检索结果 </a:t>
            </a:r>
            <a:r>
              <a:rPr lang="en-US" altLang="zh-CN" sz="2400" b="1" dirty="0" smtClean="0">
                <a:solidFill>
                  <a:srgbClr val="000000"/>
                </a:solidFill>
                <a:latin typeface="Times New Roman" pitchFamily="18" charset="0"/>
              </a:rPr>
              <a:t>466</a:t>
            </a:r>
            <a:r>
              <a:rPr lang="zh-CN" altLang="en-US" sz="2400" b="1" dirty="0" smtClean="0">
                <a:solidFill>
                  <a:srgbClr val="000000"/>
                </a:solidFill>
                <a:latin typeface="Times New Roman" pitchFamily="18" charset="0"/>
              </a:rPr>
              <a:t>篇</a:t>
            </a:r>
            <a:endParaRPr lang="en-US" altLang="zh-CN" sz="2800" dirty="0" smtClean="0"/>
          </a:p>
        </p:txBody>
      </p:sp>
      <p:sp>
        <p:nvSpPr>
          <p:cNvPr id="4" name="TextBox 3"/>
          <p:cNvSpPr txBox="1"/>
          <p:nvPr/>
        </p:nvSpPr>
        <p:spPr>
          <a:xfrm>
            <a:off x="2123728" y="1052736"/>
            <a:ext cx="4155636" cy="461665"/>
          </a:xfrm>
          <a:prstGeom prst="rect">
            <a:avLst/>
          </a:prstGeom>
          <a:noFill/>
        </p:spPr>
        <p:txBody>
          <a:bodyPr wrap="square" rtlCol="0">
            <a:spAutoFit/>
          </a:bodyPr>
          <a:lstStyle/>
          <a:p>
            <a:r>
              <a:rPr lang="en-US" altLang="zh-CN" b="1" dirty="0" smtClean="0">
                <a:solidFill>
                  <a:srgbClr val="000099"/>
                </a:solidFill>
                <a:latin typeface="宋体" pitchFamily="2" charset="-122"/>
              </a:rPr>
              <a:t>SCI</a:t>
            </a:r>
            <a:r>
              <a:rPr lang="zh-CN" altLang="en-US" b="1" dirty="0" smtClean="0">
                <a:solidFill>
                  <a:srgbClr val="000099"/>
                </a:solidFill>
                <a:latin typeface="宋体" pitchFamily="2" charset="-122"/>
              </a:rPr>
              <a:t>收录论文的检索</a:t>
            </a:r>
            <a:endParaRPr lang="zh-CN" alt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1625" y="476672"/>
            <a:ext cx="8540750" cy="576064"/>
          </a:xfrm>
        </p:spPr>
        <p:txBody>
          <a:bodyPr/>
          <a:lstStyle/>
          <a:p>
            <a:r>
              <a:rPr lang="en-US" altLang="zh-CN" dirty="0" smtClean="0"/>
              <a:t>SCI </a:t>
            </a:r>
            <a:r>
              <a:rPr lang="zh-CN" altLang="en-US" dirty="0" smtClean="0"/>
              <a:t>简介</a:t>
            </a:r>
            <a:endParaRPr lang="zh-CN" altLang="en-US" dirty="0"/>
          </a:p>
        </p:txBody>
      </p:sp>
      <p:sp>
        <p:nvSpPr>
          <p:cNvPr id="3" name="内容占位符 2"/>
          <p:cNvSpPr>
            <a:spLocks noGrp="1"/>
          </p:cNvSpPr>
          <p:nvPr>
            <p:ph idx="1"/>
          </p:nvPr>
        </p:nvSpPr>
        <p:spPr>
          <a:xfrm>
            <a:off x="301625" y="1484784"/>
            <a:ext cx="8540750" cy="4614391"/>
          </a:xfrm>
        </p:spPr>
        <p:txBody>
          <a:bodyPr/>
          <a:lstStyle/>
          <a:p>
            <a:r>
              <a:rPr lang="en-US" altLang="zh-CN" sz="2000" dirty="0" smtClean="0">
                <a:solidFill>
                  <a:srgbClr val="000000"/>
                </a:solidFill>
              </a:rPr>
              <a:t>SCI</a:t>
            </a:r>
            <a:r>
              <a:rPr lang="zh-CN" altLang="en-US" sz="2000" dirty="0" smtClean="0">
                <a:solidFill>
                  <a:srgbClr val="000000"/>
                </a:solidFill>
              </a:rPr>
              <a:t>即</a:t>
            </a:r>
            <a:r>
              <a:rPr lang="en-US" altLang="zh-CN" sz="2000" dirty="0" smtClean="0">
                <a:solidFill>
                  <a:srgbClr val="000000"/>
                </a:solidFill>
              </a:rPr>
              <a:t>《</a:t>
            </a:r>
            <a:r>
              <a:rPr lang="zh-CN" altLang="en-US" sz="2000" dirty="0" smtClean="0">
                <a:solidFill>
                  <a:srgbClr val="000000"/>
                </a:solidFill>
              </a:rPr>
              <a:t>科学引文索引</a:t>
            </a:r>
            <a:r>
              <a:rPr lang="en-US" altLang="zh-CN" sz="2000" dirty="0" smtClean="0">
                <a:solidFill>
                  <a:srgbClr val="000000"/>
                </a:solidFill>
              </a:rPr>
              <a:t>》(Science Citation Index</a:t>
            </a:r>
            <a:r>
              <a:rPr lang="zh-CN" altLang="en-US" sz="2000" dirty="0" smtClean="0">
                <a:solidFill>
                  <a:srgbClr val="000000"/>
                </a:solidFill>
              </a:rPr>
              <a:t>），是由美国科学信息研究所（</a:t>
            </a:r>
            <a:r>
              <a:rPr lang="en-US" altLang="zh-CN" sz="2000" dirty="0" smtClean="0">
                <a:solidFill>
                  <a:srgbClr val="000000"/>
                </a:solidFill>
              </a:rPr>
              <a:t>Institute for Scientific Information </a:t>
            </a:r>
            <a:r>
              <a:rPr lang="zh-CN" altLang="en-US" sz="2000" dirty="0" smtClean="0">
                <a:solidFill>
                  <a:srgbClr val="000000"/>
                </a:solidFill>
              </a:rPr>
              <a:t>简称</a:t>
            </a:r>
            <a:r>
              <a:rPr lang="en-US" altLang="zh-CN" sz="2000" dirty="0" smtClean="0">
                <a:solidFill>
                  <a:srgbClr val="000000"/>
                </a:solidFill>
              </a:rPr>
              <a:t>ISI</a:t>
            </a:r>
            <a:r>
              <a:rPr lang="zh-CN" altLang="en-US" sz="2000" dirty="0" smtClean="0">
                <a:solidFill>
                  <a:srgbClr val="000000"/>
                </a:solidFill>
              </a:rPr>
              <a:t>）创建的，收录文献的作者、题目、源期刊、摘要、关键词，不仅可以从文献引证的角度评估文章的学术价值，还可以迅速方便地组建研究课题的参考文献网络。</a:t>
            </a:r>
            <a:r>
              <a:rPr lang="en-US" altLang="zh-CN" sz="2000" dirty="0" smtClean="0">
                <a:solidFill>
                  <a:srgbClr val="000000"/>
                </a:solidFill>
              </a:rPr>
              <a:t>SCI</a:t>
            </a:r>
            <a:r>
              <a:rPr lang="zh-CN" altLang="en-US" sz="2000" dirty="0" smtClean="0">
                <a:solidFill>
                  <a:srgbClr val="000000"/>
                </a:solidFill>
              </a:rPr>
              <a:t>创刊于</a:t>
            </a:r>
            <a:r>
              <a:rPr lang="en-US" altLang="zh-CN" sz="2000" dirty="0" smtClean="0">
                <a:solidFill>
                  <a:srgbClr val="000000"/>
                </a:solidFill>
              </a:rPr>
              <a:t>1961</a:t>
            </a:r>
            <a:r>
              <a:rPr lang="zh-CN" altLang="en-US" sz="2000" dirty="0" smtClean="0">
                <a:solidFill>
                  <a:srgbClr val="000000"/>
                </a:solidFill>
              </a:rPr>
              <a:t>年。经过</a:t>
            </a:r>
            <a:r>
              <a:rPr lang="en-US" altLang="zh-CN" sz="2000" dirty="0">
                <a:solidFill>
                  <a:srgbClr val="000000"/>
                </a:solidFill>
              </a:rPr>
              <a:t>5</a:t>
            </a:r>
            <a:r>
              <a:rPr lang="en-US" altLang="zh-CN" sz="2000" dirty="0" smtClean="0">
                <a:solidFill>
                  <a:srgbClr val="000000"/>
                </a:solidFill>
              </a:rPr>
              <a:t>0</a:t>
            </a:r>
            <a:r>
              <a:rPr lang="zh-CN" altLang="en-US" sz="2000" dirty="0" smtClean="0">
                <a:solidFill>
                  <a:srgbClr val="000000"/>
                </a:solidFill>
              </a:rPr>
              <a:t>年的发展完善，已从开始时单一的印刷型发展成为功能强大的电子化、集成化、网络化的大型多学科、综合性检索系统。</a:t>
            </a:r>
          </a:p>
          <a:p>
            <a:r>
              <a:rPr lang="en-US" altLang="zh-CN" sz="2000" dirty="0" smtClean="0">
                <a:solidFill>
                  <a:srgbClr val="000000"/>
                </a:solidFill>
              </a:rPr>
              <a:t>SCI</a:t>
            </a:r>
            <a:r>
              <a:rPr lang="zh-CN" altLang="en-US" sz="2000" dirty="0" smtClean="0">
                <a:solidFill>
                  <a:srgbClr val="000000"/>
                </a:solidFill>
              </a:rPr>
              <a:t>从来源期刊数量划分为</a:t>
            </a:r>
            <a:r>
              <a:rPr lang="en-US" altLang="zh-CN" sz="2000" dirty="0" smtClean="0">
                <a:solidFill>
                  <a:srgbClr val="000000"/>
                </a:solidFill>
              </a:rPr>
              <a:t>SCI</a:t>
            </a:r>
            <a:r>
              <a:rPr lang="zh-CN" altLang="en-US" sz="2000" dirty="0" smtClean="0">
                <a:solidFill>
                  <a:srgbClr val="000000"/>
                </a:solidFill>
              </a:rPr>
              <a:t>和</a:t>
            </a:r>
            <a:r>
              <a:rPr lang="en-US" altLang="zh-CN" sz="2000" dirty="0" smtClean="0">
                <a:solidFill>
                  <a:srgbClr val="000000"/>
                </a:solidFill>
              </a:rPr>
              <a:t>SCI-E</a:t>
            </a:r>
            <a:r>
              <a:rPr lang="zh-CN" altLang="en-US" sz="2000" dirty="0" smtClean="0">
                <a:solidFill>
                  <a:srgbClr val="000000"/>
                </a:solidFill>
              </a:rPr>
              <a:t>。</a:t>
            </a:r>
            <a:r>
              <a:rPr lang="en-US" altLang="zh-CN" sz="2000" dirty="0" smtClean="0">
                <a:solidFill>
                  <a:srgbClr val="000000"/>
                </a:solidFill>
              </a:rPr>
              <a:t>SCI</a:t>
            </a:r>
            <a:r>
              <a:rPr lang="zh-CN" altLang="en-US" sz="2000" dirty="0" smtClean="0">
                <a:solidFill>
                  <a:srgbClr val="000000"/>
                </a:solidFill>
              </a:rPr>
              <a:t>指来源刊为</a:t>
            </a:r>
            <a:r>
              <a:rPr lang="en-US" altLang="zh-CN" sz="2000" dirty="0" smtClean="0">
                <a:solidFill>
                  <a:srgbClr val="000000"/>
                </a:solidFill>
              </a:rPr>
              <a:t>3500</a:t>
            </a:r>
            <a:r>
              <a:rPr lang="zh-CN" altLang="en-US" sz="2000" dirty="0" smtClean="0">
                <a:solidFill>
                  <a:srgbClr val="000000"/>
                </a:solidFill>
              </a:rPr>
              <a:t>多种的</a:t>
            </a:r>
            <a:r>
              <a:rPr lang="en-US" altLang="zh-CN" sz="2000" dirty="0" smtClean="0">
                <a:solidFill>
                  <a:srgbClr val="000000"/>
                </a:solidFill>
              </a:rPr>
              <a:t>SCI</a:t>
            </a:r>
            <a:r>
              <a:rPr lang="zh-CN" altLang="en-US" sz="2000" dirty="0" smtClean="0">
                <a:solidFill>
                  <a:srgbClr val="000000"/>
                </a:solidFill>
              </a:rPr>
              <a:t>印刷版和</a:t>
            </a:r>
            <a:r>
              <a:rPr lang="en-US" altLang="zh-CN" sz="2000" dirty="0" smtClean="0">
                <a:solidFill>
                  <a:srgbClr val="000000"/>
                </a:solidFill>
              </a:rPr>
              <a:t>SCI</a:t>
            </a:r>
            <a:r>
              <a:rPr lang="zh-CN" altLang="en-US" sz="2000" dirty="0" smtClean="0">
                <a:solidFill>
                  <a:srgbClr val="000000"/>
                </a:solidFill>
              </a:rPr>
              <a:t>光盘版（</a:t>
            </a:r>
            <a:r>
              <a:rPr lang="en-US" altLang="zh-CN" sz="2000" dirty="0" smtClean="0">
                <a:solidFill>
                  <a:srgbClr val="000000"/>
                </a:solidFill>
              </a:rPr>
              <a:t>SCI Compact Disc Edition, </a:t>
            </a:r>
            <a:r>
              <a:rPr lang="zh-CN" altLang="en-US" sz="2000" dirty="0" smtClean="0">
                <a:solidFill>
                  <a:srgbClr val="000000"/>
                </a:solidFill>
              </a:rPr>
              <a:t>简称</a:t>
            </a:r>
            <a:r>
              <a:rPr lang="en-US" altLang="zh-CN" sz="2000" dirty="0" smtClean="0">
                <a:solidFill>
                  <a:srgbClr val="000000"/>
                </a:solidFill>
              </a:rPr>
              <a:t>SCI CDE</a:t>
            </a:r>
            <a:r>
              <a:rPr lang="zh-CN" altLang="en-US" sz="2000" dirty="0" smtClean="0">
                <a:solidFill>
                  <a:srgbClr val="000000"/>
                </a:solidFill>
              </a:rPr>
              <a:t>），</a:t>
            </a:r>
            <a:r>
              <a:rPr lang="en-US" altLang="zh-CN" sz="2000" dirty="0" smtClean="0">
                <a:solidFill>
                  <a:srgbClr val="000000"/>
                </a:solidFill>
              </a:rPr>
              <a:t>SCI-E</a:t>
            </a:r>
            <a:r>
              <a:rPr lang="zh-CN" altLang="en-US" sz="2000" dirty="0" smtClean="0">
                <a:solidFill>
                  <a:srgbClr val="000000"/>
                </a:solidFill>
              </a:rPr>
              <a:t>（</a:t>
            </a:r>
            <a:r>
              <a:rPr lang="en-US" altLang="zh-CN" sz="2000" dirty="0" smtClean="0">
                <a:solidFill>
                  <a:srgbClr val="000000"/>
                </a:solidFill>
              </a:rPr>
              <a:t>SCI Expanded</a:t>
            </a:r>
            <a:r>
              <a:rPr lang="zh-CN" altLang="en-US" sz="2000" dirty="0" smtClean="0">
                <a:solidFill>
                  <a:srgbClr val="000000"/>
                </a:solidFill>
              </a:rPr>
              <a:t>）是</a:t>
            </a:r>
            <a:r>
              <a:rPr lang="en-US" altLang="zh-CN" sz="2000" dirty="0" smtClean="0">
                <a:solidFill>
                  <a:srgbClr val="000000"/>
                </a:solidFill>
              </a:rPr>
              <a:t>SCI</a:t>
            </a:r>
            <a:r>
              <a:rPr lang="zh-CN" altLang="en-US" sz="2000" dirty="0" smtClean="0">
                <a:solidFill>
                  <a:srgbClr val="000000"/>
                </a:solidFill>
              </a:rPr>
              <a:t>的扩展库，它</a:t>
            </a:r>
            <a:r>
              <a:rPr lang="zh-CN" altLang="en-US" sz="2000" dirty="0">
                <a:solidFill>
                  <a:srgbClr val="000000"/>
                </a:solidFill>
              </a:rPr>
              <a:t>为跨 </a:t>
            </a:r>
            <a:r>
              <a:rPr lang="en-US" altLang="zh-CN" sz="2000" dirty="0">
                <a:solidFill>
                  <a:srgbClr val="000000"/>
                </a:solidFill>
              </a:rPr>
              <a:t>150 </a:t>
            </a:r>
            <a:r>
              <a:rPr lang="zh-CN" altLang="en-US" sz="2000" dirty="0">
                <a:solidFill>
                  <a:srgbClr val="000000"/>
                </a:solidFill>
              </a:rPr>
              <a:t>个自然科学学科的 </a:t>
            </a:r>
            <a:r>
              <a:rPr lang="en-US" altLang="zh-CN" sz="2000" dirty="0">
                <a:solidFill>
                  <a:srgbClr val="000000"/>
                </a:solidFill>
              </a:rPr>
              <a:t>6,650 </a:t>
            </a:r>
            <a:r>
              <a:rPr lang="zh-CN" altLang="en-US" sz="2000" dirty="0">
                <a:solidFill>
                  <a:srgbClr val="000000"/>
                </a:solidFill>
              </a:rPr>
              <a:t>多种主要期刊编制了全面索引，并包括从索引文章中收录的所有引用的参考</a:t>
            </a:r>
            <a:r>
              <a:rPr lang="zh-CN" altLang="en-US" sz="2000" dirty="0" smtClean="0">
                <a:solidFill>
                  <a:srgbClr val="000000"/>
                </a:solidFill>
              </a:rPr>
              <a:t>文献</a:t>
            </a:r>
            <a:r>
              <a:rPr lang="en-US" altLang="zh-CN" sz="2000" dirty="0" smtClean="0">
                <a:solidFill>
                  <a:srgbClr val="000000"/>
                </a:solidFill>
              </a:rPr>
              <a:t>,</a:t>
            </a:r>
            <a:r>
              <a:rPr lang="zh-CN" altLang="en-US" sz="2000" dirty="0">
                <a:solidFill>
                  <a:srgbClr val="000000"/>
                </a:solidFill>
              </a:rPr>
              <a:t>主要涉及农业、生物及环境科学；工程技术及</a:t>
            </a:r>
            <a:r>
              <a:rPr lang="zh-CN" altLang="en-US" sz="2000" dirty="0" smtClean="0">
                <a:solidFill>
                  <a:srgbClr val="000000"/>
                </a:solidFill>
              </a:rPr>
              <a:t>应用科学（数学、计算机科学）；</a:t>
            </a:r>
            <a:r>
              <a:rPr lang="zh-CN" altLang="en-US" sz="2000" dirty="0">
                <a:solidFill>
                  <a:srgbClr val="000000"/>
                </a:solidFill>
              </a:rPr>
              <a:t>医学与生命科学；物理及化学；行为科学。</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标题 1"/>
          <p:cNvSpPr>
            <a:spLocks noGrp="1"/>
          </p:cNvSpPr>
          <p:nvPr>
            <p:ph type="title"/>
          </p:nvPr>
        </p:nvSpPr>
        <p:spPr/>
        <p:txBody>
          <a:bodyPr/>
          <a:lstStyle/>
          <a:p>
            <a:endParaRPr lang="zh-CN" altLang="en-US" smtClean="0"/>
          </a:p>
        </p:txBody>
      </p:sp>
      <p:cxnSp>
        <p:nvCxnSpPr>
          <p:cNvPr id="67588" name="直接连接符 7"/>
          <p:cNvCxnSpPr>
            <a:cxnSpLocks noChangeShapeType="1"/>
          </p:cNvCxnSpPr>
          <p:nvPr/>
        </p:nvCxnSpPr>
        <p:spPr bwMode="auto">
          <a:xfrm>
            <a:off x="2268538" y="5229225"/>
            <a:ext cx="1222375" cy="1588"/>
          </a:xfrm>
          <a:prstGeom prst="line">
            <a:avLst/>
          </a:prstGeom>
          <a:noFill/>
          <a:ln w="25400" algn="ctr">
            <a:solidFill>
              <a:srgbClr val="FF0000"/>
            </a:solidFill>
            <a:miter lim="800000"/>
            <a:headEnd/>
            <a:tailEnd/>
          </a:ln>
        </p:spPr>
      </p:cxnSp>
      <p:sp>
        <p:nvSpPr>
          <p:cNvPr id="67589" name="Rectangle 5"/>
          <p:cNvSpPr>
            <a:spLocks noChangeArrowheads="1"/>
          </p:cNvSpPr>
          <p:nvPr/>
        </p:nvSpPr>
        <p:spPr bwMode="auto">
          <a:xfrm>
            <a:off x="900113" y="5805488"/>
            <a:ext cx="288925" cy="215900"/>
          </a:xfrm>
          <a:prstGeom prst="rect">
            <a:avLst/>
          </a:prstGeom>
          <a:solidFill>
            <a:schemeClr val="accent1">
              <a:alpha val="0"/>
            </a:schemeClr>
          </a:solidFill>
          <a:ln w="25400">
            <a:solidFill>
              <a:srgbClr val="FF0000"/>
            </a:solidFill>
            <a:miter lim="800000"/>
            <a:headEnd/>
            <a:tailEnd/>
          </a:ln>
        </p:spPr>
        <p:txBody>
          <a:bodyPr wrap="none" anchor="ctr"/>
          <a:lstStyle/>
          <a:p>
            <a:endParaRPr lang="zh-CN" altLang="en-US" sz="1800"/>
          </a:p>
        </p:txBody>
      </p:sp>
      <p:sp>
        <p:nvSpPr>
          <p:cNvPr id="67590" name="TextBox 6"/>
          <p:cNvSpPr txBox="1">
            <a:spLocks noChangeArrowheads="1"/>
          </p:cNvSpPr>
          <p:nvPr/>
        </p:nvSpPr>
        <p:spPr bwMode="auto">
          <a:xfrm>
            <a:off x="3708400" y="4868863"/>
            <a:ext cx="2951163" cy="461962"/>
          </a:xfrm>
          <a:prstGeom prst="rect">
            <a:avLst/>
          </a:prstGeom>
          <a:noFill/>
          <a:ln w="9525">
            <a:noFill/>
            <a:miter lim="800000"/>
            <a:headEnd/>
            <a:tailEnd/>
          </a:ln>
        </p:spPr>
        <p:txBody>
          <a:bodyPr>
            <a:spAutoFit/>
          </a:bodyPr>
          <a:lstStyle/>
          <a:p>
            <a:r>
              <a:rPr lang="zh-CN" altLang="en-US" b="1">
                <a:solidFill>
                  <a:srgbClr val="FF0000"/>
                </a:solidFill>
              </a:rPr>
              <a:t>更新时间</a:t>
            </a:r>
            <a:r>
              <a:rPr lang="en-US" altLang="zh-CN" b="1">
                <a:solidFill>
                  <a:srgbClr val="FF0000"/>
                </a:solidFill>
              </a:rPr>
              <a:t>2010-10-29</a:t>
            </a:r>
            <a:endParaRPr lang="zh-CN" altLang="en-US" b="1">
              <a:solidFill>
                <a:srgbClr val="FF0000"/>
              </a:solidFill>
            </a:endParaRPr>
          </a:p>
        </p:txBody>
      </p:sp>
      <p:sp>
        <p:nvSpPr>
          <p:cNvPr id="67591" name="Rectangle 5"/>
          <p:cNvSpPr>
            <a:spLocks noChangeArrowheads="1"/>
          </p:cNvSpPr>
          <p:nvPr/>
        </p:nvSpPr>
        <p:spPr bwMode="auto">
          <a:xfrm>
            <a:off x="2987675" y="2349500"/>
            <a:ext cx="504825" cy="287338"/>
          </a:xfrm>
          <a:prstGeom prst="rect">
            <a:avLst/>
          </a:prstGeom>
          <a:solidFill>
            <a:schemeClr val="accent1">
              <a:alpha val="0"/>
            </a:schemeClr>
          </a:solidFill>
          <a:ln w="25400">
            <a:solidFill>
              <a:srgbClr val="FF0000"/>
            </a:solidFill>
            <a:miter lim="800000"/>
            <a:headEnd/>
            <a:tailEnd/>
          </a:ln>
        </p:spPr>
        <p:txBody>
          <a:bodyPr wrap="none" anchor="ctr"/>
          <a:lstStyle/>
          <a:p>
            <a:endParaRPr lang="zh-CN" altLang="en-US" sz="1800"/>
          </a:p>
        </p:txBody>
      </p:sp>
      <p:pic>
        <p:nvPicPr>
          <p:cNvPr id="3" name="内容占位符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73629"/>
            <a:ext cx="9144000" cy="5486400"/>
          </a:xfrm>
        </p:spPr>
      </p:pic>
      <p:cxnSp>
        <p:nvCxnSpPr>
          <p:cNvPr id="5" name="直接连接符 4"/>
          <p:cNvCxnSpPr/>
          <p:nvPr/>
        </p:nvCxnSpPr>
        <p:spPr bwMode="auto">
          <a:xfrm>
            <a:off x="179512" y="6669360"/>
            <a:ext cx="1872208" cy="0"/>
          </a:xfrm>
          <a:prstGeom prst="line">
            <a:avLst/>
          </a:prstGeom>
          <a:solidFill>
            <a:schemeClr val="accent1"/>
          </a:solidFill>
          <a:ln w="9525" cap="flat" cmpd="sng" algn="ctr">
            <a:solidFill>
              <a:srgbClr val="FF0000"/>
            </a:solidFill>
            <a:prstDash val="solid"/>
            <a:miter lim="800000"/>
            <a:headEnd type="none" w="med" len="med"/>
            <a:tailEnd type="none" w="med" len="med"/>
          </a:ln>
          <a:effectLst/>
        </p:spPr>
      </p:cxnSp>
      <p:sp>
        <p:nvSpPr>
          <p:cNvPr id="6" name="椭圆 5"/>
          <p:cNvSpPr/>
          <p:nvPr/>
        </p:nvSpPr>
        <p:spPr bwMode="auto">
          <a:xfrm>
            <a:off x="5076056" y="3501008"/>
            <a:ext cx="882141" cy="432048"/>
          </a:xfrm>
          <a:prstGeom prst="ellipse">
            <a:avLst/>
          </a:prstGeom>
          <a:solidFill>
            <a:schemeClr val="accent1">
              <a:alpha val="600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7" name="椭圆 6"/>
          <p:cNvSpPr/>
          <p:nvPr/>
        </p:nvSpPr>
        <p:spPr bwMode="auto">
          <a:xfrm>
            <a:off x="5130018" y="4149080"/>
            <a:ext cx="828179" cy="360040"/>
          </a:xfrm>
          <a:prstGeom prst="ellipse">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8" name="椭圆 7"/>
          <p:cNvSpPr/>
          <p:nvPr/>
        </p:nvSpPr>
        <p:spPr bwMode="auto">
          <a:xfrm>
            <a:off x="5076056" y="4725144"/>
            <a:ext cx="1080120" cy="374700"/>
          </a:xfrm>
          <a:prstGeom prst="ellipse">
            <a:avLst/>
          </a:prstGeom>
          <a:solidFill>
            <a:schemeClr val="accent1">
              <a:alpha val="100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9" name="TextBox 8"/>
          <p:cNvSpPr txBox="1"/>
          <p:nvPr/>
        </p:nvSpPr>
        <p:spPr>
          <a:xfrm>
            <a:off x="2303748" y="6207695"/>
            <a:ext cx="3312368" cy="461665"/>
          </a:xfrm>
          <a:prstGeom prst="rect">
            <a:avLst/>
          </a:prstGeom>
          <a:solidFill>
            <a:schemeClr val="tx1">
              <a:lumMod val="40000"/>
              <a:lumOff val="60000"/>
            </a:schemeClr>
          </a:solidFill>
        </p:spPr>
        <p:txBody>
          <a:bodyPr wrap="square" rtlCol="0">
            <a:spAutoFit/>
          </a:bodyPr>
          <a:lstStyle/>
          <a:p>
            <a:r>
              <a:rPr lang="en-US" altLang="zh-CN" dirty="0" smtClean="0"/>
              <a:t>2000</a:t>
            </a:r>
            <a:r>
              <a:rPr lang="zh-CN" altLang="en-US" dirty="0" smtClean="0"/>
              <a:t>年</a:t>
            </a:r>
            <a:r>
              <a:rPr lang="en-US" altLang="zh-CN" dirty="0" smtClean="0"/>
              <a:t>-2014</a:t>
            </a:r>
            <a:r>
              <a:rPr lang="zh-CN" altLang="en-US" dirty="0" smtClean="0"/>
              <a:t>年</a:t>
            </a:r>
            <a:r>
              <a:rPr lang="en-US" altLang="zh-CN" dirty="0" smtClean="0"/>
              <a:t>4</a:t>
            </a:r>
            <a:r>
              <a:rPr lang="zh-CN" altLang="en-US" dirty="0" smtClean="0"/>
              <a:t>月</a:t>
            </a:r>
            <a:r>
              <a:rPr lang="en-US" altLang="zh-CN" dirty="0" smtClean="0"/>
              <a:t>16</a:t>
            </a:r>
            <a:r>
              <a:rPr lang="zh-CN" altLang="en-US" dirty="0" smtClean="0"/>
              <a:t>号</a:t>
            </a:r>
            <a:endParaRPr lang="zh-CN" altLang="en-US" dirty="0"/>
          </a:p>
        </p:txBody>
      </p:sp>
      <p:sp>
        <p:nvSpPr>
          <p:cNvPr id="10" name="TextBox 9"/>
          <p:cNvSpPr txBox="1"/>
          <p:nvPr/>
        </p:nvSpPr>
        <p:spPr>
          <a:xfrm>
            <a:off x="5958197" y="3501008"/>
            <a:ext cx="1566131" cy="461665"/>
          </a:xfrm>
          <a:prstGeom prst="rect">
            <a:avLst/>
          </a:prstGeom>
          <a:noFill/>
        </p:spPr>
        <p:txBody>
          <a:bodyPr wrap="square" rtlCol="0">
            <a:spAutoFit/>
          </a:bodyPr>
          <a:lstStyle/>
          <a:p>
            <a:r>
              <a:rPr lang="zh-CN" altLang="en-US" dirty="0" smtClean="0">
                <a:solidFill>
                  <a:srgbClr val="FF0000"/>
                </a:solidFill>
              </a:rPr>
              <a:t>作者甄别</a:t>
            </a:r>
            <a:endParaRPr lang="zh-CN" altLang="en-US" dirty="0">
              <a:solidFill>
                <a:srgbClr val="FF0000"/>
              </a:solidFill>
            </a:endParaRPr>
          </a:p>
        </p:txBody>
      </p:sp>
      <p:cxnSp>
        <p:nvCxnSpPr>
          <p:cNvPr id="12" name="直接箭头连接符 11"/>
          <p:cNvCxnSpPr/>
          <p:nvPr/>
        </p:nvCxnSpPr>
        <p:spPr bwMode="auto">
          <a:xfrm>
            <a:off x="5958197" y="4329100"/>
            <a:ext cx="1062075" cy="180020"/>
          </a:xfrm>
          <a:prstGeom prst="straightConnector1">
            <a:avLst/>
          </a:prstGeom>
          <a:solidFill>
            <a:schemeClr val="accent1"/>
          </a:solidFill>
          <a:ln w="9525" cap="flat" cmpd="sng" algn="ctr">
            <a:solidFill>
              <a:srgbClr val="FF0000"/>
            </a:solidFill>
            <a:prstDash val="solid"/>
            <a:miter lim="800000"/>
            <a:headEnd type="none" w="med" len="med"/>
            <a:tailEnd type="arrow"/>
          </a:ln>
          <a:effectLst/>
        </p:spPr>
      </p:cxnSp>
      <p:cxnSp>
        <p:nvCxnSpPr>
          <p:cNvPr id="14" name="直接箭头连接符 13"/>
          <p:cNvCxnSpPr/>
          <p:nvPr/>
        </p:nvCxnSpPr>
        <p:spPr bwMode="auto">
          <a:xfrm flipV="1">
            <a:off x="6107450" y="4509120"/>
            <a:ext cx="912822" cy="410704"/>
          </a:xfrm>
          <a:prstGeom prst="straightConnector1">
            <a:avLst/>
          </a:prstGeom>
          <a:solidFill>
            <a:schemeClr val="accent1"/>
          </a:solidFill>
          <a:ln w="9525" cap="flat" cmpd="sng" algn="ctr">
            <a:solidFill>
              <a:srgbClr val="FF0000"/>
            </a:solidFill>
            <a:prstDash val="solid"/>
            <a:miter lim="800000"/>
            <a:headEnd type="none" w="med" len="med"/>
            <a:tailEnd type="arrow"/>
          </a:ln>
          <a:effectLst/>
        </p:spPr>
      </p:cxnSp>
      <p:sp>
        <p:nvSpPr>
          <p:cNvPr id="16" name="TextBox 15"/>
          <p:cNvSpPr txBox="1"/>
          <p:nvPr/>
        </p:nvSpPr>
        <p:spPr>
          <a:xfrm>
            <a:off x="7020272" y="4149080"/>
            <a:ext cx="1512168" cy="830997"/>
          </a:xfrm>
          <a:prstGeom prst="rect">
            <a:avLst/>
          </a:prstGeom>
          <a:noFill/>
        </p:spPr>
        <p:txBody>
          <a:bodyPr wrap="square" rtlCol="0">
            <a:spAutoFit/>
          </a:bodyPr>
          <a:lstStyle/>
          <a:p>
            <a:r>
              <a:rPr lang="zh-CN" altLang="en-US" dirty="0" smtClean="0">
                <a:solidFill>
                  <a:srgbClr val="FF0000"/>
                </a:solidFill>
              </a:rPr>
              <a:t>作者机构甄别</a:t>
            </a:r>
            <a:endParaRPr lang="zh-CN" altLang="en-US" dirty="0">
              <a:solidFill>
                <a:srgbClr val="FF0000"/>
              </a:solidFill>
            </a:endParaRPr>
          </a:p>
        </p:txBody>
      </p:sp>
      <p:cxnSp>
        <p:nvCxnSpPr>
          <p:cNvPr id="18" name="直接连接符 17"/>
          <p:cNvCxnSpPr/>
          <p:nvPr/>
        </p:nvCxnSpPr>
        <p:spPr bwMode="auto">
          <a:xfrm>
            <a:off x="179512" y="4778167"/>
            <a:ext cx="720601" cy="0"/>
          </a:xfrm>
          <a:prstGeom prst="line">
            <a:avLst/>
          </a:prstGeom>
          <a:solidFill>
            <a:schemeClr val="accent1"/>
          </a:solidFill>
          <a:ln w="25400" cap="flat" cmpd="sng" algn="ctr">
            <a:solidFill>
              <a:srgbClr val="FF0000"/>
            </a:solidFill>
            <a:prstDash val="solid"/>
            <a:miter lim="800000"/>
            <a:headEnd type="none" w="med" len="med"/>
            <a:tailEnd type="none" w="med" len="med"/>
          </a:ln>
          <a:effectLst/>
        </p:spPr>
      </p:cxn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标题 1"/>
          <p:cNvSpPr>
            <a:spLocks noGrp="1"/>
          </p:cNvSpPr>
          <p:nvPr>
            <p:ph type="title"/>
          </p:nvPr>
        </p:nvSpPr>
        <p:spPr>
          <a:xfrm>
            <a:off x="301625" y="609600"/>
            <a:ext cx="8446839" cy="803176"/>
          </a:xfrm>
        </p:spPr>
        <p:txBody>
          <a:bodyPr/>
          <a:lstStyle/>
          <a:p>
            <a:r>
              <a:rPr lang="zh-CN" altLang="en-US" dirty="0" smtClean="0"/>
              <a:t>作者甄别</a:t>
            </a:r>
          </a:p>
        </p:txBody>
      </p:sp>
      <p:pic>
        <p:nvPicPr>
          <p:cNvPr id="3" name="内容占位符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87312"/>
            <a:ext cx="9075306" cy="5445184"/>
          </a:xfr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19" y="4250784"/>
            <a:ext cx="6276975" cy="1876425"/>
          </a:xfrm>
          <a:prstGeom prst="rect">
            <a:avLst/>
          </a:prstGeom>
        </p:spPr>
      </p:pic>
      <p:cxnSp>
        <p:nvCxnSpPr>
          <p:cNvPr id="6" name="直接连接符 5"/>
          <p:cNvCxnSpPr/>
          <p:nvPr/>
        </p:nvCxnSpPr>
        <p:spPr bwMode="auto">
          <a:xfrm>
            <a:off x="251519" y="5301208"/>
            <a:ext cx="2016225" cy="0"/>
          </a:xfrm>
          <a:prstGeom prst="line">
            <a:avLst/>
          </a:prstGeom>
          <a:solidFill>
            <a:schemeClr val="accent1"/>
          </a:solidFill>
          <a:ln w="9525" cap="flat" cmpd="sng" algn="ctr">
            <a:solidFill>
              <a:srgbClr val="FF0000"/>
            </a:solidFill>
            <a:prstDash val="solid"/>
            <a:miter lim="800000"/>
            <a:headEnd type="none" w="med" len="med"/>
            <a:tailEnd type="none" w="med" len="med"/>
          </a:ln>
          <a:effectLst/>
        </p:spPr>
      </p:cxnSp>
      <p:cxnSp>
        <p:nvCxnSpPr>
          <p:cNvPr id="8" name="直接连接符 7"/>
          <p:cNvCxnSpPr/>
          <p:nvPr/>
        </p:nvCxnSpPr>
        <p:spPr bwMode="auto">
          <a:xfrm>
            <a:off x="395536" y="3284984"/>
            <a:ext cx="1872208" cy="0"/>
          </a:xfrm>
          <a:prstGeom prst="line">
            <a:avLst/>
          </a:prstGeom>
          <a:solidFill>
            <a:schemeClr val="accent1"/>
          </a:solidFill>
          <a:ln w="9525" cap="flat" cmpd="sng" algn="ctr">
            <a:solidFill>
              <a:srgbClr val="FF0000"/>
            </a:solidFill>
            <a:prstDash val="solid"/>
            <a:miter lim="800000"/>
            <a:headEnd type="none" w="med" len="med"/>
            <a:tailEnd type="none" w="med" len="med"/>
          </a:ln>
          <a:effectLst/>
        </p:spPr>
      </p:cxn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标题 1"/>
          <p:cNvSpPr>
            <a:spLocks noGrp="1"/>
          </p:cNvSpPr>
          <p:nvPr>
            <p:ph type="title"/>
          </p:nvPr>
        </p:nvSpPr>
        <p:spPr/>
        <p:txBody>
          <a:bodyPr/>
          <a:lstStyle/>
          <a:p>
            <a:r>
              <a:rPr lang="zh-CN" altLang="en-US" dirty="0" smtClean="0"/>
              <a:t>作者机构甄别</a:t>
            </a:r>
          </a:p>
        </p:txBody>
      </p:sp>
      <p:pic>
        <p:nvPicPr>
          <p:cNvPr id="3" name="内容占位符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53383"/>
            <a:ext cx="8892480" cy="5335489"/>
          </a:xfrm>
        </p:spPr>
      </p:pic>
      <p:cxnSp>
        <p:nvCxnSpPr>
          <p:cNvPr id="5" name="直接连接符 4"/>
          <p:cNvCxnSpPr/>
          <p:nvPr/>
        </p:nvCxnSpPr>
        <p:spPr bwMode="auto">
          <a:xfrm>
            <a:off x="323528" y="3356992"/>
            <a:ext cx="1728192" cy="0"/>
          </a:xfrm>
          <a:prstGeom prst="line">
            <a:avLst/>
          </a:prstGeom>
          <a:solidFill>
            <a:schemeClr val="accent1"/>
          </a:solidFill>
          <a:ln w="9525" cap="flat" cmpd="sng" algn="ctr">
            <a:solidFill>
              <a:srgbClr val="FF0000"/>
            </a:solidFill>
            <a:prstDash val="solid"/>
            <a:miter lim="800000"/>
            <a:headEnd type="none" w="med" len="med"/>
            <a:tailEnd type="none" w="med" len="med"/>
          </a:ln>
          <a:effectLst/>
        </p:spPr>
      </p:cxnSp>
      <p:sp>
        <p:nvSpPr>
          <p:cNvPr id="8" name="矩形 7"/>
          <p:cNvSpPr/>
          <p:nvPr/>
        </p:nvSpPr>
        <p:spPr bwMode="auto">
          <a:xfrm>
            <a:off x="179512" y="3645024"/>
            <a:ext cx="1872208" cy="1656184"/>
          </a:xfrm>
          <a:prstGeom prst="rect">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32" y="1214610"/>
            <a:ext cx="9120768" cy="5472461"/>
          </a:xfrm>
        </p:spPr>
      </p:pic>
      <p:cxnSp>
        <p:nvCxnSpPr>
          <p:cNvPr id="6" name="直接连接符 5"/>
          <p:cNvCxnSpPr/>
          <p:nvPr/>
        </p:nvCxnSpPr>
        <p:spPr bwMode="auto">
          <a:xfrm>
            <a:off x="251520" y="3429000"/>
            <a:ext cx="720080" cy="0"/>
          </a:xfrm>
          <a:prstGeom prst="line">
            <a:avLst/>
          </a:prstGeom>
          <a:solidFill>
            <a:schemeClr val="accent1"/>
          </a:solidFill>
          <a:ln w="9525" cap="flat" cmpd="sng" algn="ctr">
            <a:solidFill>
              <a:srgbClr val="FF0000"/>
            </a:solidFill>
            <a:prstDash val="solid"/>
            <a:miter lim="800000"/>
            <a:headEnd type="none" w="med" len="med"/>
            <a:tailEnd type="none" w="med" len="med"/>
          </a:ln>
          <a:effectLst/>
        </p:spPr>
      </p:cxnSp>
      <p:cxnSp>
        <p:nvCxnSpPr>
          <p:cNvPr id="8" name="直接连接符 7"/>
          <p:cNvCxnSpPr/>
          <p:nvPr/>
        </p:nvCxnSpPr>
        <p:spPr bwMode="auto">
          <a:xfrm>
            <a:off x="971600" y="3933056"/>
            <a:ext cx="1224136" cy="0"/>
          </a:xfrm>
          <a:prstGeom prst="line">
            <a:avLst/>
          </a:prstGeom>
          <a:solidFill>
            <a:schemeClr val="accent1"/>
          </a:solidFill>
          <a:ln w="9525" cap="flat" cmpd="sng" algn="ctr">
            <a:solidFill>
              <a:srgbClr val="FF0000"/>
            </a:solidFill>
            <a:prstDash val="solid"/>
            <a:miter lim="800000"/>
            <a:headEnd type="none" w="med" len="med"/>
            <a:tailEnd type="none" w="med" len="med"/>
          </a:ln>
          <a:effectLst/>
        </p:spPr>
      </p:cxnSp>
    </p:spTree>
    <p:extLst>
      <p:ext uri="{BB962C8B-B14F-4D97-AF65-F5344CB8AC3E}">
        <p14:creationId xmlns:p14="http://schemas.microsoft.com/office/powerpoint/2010/main" val="133941126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title"/>
          </p:nvPr>
        </p:nvSpPr>
        <p:spPr>
          <a:xfrm>
            <a:off x="301625" y="188913"/>
            <a:ext cx="8302625" cy="1152525"/>
          </a:xfrm>
        </p:spPr>
        <p:txBody>
          <a:bodyPr/>
          <a:lstStyle/>
          <a:p>
            <a:r>
              <a:rPr lang="zh-CN" altLang="en-US" sz="2800" dirty="0" smtClean="0"/>
              <a:t>获得</a:t>
            </a:r>
            <a:r>
              <a:rPr lang="en-US" altLang="zh-CN" sz="2800" dirty="0" smtClean="0"/>
              <a:t>2000-2014.4.16</a:t>
            </a:r>
            <a:r>
              <a:rPr lang="zh-CN" altLang="en-US" sz="2800" dirty="0" smtClean="0"/>
              <a:t>郑兰荪院士被</a:t>
            </a:r>
            <a:r>
              <a:rPr lang="en-US" altLang="zh-CN" sz="2800" dirty="0" smtClean="0"/>
              <a:t>SCI</a:t>
            </a:r>
            <a:r>
              <a:rPr lang="zh-CN" altLang="en-US" sz="2800" dirty="0" smtClean="0"/>
              <a:t>收录的论文</a:t>
            </a:r>
            <a:r>
              <a:rPr lang="en-US" altLang="zh-CN" sz="2800" dirty="0" smtClean="0"/>
              <a:t>466</a:t>
            </a:r>
            <a:r>
              <a:rPr lang="zh-CN" altLang="en-US" sz="2800" dirty="0" smtClean="0"/>
              <a:t>篇</a:t>
            </a: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68761"/>
            <a:ext cx="9318599" cy="5591160"/>
          </a:xfrm>
        </p:spPr>
      </p:pic>
      <p:cxnSp>
        <p:nvCxnSpPr>
          <p:cNvPr id="7" name="直接连接符 6"/>
          <p:cNvCxnSpPr/>
          <p:nvPr/>
        </p:nvCxnSpPr>
        <p:spPr bwMode="auto">
          <a:xfrm>
            <a:off x="107504" y="2852936"/>
            <a:ext cx="1296144" cy="0"/>
          </a:xfrm>
          <a:prstGeom prst="line">
            <a:avLst/>
          </a:prstGeom>
          <a:solidFill>
            <a:schemeClr val="accent1"/>
          </a:solidFill>
          <a:ln w="9525" cap="flat" cmpd="sng" algn="ctr">
            <a:solidFill>
              <a:srgbClr val="FF0000"/>
            </a:solidFill>
            <a:prstDash val="solid"/>
            <a:miter lim="800000"/>
            <a:headEnd type="none" w="med" len="med"/>
            <a:tailEnd type="none" w="med" len="med"/>
          </a:ln>
          <a:effectLst/>
        </p:spPr>
      </p:cxn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1625" y="0"/>
            <a:ext cx="8540750" cy="1196752"/>
          </a:xfrm>
        </p:spPr>
        <p:txBody>
          <a:bodyPr/>
          <a:lstStyle/>
          <a:p>
            <a:r>
              <a:rPr lang="zh-CN" altLang="en-US" sz="2800" b="1" dirty="0" smtClean="0"/>
              <a:t>在“作者”字段，排在第一位的是第一作者</a:t>
            </a:r>
            <a:br>
              <a:rPr lang="zh-CN" altLang="en-US" sz="2800" b="1" dirty="0" smtClean="0"/>
            </a:br>
            <a:r>
              <a:rPr lang="zh-CN" altLang="en-US" sz="2800" b="1" dirty="0" smtClean="0"/>
              <a:t>在“通讯作者地址”字段出现的是通讯作者</a:t>
            </a:r>
            <a:endParaRPr lang="zh-CN" altLang="en-US" sz="2800" dirty="0"/>
          </a:p>
        </p:txBody>
      </p:sp>
      <p:sp>
        <p:nvSpPr>
          <p:cNvPr id="7" name="矩形 6"/>
          <p:cNvSpPr/>
          <p:nvPr/>
        </p:nvSpPr>
        <p:spPr bwMode="auto">
          <a:xfrm>
            <a:off x="0" y="5085184"/>
            <a:ext cx="5652120" cy="216024"/>
          </a:xfrm>
          <a:prstGeom prst="rect">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13384"/>
            <a:ext cx="9241027" cy="5544616"/>
          </a:xfrm>
        </p:spPr>
      </p:pic>
      <p:cxnSp>
        <p:nvCxnSpPr>
          <p:cNvPr id="8" name="直接连接符 7"/>
          <p:cNvCxnSpPr/>
          <p:nvPr/>
        </p:nvCxnSpPr>
        <p:spPr bwMode="auto">
          <a:xfrm>
            <a:off x="467544" y="2204864"/>
            <a:ext cx="1656184" cy="0"/>
          </a:xfrm>
          <a:prstGeom prst="line">
            <a:avLst/>
          </a:prstGeom>
          <a:solidFill>
            <a:schemeClr val="accent1"/>
          </a:solidFill>
          <a:ln w="9525" cap="flat" cmpd="sng" algn="ctr">
            <a:solidFill>
              <a:srgbClr val="FF0000"/>
            </a:solidFill>
            <a:prstDash val="solid"/>
            <a:miter lim="800000"/>
            <a:headEnd type="none" w="med" len="med"/>
            <a:tailEnd type="none" w="med" len="med"/>
          </a:ln>
          <a:effectLst/>
        </p:spPr>
      </p:cxnSp>
      <p:cxnSp>
        <p:nvCxnSpPr>
          <p:cNvPr id="10" name="直接连接符 9"/>
          <p:cNvCxnSpPr/>
          <p:nvPr/>
        </p:nvCxnSpPr>
        <p:spPr bwMode="auto">
          <a:xfrm>
            <a:off x="323528" y="6309320"/>
            <a:ext cx="1800200" cy="0"/>
          </a:xfrm>
          <a:prstGeom prst="line">
            <a:avLst/>
          </a:prstGeom>
          <a:solidFill>
            <a:schemeClr val="accent1"/>
          </a:solidFill>
          <a:ln w="9525" cap="flat" cmpd="sng" algn="ctr">
            <a:solidFill>
              <a:srgbClr val="FF0000"/>
            </a:solidFill>
            <a:prstDash val="solid"/>
            <a:miter lim="800000"/>
            <a:headEnd type="none" w="med" len="med"/>
            <a:tailEnd type="none" w="med" len="med"/>
          </a:ln>
          <a:effectLst/>
        </p:spPr>
      </p:cxn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1026"/>
          <p:cNvSpPr>
            <a:spLocks noGrp="1" noRot="1" noChangeArrowheads="1"/>
          </p:cNvSpPr>
          <p:nvPr>
            <p:ph type="title"/>
          </p:nvPr>
        </p:nvSpPr>
        <p:spPr/>
        <p:txBody>
          <a:bodyPr/>
          <a:lstStyle/>
          <a:p>
            <a:pPr eaLnBrk="1" hangingPunct="1"/>
            <a:r>
              <a:rPr lang="en-US" altLang="zh-CN" sz="3600" b="1" dirty="0" smtClean="0">
                <a:solidFill>
                  <a:srgbClr val="000099"/>
                </a:solidFill>
                <a:latin typeface="宋体" pitchFamily="2" charset="-122"/>
              </a:rPr>
              <a:t>SCI</a:t>
            </a:r>
            <a:r>
              <a:rPr lang="zh-CN" altLang="en-US" sz="3600" b="1" dirty="0" smtClean="0">
                <a:solidFill>
                  <a:srgbClr val="000099"/>
                </a:solidFill>
                <a:latin typeface="宋体" pitchFamily="2" charset="-122"/>
              </a:rPr>
              <a:t>收录论文的检索</a:t>
            </a:r>
          </a:p>
        </p:txBody>
      </p:sp>
      <p:sp>
        <p:nvSpPr>
          <p:cNvPr id="71683" name="Rectangle 1027"/>
          <p:cNvSpPr>
            <a:spLocks noGrp="1" noRot="1" noChangeArrowheads="1"/>
          </p:cNvSpPr>
          <p:nvPr>
            <p:ph type="body" idx="1"/>
          </p:nvPr>
        </p:nvSpPr>
        <p:spPr>
          <a:xfrm>
            <a:off x="539750" y="1905000"/>
            <a:ext cx="8064500" cy="4194175"/>
          </a:xfrm>
        </p:spPr>
        <p:txBody>
          <a:bodyPr/>
          <a:lstStyle/>
          <a:p>
            <a:pPr eaLnBrk="1" hangingPunct="1">
              <a:lnSpc>
                <a:spcPct val="130000"/>
              </a:lnSpc>
              <a:spcBef>
                <a:spcPct val="50000"/>
              </a:spcBef>
            </a:pPr>
            <a:r>
              <a:rPr lang="en-US" altLang="zh-CN" sz="2400" b="1" dirty="0" smtClean="0">
                <a:solidFill>
                  <a:srgbClr val="000000"/>
                </a:solidFill>
                <a:latin typeface="Times New Roman" pitchFamily="18" charset="0"/>
                <a:ea typeface=""/>
                <a:cs typeface=""/>
              </a:rPr>
              <a:t>2</a:t>
            </a:r>
            <a:r>
              <a:rPr lang="zh-CN" altLang="en-US" sz="2400" b="1" dirty="0" smtClean="0">
                <a:solidFill>
                  <a:srgbClr val="000000"/>
                </a:solidFill>
                <a:latin typeface="Times New Roman" pitchFamily="18" charset="0"/>
                <a:ea typeface=""/>
                <a:cs typeface=""/>
              </a:rPr>
              <a:t>，检索单位</a:t>
            </a:r>
            <a:r>
              <a:rPr lang="en-US" altLang="zh-CN" sz="2400" b="1" dirty="0" smtClean="0">
                <a:solidFill>
                  <a:srgbClr val="000000"/>
                </a:solidFill>
                <a:latin typeface="Times New Roman" pitchFamily="18" charset="0"/>
                <a:ea typeface=""/>
                <a:cs typeface=""/>
              </a:rPr>
              <a:t>/</a:t>
            </a:r>
            <a:r>
              <a:rPr lang="zh-CN" altLang="en-US" sz="2400" b="1" dirty="0" smtClean="0">
                <a:solidFill>
                  <a:srgbClr val="000000"/>
                </a:solidFill>
                <a:latin typeface="Times New Roman" pitchFamily="18" charset="0"/>
                <a:ea typeface=""/>
                <a:cs typeface=""/>
              </a:rPr>
              <a:t>机构论文收录情况 </a:t>
            </a:r>
          </a:p>
          <a:p>
            <a:pPr eaLnBrk="1" hangingPunct="1">
              <a:lnSpc>
                <a:spcPct val="130000"/>
              </a:lnSpc>
              <a:spcBef>
                <a:spcPct val="50000"/>
              </a:spcBef>
            </a:pPr>
            <a:r>
              <a:rPr lang="zh-CN" altLang="en-US" sz="2400" b="1" dirty="0" smtClean="0">
                <a:solidFill>
                  <a:srgbClr val="000000"/>
                </a:solidFill>
                <a:latin typeface="Times New Roman" pitchFamily="18" charset="0"/>
                <a:ea typeface=""/>
                <a:cs typeface=""/>
              </a:rPr>
              <a:t>由于单位</a:t>
            </a:r>
            <a:r>
              <a:rPr lang="en-US" altLang="zh-CN" sz="2400" b="1" dirty="0" smtClean="0">
                <a:solidFill>
                  <a:srgbClr val="000000"/>
                </a:solidFill>
                <a:latin typeface="Times New Roman" pitchFamily="18" charset="0"/>
                <a:ea typeface=""/>
                <a:cs typeface=""/>
              </a:rPr>
              <a:t>/</a:t>
            </a:r>
            <a:r>
              <a:rPr lang="zh-CN" altLang="en-US" sz="2400" b="1" dirty="0" smtClean="0">
                <a:solidFill>
                  <a:srgbClr val="000000"/>
                </a:solidFill>
                <a:latin typeface="Times New Roman" pitchFamily="18" charset="0"/>
                <a:ea typeface=""/>
                <a:cs typeface=""/>
              </a:rPr>
              <a:t>机构名称形式著录不规范，检索时应</a:t>
            </a:r>
            <a:r>
              <a:rPr lang="zh-CN" altLang="en-US" sz="2400" b="1" dirty="0" smtClean="0">
                <a:solidFill>
                  <a:srgbClr val="000000"/>
                </a:solidFill>
                <a:latin typeface="Times New Roman" pitchFamily="18" charset="0"/>
              </a:rPr>
              <a:t>输入所有可能的单位</a:t>
            </a:r>
            <a:r>
              <a:rPr lang="en-US" altLang="zh-CN" sz="2400" b="1" dirty="0" smtClean="0">
                <a:solidFill>
                  <a:srgbClr val="000000"/>
                </a:solidFill>
                <a:latin typeface="Times New Roman" pitchFamily="18" charset="0"/>
              </a:rPr>
              <a:t>/</a:t>
            </a:r>
            <a:r>
              <a:rPr lang="zh-CN" altLang="en-US" sz="2400" b="1" dirty="0" smtClean="0">
                <a:solidFill>
                  <a:srgbClr val="000000"/>
                </a:solidFill>
                <a:latin typeface="Times New Roman" pitchFamily="18" charset="0"/>
              </a:rPr>
              <a:t>机构名称形式或邮编，以防漏检。</a:t>
            </a:r>
          </a:p>
          <a:p>
            <a:pPr eaLnBrk="1" hangingPunct="1">
              <a:lnSpc>
                <a:spcPct val="130000"/>
              </a:lnSpc>
              <a:spcBef>
                <a:spcPct val="50000"/>
              </a:spcBef>
              <a:buFont typeface="Wingdings" pitchFamily="2" charset="2"/>
              <a:buNone/>
            </a:pPr>
            <a:r>
              <a:rPr lang="zh-CN" altLang="en-US" sz="2400" b="1" dirty="0" smtClean="0">
                <a:solidFill>
                  <a:srgbClr val="000000"/>
                </a:solidFill>
                <a:latin typeface="Times New Roman" pitchFamily="18" charset="0"/>
              </a:rPr>
              <a:t>     以厦门</a:t>
            </a:r>
            <a:r>
              <a:rPr lang="zh-CN" altLang="en-US" sz="2400" b="1" dirty="0" smtClean="0">
                <a:solidFill>
                  <a:srgbClr val="000000"/>
                </a:solidFill>
                <a:latin typeface="Times New Roman" pitchFamily="18" charset="0"/>
                <a:ea typeface=""/>
                <a:cs typeface=""/>
              </a:rPr>
              <a:t>大学</a:t>
            </a:r>
            <a:r>
              <a:rPr lang="zh-CN" altLang="en-US" sz="2400" b="1" dirty="0" smtClean="0">
                <a:solidFill>
                  <a:srgbClr val="000000"/>
                </a:solidFill>
                <a:latin typeface="Times New Roman" pitchFamily="18" charset="0"/>
              </a:rPr>
              <a:t>为例，</a:t>
            </a:r>
            <a:r>
              <a:rPr lang="zh-CN" altLang="en-US" sz="2400" b="1" dirty="0" smtClean="0">
                <a:solidFill>
                  <a:srgbClr val="000000"/>
                </a:solidFill>
                <a:latin typeface="Times New Roman" pitchFamily="18" charset="0"/>
                <a:ea typeface=""/>
                <a:cs typeface=""/>
              </a:rPr>
              <a:t>可能的单位名称形式：</a:t>
            </a:r>
          </a:p>
          <a:p>
            <a:pPr eaLnBrk="1" hangingPunct="1">
              <a:lnSpc>
                <a:spcPct val="130000"/>
              </a:lnSpc>
              <a:spcBef>
                <a:spcPct val="50000"/>
              </a:spcBef>
              <a:buFont typeface="Wingdings" pitchFamily="2" charset="2"/>
              <a:buNone/>
            </a:pPr>
            <a:r>
              <a:rPr lang="zh-CN" altLang="en-US" sz="2400" b="1" dirty="0" smtClean="0">
                <a:solidFill>
                  <a:srgbClr val="000000"/>
                </a:solidFill>
                <a:latin typeface="Times New Roman" pitchFamily="18" charset="0"/>
                <a:ea typeface=""/>
                <a:cs typeface=""/>
              </a:rPr>
              <a:t>     </a:t>
            </a:r>
            <a:r>
              <a:rPr lang="en-US" altLang="zh-CN" sz="2400" b="1" dirty="0" err="1" smtClean="0">
                <a:solidFill>
                  <a:srgbClr val="000000"/>
                </a:solidFill>
                <a:latin typeface="Times New Roman" pitchFamily="18" charset="0"/>
                <a:ea typeface=""/>
                <a:cs typeface=""/>
              </a:rPr>
              <a:t>xiamen</a:t>
            </a:r>
            <a:r>
              <a:rPr lang="en-US" altLang="zh-CN" sz="2400" b="1" dirty="0" smtClean="0">
                <a:solidFill>
                  <a:srgbClr val="000000"/>
                </a:solidFill>
                <a:latin typeface="Times New Roman" pitchFamily="18" charset="0"/>
                <a:ea typeface=""/>
                <a:cs typeface=""/>
              </a:rPr>
              <a:t> </a:t>
            </a:r>
            <a:r>
              <a:rPr lang="en-US" altLang="zh-CN" sz="2400" b="1" dirty="0" err="1" smtClean="0">
                <a:solidFill>
                  <a:srgbClr val="000000"/>
                </a:solidFill>
                <a:latin typeface="Times New Roman" pitchFamily="18" charset="0"/>
                <a:ea typeface=""/>
                <a:cs typeface=""/>
              </a:rPr>
              <a:t>univ</a:t>
            </a:r>
            <a:r>
              <a:rPr lang="en-US" altLang="zh-CN" sz="2400" b="1" dirty="0" smtClean="0">
                <a:solidFill>
                  <a:srgbClr val="000000"/>
                </a:solidFill>
                <a:latin typeface="Times New Roman" pitchFamily="18" charset="0"/>
                <a:ea typeface=""/>
                <a:cs typeface=""/>
              </a:rPr>
              <a:t>* </a:t>
            </a:r>
            <a:r>
              <a:rPr lang="zh-CN" altLang="en-US" sz="2400" b="1" dirty="0" smtClean="0">
                <a:solidFill>
                  <a:srgbClr val="000000"/>
                </a:solidFill>
                <a:latin typeface="Times New Roman" pitchFamily="18" charset="0"/>
              </a:rPr>
              <a:t>；</a:t>
            </a:r>
            <a:r>
              <a:rPr lang="en-US" altLang="zh-CN" sz="2400" b="1" dirty="0" err="1" smtClean="0">
                <a:solidFill>
                  <a:srgbClr val="000000"/>
                </a:solidFill>
                <a:latin typeface="Times New Roman" pitchFamily="18" charset="0"/>
              </a:rPr>
              <a:t>xia</a:t>
            </a:r>
            <a:r>
              <a:rPr lang="en-US" altLang="zh-CN" sz="2400" b="1" dirty="0" smtClean="0">
                <a:solidFill>
                  <a:srgbClr val="000000"/>
                </a:solidFill>
                <a:latin typeface="Times New Roman" pitchFamily="18" charset="0"/>
              </a:rPr>
              <a:t> men </a:t>
            </a:r>
            <a:r>
              <a:rPr lang="en-US" altLang="zh-CN" sz="2400" b="1" dirty="0" err="1" smtClean="0">
                <a:solidFill>
                  <a:srgbClr val="000000"/>
                </a:solidFill>
                <a:latin typeface="Times New Roman" pitchFamily="18" charset="0"/>
              </a:rPr>
              <a:t>univ</a:t>
            </a:r>
            <a:r>
              <a:rPr lang="zh-CN" altLang="en-US" sz="2400" b="1" dirty="0" smtClean="0">
                <a:solidFill>
                  <a:srgbClr val="000000"/>
                </a:solidFill>
                <a:latin typeface="Times New Roman" pitchFamily="18" charset="0"/>
              </a:rPr>
              <a:t>；</a:t>
            </a:r>
            <a:r>
              <a:rPr lang="zh-CN" altLang="en-US" sz="2400" b="1" dirty="0" smtClean="0">
                <a:solidFill>
                  <a:srgbClr val="000000"/>
                </a:solidFill>
                <a:latin typeface="Times New Roman" pitchFamily="18" charset="0"/>
                <a:ea typeface=""/>
                <a:cs typeface=""/>
              </a:rPr>
              <a:t> </a:t>
            </a:r>
            <a:r>
              <a:rPr lang="en-US" altLang="zh-CN" sz="2400" b="1" dirty="0" smtClean="0">
                <a:solidFill>
                  <a:srgbClr val="000000"/>
                </a:solidFill>
                <a:latin typeface="Times New Roman" pitchFamily="18" charset="0"/>
                <a:ea typeface=""/>
                <a:cs typeface=""/>
              </a:rPr>
              <a:t>361005</a:t>
            </a:r>
          </a:p>
          <a:p>
            <a:pPr eaLnBrk="1" hangingPunct="1">
              <a:buFont typeface="Wingdings" pitchFamily="2" charset="2"/>
              <a:buNone/>
            </a:pPr>
            <a:endParaRPr lang="en-US" altLang="zh-CN" sz="2400" b="1" dirty="0" smtClean="0">
              <a:solidFill>
                <a:srgbClr val="000000"/>
              </a:solidFill>
              <a:latin typeface="Times New Roman" pitchFamily="18" charset="0"/>
              <a:ea typeface=""/>
              <a:cs typeface=""/>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a:xfrm>
            <a:off x="301625" y="609600"/>
            <a:ext cx="8540750" cy="874713"/>
          </a:xfrm>
        </p:spPr>
        <p:txBody>
          <a:bodyPr/>
          <a:lstStyle/>
          <a:p>
            <a:pPr eaLnBrk="1" hangingPunct="1"/>
            <a:r>
              <a:rPr lang="zh-CN" altLang="en-US" sz="2800" b="1" dirty="0" smtClean="0">
                <a:solidFill>
                  <a:srgbClr val="000099"/>
                </a:solidFill>
                <a:latin typeface="宋体" pitchFamily="2" charset="-122"/>
              </a:rPr>
              <a:t>检索厦门大学</a:t>
            </a:r>
            <a:r>
              <a:rPr lang="en-US" altLang="zh-CN" sz="2800" b="1" dirty="0" smtClean="0">
                <a:solidFill>
                  <a:srgbClr val="000099"/>
                </a:solidFill>
                <a:latin typeface="宋体" pitchFamily="2" charset="-122"/>
              </a:rPr>
              <a:t>2000-2014</a:t>
            </a:r>
            <a:r>
              <a:rPr lang="zh-CN" altLang="en-US" sz="2800" b="1" dirty="0" smtClean="0">
                <a:solidFill>
                  <a:srgbClr val="000099"/>
                </a:solidFill>
                <a:latin typeface="宋体" pitchFamily="2" charset="-122"/>
              </a:rPr>
              <a:t>年</a:t>
            </a:r>
            <a:r>
              <a:rPr lang="en-US" altLang="zh-CN" sz="2800" b="1" dirty="0" smtClean="0">
                <a:solidFill>
                  <a:srgbClr val="000099"/>
                </a:solidFill>
                <a:latin typeface="宋体" pitchFamily="2" charset="-122"/>
              </a:rPr>
              <a:t>SCI</a:t>
            </a:r>
            <a:r>
              <a:rPr lang="zh-CN" altLang="en-US" sz="2800" b="1" dirty="0" smtClean="0">
                <a:solidFill>
                  <a:srgbClr val="000099"/>
                </a:solidFill>
                <a:latin typeface="宋体" pitchFamily="2" charset="-122"/>
              </a:rPr>
              <a:t>论文</a:t>
            </a:r>
          </a:p>
        </p:txBody>
      </p:sp>
      <p:sp>
        <p:nvSpPr>
          <p:cNvPr id="72707" name="Rectangle 3"/>
          <p:cNvSpPr>
            <a:spLocks noGrp="1" noRot="1" noChangeArrowheads="1"/>
          </p:cNvSpPr>
          <p:nvPr>
            <p:ph type="body" idx="1"/>
          </p:nvPr>
        </p:nvSpPr>
        <p:spPr/>
        <p:txBody>
          <a:bodyPr/>
          <a:lstStyle/>
          <a:p>
            <a:pPr eaLnBrk="1" hangingPunct="1"/>
            <a:endParaRPr lang="zh-CN" altLang="zh-CN" smtClean="0"/>
          </a:p>
        </p:txBody>
      </p:sp>
      <p:sp>
        <p:nvSpPr>
          <p:cNvPr id="72710" name="Line 8"/>
          <p:cNvSpPr>
            <a:spLocks noChangeShapeType="1"/>
          </p:cNvSpPr>
          <p:nvPr/>
        </p:nvSpPr>
        <p:spPr bwMode="auto">
          <a:xfrm>
            <a:off x="5219700" y="2276475"/>
            <a:ext cx="0" cy="0"/>
          </a:xfrm>
          <a:prstGeom prst="line">
            <a:avLst/>
          </a:prstGeom>
          <a:noFill/>
          <a:ln w="9525">
            <a:solidFill>
              <a:schemeClr val="tx1"/>
            </a:solidFill>
            <a:miter lim="800000"/>
            <a:headEnd/>
            <a:tailEnd type="triangle" w="med" len="med"/>
          </a:ln>
        </p:spPr>
        <p:txBody>
          <a:bodyPr wrap="none"/>
          <a:lstStyle/>
          <a:p>
            <a:endParaRPr lang="zh-CN" altLang="en-US"/>
          </a:p>
        </p:txBody>
      </p:sp>
      <p:sp>
        <p:nvSpPr>
          <p:cNvPr id="72711" name="Line 10"/>
          <p:cNvSpPr>
            <a:spLocks noChangeShapeType="1"/>
          </p:cNvSpPr>
          <p:nvPr/>
        </p:nvSpPr>
        <p:spPr bwMode="auto">
          <a:xfrm>
            <a:off x="5219700" y="3860800"/>
            <a:ext cx="0" cy="0"/>
          </a:xfrm>
          <a:prstGeom prst="line">
            <a:avLst/>
          </a:prstGeom>
          <a:noFill/>
          <a:ln w="9525">
            <a:solidFill>
              <a:schemeClr val="tx1"/>
            </a:solidFill>
            <a:miter lim="800000"/>
            <a:headEnd/>
            <a:tailEnd type="triangle" w="med" len="med"/>
          </a:ln>
        </p:spPr>
        <p:txBody>
          <a:bodyPr wrap="none"/>
          <a:lstStyle/>
          <a:p>
            <a:endParaRPr lang="zh-CN" altLang="en-US"/>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4136"/>
            <a:ext cx="9144000" cy="5486400"/>
          </a:xfrm>
          <a:prstGeom prst="rect">
            <a:avLst/>
          </a:prstGeom>
        </p:spPr>
      </p:pic>
      <p:cxnSp>
        <p:nvCxnSpPr>
          <p:cNvPr id="4" name="直接连接符 3"/>
          <p:cNvCxnSpPr/>
          <p:nvPr/>
        </p:nvCxnSpPr>
        <p:spPr bwMode="auto">
          <a:xfrm>
            <a:off x="0" y="2251710"/>
            <a:ext cx="6156176" cy="0"/>
          </a:xfrm>
          <a:prstGeom prst="line">
            <a:avLst/>
          </a:prstGeom>
          <a:solidFill>
            <a:schemeClr val="accent1"/>
          </a:solidFill>
          <a:ln w="22225" cap="flat" cmpd="sng" algn="ctr">
            <a:solidFill>
              <a:srgbClr val="FF0000"/>
            </a:solidFill>
            <a:prstDash val="solid"/>
            <a:miter lim="800000"/>
            <a:headEnd type="none" w="med" len="med"/>
            <a:tailEnd type="none" w="med" len="med"/>
          </a:ln>
          <a:effectLst/>
        </p:spPr>
      </p:cxnSp>
      <p:cxnSp>
        <p:nvCxnSpPr>
          <p:cNvPr id="6" name="直接连接符 5"/>
          <p:cNvCxnSpPr/>
          <p:nvPr/>
        </p:nvCxnSpPr>
        <p:spPr bwMode="auto">
          <a:xfrm>
            <a:off x="107504" y="4653136"/>
            <a:ext cx="3384376" cy="0"/>
          </a:xfrm>
          <a:prstGeom prst="line">
            <a:avLst/>
          </a:prstGeom>
          <a:solidFill>
            <a:schemeClr val="accent1"/>
          </a:solidFill>
          <a:ln w="15875" cap="flat" cmpd="sng" algn="ctr">
            <a:solidFill>
              <a:srgbClr val="FF0000"/>
            </a:solidFill>
            <a:prstDash val="solid"/>
            <a:miter lim="800000"/>
            <a:headEnd type="none" w="med" len="med"/>
            <a:tailEnd type="none" w="med" len="med"/>
          </a:ln>
          <a:effectLst/>
        </p:spPr>
      </p:cxnSp>
      <p:cxnSp>
        <p:nvCxnSpPr>
          <p:cNvPr id="8" name="直接连接符 7"/>
          <p:cNvCxnSpPr/>
          <p:nvPr/>
        </p:nvCxnSpPr>
        <p:spPr bwMode="auto">
          <a:xfrm>
            <a:off x="107504" y="3860800"/>
            <a:ext cx="2016224" cy="0"/>
          </a:xfrm>
          <a:prstGeom prst="line">
            <a:avLst/>
          </a:prstGeom>
          <a:solidFill>
            <a:schemeClr val="accent1"/>
          </a:solidFill>
          <a:ln w="15875" cap="flat" cmpd="sng" algn="ctr">
            <a:solidFill>
              <a:srgbClr val="FF0000"/>
            </a:solidFill>
            <a:prstDash val="solid"/>
            <a:miter lim="800000"/>
            <a:headEnd type="none" w="med" len="med"/>
            <a:tailEnd type="none" w="med" len="med"/>
          </a:ln>
          <a:effectLst/>
        </p:spPr>
      </p:cxn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a:xfrm>
            <a:off x="0" y="609600"/>
            <a:ext cx="9144000" cy="587375"/>
          </a:xfrm>
        </p:spPr>
        <p:txBody>
          <a:bodyPr/>
          <a:lstStyle/>
          <a:p>
            <a:pPr eaLnBrk="1" hangingPunct="1"/>
            <a:r>
              <a:rPr lang="zh-CN" altLang="en-US" sz="2400" b="1" dirty="0" smtClean="0">
                <a:solidFill>
                  <a:srgbClr val="000099"/>
                </a:solidFill>
              </a:rPr>
              <a:t>按照检索条件“</a:t>
            </a:r>
            <a:r>
              <a:rPr lang="en-US" altLang="zh-CN" sz="2400" dirty="0" err="1"/>
              <a:t>xiamen</a:t>
            </a:r>
            <a:r>
              <a:rPr lang="en-US" altLang="zh-CN" sz="2400" dirty="0"/>
              <a:t> </a:t>
            </a:r>
            <a:r>
              <a:rPr lang="en-US" altLang="zh-CN" sz="2400" dirty="0" err="1"/>
              <a:t>univ</a:t>
            </a:r>
            <a:r>
              <a:rPr lang="en-US" altLang="zh-CN" sz="2400" dirty="0"/>
              <a:t>* or </a:t>
            </a:r>
            <a:r>
              <a:rPr lang="en-US" altLang="zh-CN" sz="2400" dirty="0" err="1"/>
              <a:t>xia</a:t>
            </a:r>
            <a:r>
              <a:rPr lang="en-US" altLang="zh-CN" sz="2400" dirty="0"/>
              <a:t> men </a:t>
            </a:r>
            <a:r>
              <a:rPr lang="en-US" altLang="zh-CN" sz="2400" dirty="0" err="1" smtClean="0"/>
              <a:t>univ</a:t>
            </a:r>
            <a:r>
              <a:rPr lang="zh-CN" altLang="en-US" sz="2400" dirty="0" smtClean="0"/>
              <a:t>*</a:t>
            </a:r>
            <a:r>
              <a:rPr lang="en-US" altLang="zh-CN" sz="2400" dirty="0" smtClean="0"/>
              <a:t> </a:t>
            </a:r>
            <a:r>
              <a:rPr lang="en-US" altLang="zh-CN" sz="2400" dirty="0"/>
              <a:t>or </a:t>
            </a:r>
            <a:r>
              <a:rPr lang="en-US" altLang="zh-CN" sz="2400" dirty="0" smtClean="0"/>
              <a:t>361005</a:t>
            </a:r>
            <a:r>
              <a:rPr lang="zh-CN" altLang="en-US" sz="2400" dirty="0" smtClean="0"/>
              <a:t>”检索的</a:t>
            </a:r>
            <a:r>
              <a:rPr lang="en-US" altLang="zh-CN" sz="2400" dirty="0" smtClean="0"/>
              <a:t>SCI</a:t>
            </a:r>
            <a:r>
              <a:rPr lang="zh-CN" altLang="en-US" sz="2400" dirty="0" smtClean="0"/>
              <a:t>文章共</a:t>
            </a:r>
            <a:r>
              <a:rPr lang="en-US" altLang="zh-CN" sz="2400" dirty="0" smtClean="0"/>
              <a:t>14430</a:t>
            </a:r>
            <a:r>
              <a:rPr lang="zh-CN" altLang="en-US" sz="2400" dirty="0" smtClean="0"/>
              <a:t>篇</a:t>
            </a:r>
            <a:endParaRPr lang="zh-CN" altLang="en-US" sz="2400" b="1" dirty="0" smtClean="0">
              <a:solidFill>
                <a:srgbClr val="000099"/>
              </a:solidFill>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0"/>
            <a:ext cx="9144000" cy="5486400"/>
          </a:xfrm>
          <a:prstGeom prst="rect">
            <a:avLst/>
          </a:prstGeom>
        </p:spPr>
      </p:pic>
      <p:cxnSp>
        <p:nvCxnSpPr>
          <p:cNvPr id="4" name="直接连接符 3"/>
          <p:cNvCxnSpPr/>
          <p:nvPr/>
        </p:nvCxnSpPr>
        <p:spPr bwMode="auto">
          <a:xfrm>
            <a:off x="107504" y="2852936"/>
            <a:ext cx="1368152" cy="0"/>
          </a:xfrm>
          <a:prstGeom prst="line">
            <a:avLst/>
          </a:prstGeom>
          <a:solidFill>
            <a:schemeClr val="accent1"/>
          </a:solidFill>
          <a:ln w="9525" cap="flat" cmpd="sng" algn="ctr">
            <a:solidFill>
              <a:srgbClr val="FF0000"/>
            </a:solidFill>
            <a:prstDash val="solid"/>
            <a:miter lim="800000"/>
            <a:headEnd type="none" w="med" len="med"/>
            <a:tailEnd type="none" w="med" len="med"/>
          </a:ln>
          <a:effectLst/>
        </p:spPr>
      </p:cxn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4576" y="332656"/>
            <a:ext cx="8540750" cy="1143000"/>
          </a:xfrm>
        </p:spPr>
        <p:txBody>
          <a:bodyPr/>
          <a:lstStyle/>
          <a:p>
            <a:r>
              <a:rPr lang="zh-CN" altLang="en-US" sz="2800" b="1" dirty="0">
                <a:solidFill>
                  <a:srgbClr val="000099"/>
                </a:solidFill>
              </a:rPr>
              <a:t>因为还有集美大学、厦门理工等检出，还要进行机构的</a:t>
            </a:r>
            <a:r>
              <a:rPr lang="zh-CN" altLang="en-US" sz="2800" b="1" dirty="0" smtClean="0">
                <a:solidFill>
                  <a:srgbClr val="000099"/>
                </a:solidFill>
              </a:rPr>
              <a:t>精炼，其中厦大的共有</a:t>
            </a:r>
            <a:r>
              <a:rPr lang="en-US" altLang="zh-CN" sz="2800" b="1" dirty="0" smtClean="0">
                <a:solidFill>
                  <a:srgbClr val="000099"/>
                </a:solidFill>
              </a:rPr>
              <a:t>13831</a:t>
            </a:r>
            <a:r>
              <a:rPr lang="zh-CN" altLang="en-US" sz="2800" b="1" dirty="0" smtClean="0">
                <a:solidFill>
                  <a:srgbClr val="000099"/>
                </a:solidFill>
              </a:rPr>
              <a:t>篇</a:t>
            </a:r>
            <a:endParaRPr lang="zh-CN" altLang="en-US" sz="2800"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92" y="1420971"/>
            <a:ext cx="9120808" cy="5472485"/>
          </a:xfrm>
        </p:spPr>
      </p:pic>
      <p:cxnSp>
        <p:nvCxnSpPr>
          <p:cNvPr id="6" name="直接连接符 5"/>
          <p:cNvCxnSpPr/>
          <p:nvPr/>
        </p:nvCxnSpPr>
        <p:spPr bwMode="auto">
          <a:xfrm>
            <a:off x="323528" y="5517232"/>
            <a:ext cx="5040560" cy="0"/>
          </a:xfrm>
          <a:prstGeom prst="line">
            <a:avLst/>
          </a:prstGeom>
          <a:solidFill>
            <a:schemeClr val="accent1"/>
          </a:solidFill>
          <a:ln w="12700" cap="flat" cmpd="sng" algn="ctr">
            <a:solidFill>
              <a:srgbClr val="FF0000"/>
            </a:solidFill>
            <a:prstDash val="solid"/>
            <a:miter lim="800000"/>
            <a:headEnd type="none" w="med" len="med"/>
            <a:tailEnd type="none" w="med" len="med"/>
          </a:ln>
          <a:effectLst/>
        </p:spPr>
      </p:cxnSp>
    </p:spTree>
    <p:extLst>
      <p:ext uri="{BB962C8B-B14F-4D97-AF65-F5344CB8AC3E}">
        <p14:creationId xmlns:p14="http://schemas.microsoft.com/office/powerpoint/2010/main" val="124148670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图书馆</a:t>
            </a:r>
            <a:r>
              <a:rPr lang="en-US" altLang="zh-CN" dirty="0" smtClean="0"/>
              <a:t>SCI</a:t>
            </a:r>
            <a:r>
              <a:rPr lang="zh-CN" altLang="en-US" dirty="0" smtClean="0"/>
              <a:t>、</a:t>
            </a:r>
            <a:r>
              <a:rPr lang="en-US" altLang="zh-CN" dirty="0" smtClean="0"/>
              <a:t>CPCI-S</a:t>
            </a:r>
            <a:r>
              <a:rPr lang="zh-CN" altLang="en-US" dirty="0" smtClean="0"/>
              <a:t>入口</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83470"/>
            <a:ext cx="9124216" cy="5474530"/>
          </a:xfrm>
          <a:ln>
            <a:solidFill>
              <a:srgbClr val="FF0000"/>
            </a:solidFill>
          </a:ln>
        </p:spPr>
      </p:pic>
      <p:sp>
        <p:nvSpPr>
          <p:cNvPr id="6" name="矩形 5"/>
          <p:cNvSpPr/>
          <p:nvPr/>
        </p:nvSpPr>
        <p:spPr bwMode="auto">
          <a:xfrm>
            <a:off x="1187624" y="4216112"/>
            <a:ext cx="1080120" cy="864096"/>
          </a:xfrm>
          <a:prstGeom prst="rect">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3" name="椭圆 2"/>
          <p:cNvSpPr/>
          <p:nvPr/>
        </p:nvSpPr>
        <p:spPr bwMode="auto">
          <a:xfrm>
            <a:off x="3347864" y="2708920"/>
            <a:ext cx="792088" cy="216024"/>
          </a:xfrm>
          <a:prstGeom prst="ellipse">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a:xfrm>
            <a:off x="0" y="609600"/>
            <a:ext cx="9144000" cy="658813"/>
          </a:xfrm>
        </p:spPr>
        <p:txBody>
          <a:bodyPr/>
          <a:lstStyle/>
          <a:p>
            <a:pPr eaLnBrk="1" hangingPunct="1"/>
            <a:r>
              <a:rPr lang="en-US" altLang="zh-CN" sz="2600" b="1" smtClean="0">
                <a:solidFill>
                  <a:srgbClr val="000099"/>
                </a:solidFill>
                <a:latin typeface="宋体" pitchFamily="2" charset="-122"/>
              </a:rPr>
              <a:t>3</a:t>
            </a:r>
            <a:r>
              <a:rPr lang="zh-CN" altLang="en-US" sz="2600" b="1" smtClean="0">
                <a:solidFill>
                  <a:srgbClr val="000099"/>
                </a:solidFill>
                <a:latin typeface="宋体" pitchFamily="2" charset="-122"/>
              </a:rPr>
              <a:t>，检索厦门大学近海海洋环境科学国家重点实验室的论文</a:t>
            </a:r>
            <a:r>
              <a:rPr lang="zh-CN" altLang="en-US" smtClean="0"/>
              <a:t> </a:t>
            </a:r>
          </a:p>
        </p:txBody>
      </p:sp>
      <p:sp>
        <p:nvSpPr>
          <p:cNvPr id="75779" name="Rectangle 3"/>
          <p:cNvSpPr>
            <a:spLocks noGrp="1" noRot="1" noChangeArrowheads="1"/>
          </p:cNvSpPr>
          <p:nvPr>
            <p:ph type="body" idx="1"/>
          </p:nvPr>
        </p:nvSpPr>
        <p:spPr>
          <a:xfrm>
            <a:off x="539750" y="1412875"/>
            <a:ext cx="8274050" cy="4895850"/>
          </a:xfrm>
        </p:spPr>
        <p:txBody>
          <a:bodyPr/>
          <a:lstStyle/>
          <a:p>
            <a:pPr algn="just" eaLnBrk="1" hangingPunct="1">
              <a:lnSpc>
                <a:spcPct val="90000"/>
              </a:lnSpc>
              <a:spcBef>
                <a:spcPct val="30000"/>
              </a:spcBef>
            </a:pPr>
            <a:r>
              <a:rPr lang="zh-CN" altLang="en-US" sz="1800" b="1" smtClean="0">
                <a:solidFill>
                  <a:srgbClr val="000000"/>
                </a:solidFill>
                <a:latin typeface="Times New Roman" pitchFamily="18" charset="0"/>
              </a:rPr>
              <a:t>将</a:t>
            </a:r>
            <a:r>
              <a:rPr lang="zh-CN" altLang="en-US" sz="1800" b="1" smtClean="0">
                <a:solidFill>
                  <a:schemeClr val="hlink"/>
                </a:solidFill>
                <a:latin typeface="Times New Roman" pitchFamily="18" charset="0"/>
              </a:rPr>
              <a:t>可能的机构名称形式</a:t>
            </a:r>
            <a:r>
              <a:rPr lang="zh-CN" altLang="en-US" sz="1800" b="1" smtClean="0">
                <a:solidFill>
                  <a:srgbClr val="000000"/>
                </a:solidFill>
                <a:latin typeface="Times New Roman" pitchFamily="18" charset="0"/>
              </a:rPr>
              <a:t>列出，确定检索式。</a:t>
            </a:r>
          </a:p>
          <a:p>
            <a:pPr algn="just" eaLnBrk="1" hangingPunct="1">
              <a:lnSpc>
                <a:spcPct val="90000"/>
              </a:lnSpc>
              <a:spcBef>
                <a:spcPct val="30000"/>
              </a:spcBef>
            </a:pPr>
            <a:r>
              <a:rPr lang="en-US" altLang="zh-CN" sz="1800" b="1" smtClean="0">
                <a:solidFill>
                  <a:srgbClr val="000000"/>
                </a:solidFill>
                <a:latin typeface="Times New Roman" pitchFamily="18" charset="0"/>
              </a:rPr>
              <a:t>state key lab marine environm sci</a:t>
            </a:r>
          </a:p>
          <a:p>
            <a:pPr algn="just" eaLnBrk="1" hangingPunct="1">
              <a:lnSpc>
                <a:spcPct val="90000"/>
              </a:lnSpc>
              <a:spcBef>
                <a:spcPct val="30000"/>
              </a:spcBef>
            </a:pPr>
            <a:r>
              <a:rPr lang="en-US" altLang="zh-CN" sz="1800" b="1" smtClean="0">
                <a:solidFill>
                  <a:srgbClr val="000000"/>
                </a:solidFill>
                <a:latin typeface="Times New Roman" pitchFamily="18" charset="0"/>
              </a:rPr>
              <a:t>state key lab marine sci</a:t>
            </a:r>
          </a:p>
          <a:p>
            <a:pPr algn="just" eaLnBrk="1" hangingPunct="1">
              <a:lnSpc>
                <a:spcPct val="90000"/>
              </a:lnSpc>
              <a:spcBef>
                <a:spcPct val="30000"/>
              </a:spcBef>
            </a:pPr>
            <a:r>
              <a:rPr lang="en-US" altLang="zh-CN" sz="1800" b="1" smtClean="0">
                <a:solidFill>
                  <a:srgbClr val="000000"/>
                </a:solidFill>
                <a:latin typeface="Times New Roman" pitchFamily="18" charset="0"/>
              </a:rPr>
              <a:t>State Key Lab Environm Sci</a:t>
            </a:r>
          </a:p>
          <a:p>
            <a:pPr algn="just" eaLnBrk="1" hangingPunct="1">
              <a:lnSpc>
                <a:spcPct val="90000"/>
              </a:lnSpc>
              <a:spcBef>
                <a:spcPct val="30000"/>
              </a:spcBef>
            </a:pPr>
            <a:r>
              <a:rPr lang="en-US" altLang="zh-CN" sz="1800" b="1" smtClean="0">
                <a:solidFill>
                  <a:srgbClr val="000000"/>
                </a:solidFill>
                <a:latin typeface="Times New Roman" pitchFamily="18" charset="0"/>
              </a:rPr>
              <a:t>State Key Lab Marine Environm Sci</a:t>
            </a:r>
          </a:p>
          <a:p>
            <a:pPr algn="just" eaLnBrk="1" hangingPunct="1">
              <a:lnSpc>
                <a:spcPct val="90000"/>
              </a:lnSpc>
              <a:spcBef>
                <a:spcPct val="30000"/>
              </a:spcBef>
            </a:pPr>
            <a:r>
              <a:rPr lang="en-US" altLang="zh-CN" sz="1800" b="1" smtClean="0">
                <a:solidFill>
                  <a:srgbClr val="000000"/>
                </a:solidFill>
                <a:latin typeface="Times New Roman" pitchFamily="18" charset="0"/>
              </a:rPr>
              <a:t>State Key Lab Marine Environm</a:t>
            </a:r>
          </a:p>
          <a:p>
            <a:pPr algn="just" eaLnBrk="1" hangingPunct="1">
              <a:lnSpc>
                <a:spcPct val="90000"/>
              </a:lnSpc>
              <a:spcBef>
                <a:spcPct val="30000"/>
              </a:spcBef>
            </a:pPr>
            <a:r>
              <a:rPr lang="en-US" altLang="zh-CN" sz="1800" b="1" smtClean="0">
                <a:solidFill>
                  <a:srgbClr val="000000"/>
                </a:solidFill>
                <a:latin typeface="Times New Roman" pitchFamily="18" charset="0"/>
              </a:rPr>
              <a:t>State Key Lab Marine Environm</a:t>
            </a:r>
          </a:p>
          <a:p>
            <a:pPr algn="just" eaLnBrk="1" hangingPunct="1">
              <a:lnSpc>
                <a:spcPct val="90000"/>
              </a:lnSpc>
              <a:spcBef>
                <a:spcPct val="30000"/>
              </a:spcBef>
            </a:pPr>
            <a:r>
              <a:rPr lang="en-US" altLang="zh-CN" sz="1800" b="1" smtClean="0">
                <a:solidFill>
                  <a:srgbClr val="000000"/>
                </a:solidFill>
                <a:latin typeface="Times New Roman" pitchFamily="18" charset="0"/>
              </a:rPr>
              <a:t>key lab marine environm sci</a:t>
            </a:r>
          </a:p>
          <a:p>
            <a:pPr algn="just" eaLnBrk="1" hangingPunct="1">
              <a:lnSpc>
                <a:spcPct val="90000"/>
              </a:lnSpc>
              <a:spcBef>
                <a:spcPct val="30000"/>
              </a:spcBef>
            </a:pPr>
            <a:r>
              <a:rPr lang="en-US" altLang="zh-CN" sz="1800" b="1" smtClean="0">
                <a:solidFill>
                  <a:srgbClr val="000000"/>
                </a:solidFill>
                <a:latin typeface="Times New Roman" pitchFamily="18" charset="0"/>
              </a:rPr>
              <a:t>key state lab marine environm sci</a:t>
            </a:r>
          </a:p>
          <a:p>
            <a:pPr algn="just" eaLnBrk="1" hangingPunct="1">
              <a:lnSpc>
                <a:spcPct val="90000"/>
              </a:lnSpc>
              <a:spcBef>
                <a:spcPct val="30000"/>
              </a:spcBef>
            </a:pPr>
            <a:r>
              <a:rPr lang="en-US" altLang="zh-CN" sz="1800" b="1" smtClean="0">
                <a:solidFill>
                  <a:srgbClr val="000000"/>
                </a:solidFill>
                <a:latin typeface="Times New Roman" pitchFamily="18" charset="0"/>
              </a:rPr>
              <a:t>key lab marine environm sci</a:t>
            </a:r>
          </a:p>
          <a:p>
            <a:pPr algn="just" eaLnBrk="1" hangingPunct="1">
              <a:lnSpc>
                <a:spcPct val="90000"/>
              </a:lnSpc>
              <a:spcBef>
                <a:spcPct val="30000"/>
              </a:spcBef>
            </a:pPr>
            <a:r>
              <a:rPr lang="en-US" altLang="zh-CN" sz="1800" b="1" smtClean="0">
                <a:solidFill>
                  <a:srgbClr val="000000"/>
                </a:solidFill>
                <a:latin typeface="Times New Roman" pitchFamily="18" charset="0"/>
              </a:rPr>
              <a:t>Sch Environm Sci, Natl Key Lab</a:t>
            </a:r>
          </a:p>
          <a:p>
            <a:pPr algn="just" eaLnBrk="1" hangingPunct="1">
              <a:lnSpc>
                <a:spcPct val="90000"/>
              </a:lnSpc>
              <a:spcBef>
                <a:spcPct val="30000"/>
              </a:spcBef>
            </a:pPr>
            <a:r>
              <a:rPr lang="en-US" altLang="zh-CN" sz="1800" b="1" smtClean="0">
                <a:solidFill>
                  <a:srgbClr val="000000"/>
                </a:solidFill>
                <a:latin typeface="Times New Roman" pitchFamily="18" charset="0"/>
              </a:rPr>
              <a:t>Coll Oceanog &amp; Environm Sci, Key State Lab Marine Environm Sci</a:t>
            </a:r>
          </a:p>
          <a:p>
            <a:pPr algn="just" eaLnBrk="1" hangingPunct="1">
              <a:lnSpc>
                <a:spcPct val="90000"/>
              </a:lnSpc>
              <a:spcBef>
                <a:spcPct val="30000"/>
              </a:spcBef>
            </a:pPr>
            <a:r>
              <a:rPr lang="en-US" altLang="zh-CN" sz="1800" b="1" smtClean="0">
                <a:solidFill>
                  <a:srgbClr val="000000"/>
                </a:solidFill>
                <a:latin typeface="Times New Roman" pitchFamily="18" charset="0"/>
              </a:rPr>
              <a:t>Environm Sci Res Ctr, State Key Lab Marine Sci</a:t>
            </a:r>
          </a:p>
          <a:p>
            <a:pPr eaLnBrk="1" hangingPunct="1">
              <a:lnSpc>
                <a:spcPct val="90000"/>
              </a:lnSpc>
              <a:spcBef>
                <a:spcPct val="30000"/>
              </a:spcBef>
            </a:pPr>
            <a:r>
              <a:rPr lang="en-US" altLang="zh-CN" sz="1800" b="1" smtClean="0">
                <a:solidFill>
                  <a:srgbClr val="000000"/>
                </a:solidFill>
                <a:latin typeface="Times New Roman" pitchFamily="18" charset="0"/>
              </a:rPr>
              <a:t>Marine Environm Lab</a:t>
            </a:r>
            <a:r>
              <a:rPr lang="en-US" altLang="zh-CN" sz="2000" b="1" smtClean="0">
                <a:solidFill>
                  <a:srgbClr val="000000"/>
                </a:solidFill>
              </a:rPr>
              <a:t> </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1026"/>
          <p:cNvSpPr>
            <a:spLocks noGrp="1" noRot="1" noChangeArrowheads="1"/>
          </p:cNvSpPr>
          <p:nvPr>
            <p:ph type="title"/>
          </p:nvPr>
        </p:nvSpPr>
        <p:spPr>
          <a:xfrm>
            <a:off x="301625" y="836613"/>
            <a:ext cx="8540750" cy="915987"/>
          </a:xfrm>
        </p:spPr>
        <p:txBody>
          <a:bodyPr/>
          <a:lstStyle/>
          <a:p>
            <a:pPr eaLnBrk="1" hangingPunct="1"/>
            <a:r>
              <a:rPr lang="zh-CN" altLang="en-US" sz="3600" b="1" smtClean="0">
                <a:solidFill>
                  <a:srgbClr val="000099"/>
                </a:solidFill>
              </a:rPr>
              <a:t>检索式定为</a:t>
            </a:r>
          </a:p>
        </p:txBody>
      </p:sp>
      <p:sp>
        <p:nvSpPr>
          <p:cNvPr id="76803" name="Rectangle 1027"/>
          <p:cNvSpPr>
            <a:spLocks noGrp="1" noRot="1" noChangeArrowheads="1"/>
          </p:cNvSpPr>
          <p:nvPr>
            <p:ph type="body" idx="1"/>
          </p:nvPr>
        </p:nvSpPr>
        <p:spPr>
          <a:xfrm>
            <a:off x="611188" y="2133600"/>
            <a:ext cx="7993062" cy="3965575"/>
          </a:xfrm>
        </p:spPr>
        <p:txBody>
          <a:bodyPr/>
          <a:lstStyle/>
          <a:p>
            <a:pPr eaLnBrk="1" hangingPunct="1">
              <a:lnSpc>
                <a:spcPct val="130000"/>
              </a:lnSpc>
              <a:spcBef>
                <a:spcPct val="50000"/>
              </a:spcBef>
            </a:pPr>
            <a:r>
              <a:rPr lang="en-US" altLang="zh-CN" sz="2800" b="1" smtClean="0">
                <a:solidFill>
                  <a:srgbClr val="000000"/>
                </a:solidFill>
                <a:latin typeface="宋体" pitchFamily="2" charset="-122"/>
              </a:rPr>
              <a:t>AD=((environm or marine ) </a:t>
            </a:r>
            <a:r>
              <a:rPr lang="en-US" altLang="zh-CN" sz="2800" b="1" smtClean="0">
                <a:solidFill>
                  <a:srgbClr val="FF3300"/>
                </a:solidFill>
                <a:latin typeface="宋体" pitchFamily="2" charset="-122"/>
              </a:rPr>
              <a:t>same</a:t>
            </a:r>
            <a:r>
              <a:rPr lang="en-US" altLang="zh-CN" sz="2800" b="1" smtClean="0">
                <a:solidFill>
                  <a:srgbClr val="000000"/>
                </a:solidFill>
                <a:latin typeface="宋体" pitchFamily="2" charset="-122"/>
              </a:rPr>
              <a:t> lab </a:t>
            </a:r>
            <a:r>
              <a:rPr lang="en-US" altLang="zh-CN" sz="2800" b="1" smtClean="0">
                <a:solidFill>
                  <a:srgbClr val="FF3300"/>
                </a:solidFill>
                <a:latin typeface="宋体" pitchFamily="2" charset="-122"/>
              </a:rPr>
              <a:t>same</a:t>
            </a:r>
            <a:r>
              <a:rPr lang="en-US" altLang="zh-CN" sz="2800" b="1" smtClean="0">
                <a:solidFill>
                  <a:srgbClr val="000000"/>
                </a:solidFill>
                <a:latin typeface="宋体" pitchFamily="2" charset="-122"/>
              </a:rPr>
              <a:t> XIAMEN UNIV)</a:t>
            </a:r>
          </a:p>
          <a:p>
            <a:pPr eaLnBrk="1" hangingPunct="1">
              <a:lnSpc>
                <a:spcPct val="130000"/>
              </a:lnSpc>
              <a:spcBef>
                <a:spcPct val="50000"/>
              </a:spcBef>
            </a:pPr>
            <a:r>
              <a:rPr lang="zh-CN" altLang="en-US" sz="2800" b="1" smtClean="0">
                <a:solidFill>
                  <a:srgbClr val="000000"/>
                </a:solidFill>
                <a:latin typeface="宋体" pitchFamily="2" charset="-122"/>
              </a:rPr>
              <a:t>然后再进行机构精炼</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a:xfrm>
            <a:off x="0" y="404813"/>
            <a:ext cx="9144000" cy="1143000"/>
          </a:xfrm>
        </p:spPr>
        <p:txBody>
          <a:bodyPr/>
          <a:lstStyle/>
          <a:p>
            <a:pPr eaLnBrk="1" hangingPunct="1"/>
            <a:r>
              <a:rPr lang="en-US" altLang="zh-CN" sz="2400" b="1" dirty="0" smtClean="0">
                <a:latin typeface="Times New Roman" pitchFamily="18" charset="0"/>
              </a:rPr>
              <a:t>4</a:t>
            </a:r>
            <a:r>
              <a:rPr lang="zh-CN" altLang="en-US" sz="2400" b="1" dirty="0" smtClean="0">
                <a:latin typeface="Times New Roman" pitchFamily="18" charset="0"/>
              </a:rPr>
              <a:t>，检索 </a:t>
            </a:r>
            <a:r>
              <a:rPr lang="en-US" altLang="zh-CN" sz="2400" b="1" dirty="0" smtClean="0">
                <a:latin typeface="Times New Roman" pitchFamily="18" charset="0"/>
              </a:rPr>
              <a:t>2013 </a:t>
            </a:r>
            <a:r>
              <a:rPr lang="zh-CN" altLang="en-US" sz="2400" b="1" dirty="0" smtClean="0">
                <a:latin typeface="Times New Roman" pitchFamily="18" charset="0"/>
              </a:rPr>
              <a:t>年 </a:t>
            </a:r>
            <a:r>
              <a:rPr lang="zh-CN" altLang="en-US" sz="2400" b="1" dirty="0" smtClean="0">
                <a:latin typeface="Times New Roman" pitchFamily="18" charset="0"/>
                <a:hlinkClick r:id="rId2"/>
              </a:rPr>
              <a:t>固体表面物理化学国家重点实验室</a:t>
            </a:r>
            <a:r>
              <a:rPr lang="zh-CN" altLang="en-US" sz="2400" b="1" dirty="0" smtClean="0">
                <a:latin typeface="Times New Roman" pitchFamily="18" charset="0"/>
              </a:rPr>
              <a:t>（厦门大学）</a:t>
            </a:r>
            <a:r>
              <a:rPr lang="en-US" altLang="zh-CN" sz="2400" b="1" dirty="0" smtClean="0">
                <a:latin typeface="Times New Roman" pitchFamily="18" charset="0"/>
              </a:rPr>
              <a:t>SCI </a:t>
            </a:r>
            <a:r>
              <a:rPr lang="zh-CN" altLang="en-US" sz="2400" b="1" dirty="0" smtClean="0">
                <a:latin typeface="Times New Roman" pitchFamily="18" charset="0"/>
              </a:rPr>
              <a:t>论文数</a:t>
            </a:r>
          </a:p>
        </p:txBody>
      </p:sp>
      <p:sp>
        <p:nvSpPr>
          <p:cNvPr id="77827" name="Rectangle 3"/>
          <p:cNvSpPr>
            <a:spLocks noGrp="1" noRot="1" noChangeArrowheads="1"/>
          </p:cNvSpPr>
          <p:nvPr>
            <p:ph type="body" idx="1"/>
          </p:nvPr>
        </p:nvSpPr>
        <p:spPr>
          <a:xfrm>
            <a:off x="250825" y="1484313"/>
            <a:ext cx="8540750" cy="4541837"/>
          </a:xfrm>
        </p:spPr>
        <p:txBody>
          <a:bodyPr/>
          <a:lstStyle/>
          <a:p>
            <a:pPr marL="609600" indent="-609600" eaLnBrk="1" hangingPunct="1">
              <a:lnSpc>
                <a:spcPct val="80000"/>
              </a:lnSpc>
              <a:spcAft>
                <a:spcPct val="30000"/>
              </a:spcAft>
              <a:buFont typeface="Wingdings" pitchFamily="2" charset="2"/>
              <a:buNone/>
            </a:pPr>
            <a:r>
              <a:rPr lang="zh-CN" altLang="en-US" sz="2000" b="1" dirty="0" smtClean="0">
                <a:solidFill>
                  <a:srgbClr val="000099"/>
                </a:solidFill>
                <a:latin typeface="宋体" pitchFamily="2" charset="-122"/>
              </a:rPr>
              <a:t>论文作者所著录的单位名称：</a:t>
            </a:r>
          </a:p>
          <a:p>
            <a:pPr marL="609600" indent="-609600" eaLnBrk="1" hangingPunct="1"/>
            <a:r>
              <a:rPr lang="en-US" altLang="zh-CN" sz="1800" b="1" dirty="0" smtClean="0">
                <a:solidFill>
                  <a:srgbClr val="000000"/>
                </a:solidFill>
                <a:latin typeface="宋体" pitchFamily="2" charset="-122"/>
              </a:rPr>
              <a:t>Xiamen </a:t>
            </a:r>
            <a:r>
              <a:rPr lang="en-US" altLang="zh-CN" sz="1800" b="1" dirty="0" err="1" smtClean="0">
                <a:solidFill>
                  <a:srgbClr val="000000"/>
                </a:solidFill>
                <a:latin typeface="宋体" pitchFamily="2" charset="-122"/>
              </a:rPr>
              <a:t>Univ</a:t>
            </a:r>
            <a:r>
              <a:rPr lang="en-US" altLang="zh-CN" sz="1800" b="1" dirty="0" smtClean="0">
                <a:solidFill>
                  <a:srgbClr val="000000"/>
                </a:solidFill>
                <a:latin typeface="宋体" pitchFamily="2" charset="-122"/>
              </a:rPr>
              <a:t>, State Key Lab </a:t>
            </a:r>
            <a:r>
              <a:rPr lang="en-US" altLang="zh-CN" sz="1800" b="1" dirty="0" err="1" smtClean="0">
                <a:solidFill>
                  <a:srgbClr val="000000"/>
                </a:solidFill>
                <a:latin typeface="宋体" pitchFamily="2" charset="-122"/>
              </a:rPr>
              <a:t>Phys</a:t>
            </a:r>
            <a:r>
              <a:rPr lang="en-US" altLang="zh-CN" sz="1800" b="1" dirty="0" smtClean="0">
                <a:solidFill>
                  <a:srgbClr val="000000"/>
                </a:solidFill>
                <a:latin typeface="宋体" pitchFamily="2" charset="-122"/>
              </a:rPr>
              <a:t> </a:t>
            </a:r>
            <a:r>
              <a:rPr lang="en-US" altLang="zh-CN" sz="1800" b="1" dirty="0" err="1" smtClean="0">
                <a:solidFill>
                  <a:srgbClr val="000000"/>
                </a:solidFill>
                <a:latin typeface="宋体" pitchFamily="2" charset="-122"/>
              </a:rPr>
              <a:t>Chem</a:t>
            </a:r>
            <a:r>
              <a:rPr lang="en-US" altLang="zh-CN" sz="1800" b="1" dirty="0" smtClean="0">
                <a:solidFill>
                  <a:srgbClr val="000000"/>
                </a:solidFill>
                <a:latin typeface="宋体" pitchFamily="2" charset="-122"/>
              </a:rPr>
              <a:t> Solid Surfaces, Xiamen 361005, Peoples R China</a:t>
            </a:r>
          </a:p>
          <a:p>
            <a:pPr marL="609600" indent="-609600" eaLnBrk="1" hangingPunct="1"/>
            <a:r>
              <a:rPr lang="en-US" altLang="zh-CN" sz="1800" b="1" dirty="0" smtClean="0">
                <a:solidFill>
                  <a:srgbClr val="000000"/>
                </a:solidFill>
                <a:latin typeface="宋体" pitchFamily="2" charset="-122"/>
              </a:rPr>
              <a:t>Xiamen </a:t>
            </a:r>
            <a:r>
              <a:rPr lang="en-US" altLang="zh-CN" sz="1800" b="1" dirty="0" err="1" smtClean="0">
                <a:solidFill>
                  <a:srgbClr val="000000"/>
                </a:solidFill>
                <a:latin typeface="宋体" pitchFamily="2" charset="-122"/>
              </a:rPr>
              <a:t>Univ</a:t>
            </a:r>
            <a:r>
              <a:rPr lang="en-US" altLang="zh-CN" sz="1800" b="1" dirty="0" smtClean="0">
                <a:solidFill>
                  <a:srgbClr val="000000"/>
                </a:solidFill>
                <a:latin typeface="宋体" pitchFamily="2" charset="-122"/>
              </a:rPr>
              <a:t>, </a:t>
            </a:r>
            <a:r>
              <a:rPr lang="en-US" altLang="zh-CN" sz="1800" b="1" dirty="0" err="1" smtClean="0">
                <a:solidFill>
                  <a:srgbClr val="000000"/>
                </a:solidFill>
                <a:latin typeface="宋体" pitchFamily="2" charset="-122"/>
              </a:rPr>
              <a:t>Dept</a:t>
            </a:r>
            <a:r>
              <a:rPr lang="en-US" altLang="zh-CN" sz="1800" b="1" dirty="0" smtClean="0">
                <a:solidFill>
                  <a:srgbClr val="000000"/>
                </a:solidFill>
                <a:latin typeface="宋体" pitchFamily="2" charset="-122"/>
              </a:rPr>
              <a:t> </a:t>
            </a:r>
            <a:r>
              <a:rPr lang="en-US" altLang="zh-CN" sz="1800" b="1" dirty="0" err="1" smtClean="0">
                <a:solidFill>
                  <a:srgbClr val="000000"/>
                </a:solidFill>
                <a:latin typeface="宋体" pitchFamily="2" charset="-122"/>
              </a:rPr>
              <a:t>Chem</a:t>
            </a:r>
            <a:r>
              <a:rPr lang="en-US" altLang="zh-CN" sz="1800" b="1" dirty="0" smtClean="0">
                <a:solidFill>
                  <a:srgbClr val="000000"/>
                </a:solidFill>
                <a:latin typeface="宋体" pitchFamily="2" charset="-122"/>
              </a:rPr>
              <a:t>, State Key Lab </a:t>
            </a:r>
            <a:r>
              <a:rPr lang="en-US" altLang="zh-CN" sz="1800" b="1" dirty="0" err="1" smtClean="0">
                <a:solidFill>
                  <a:srgbClr val="000000"/>
                </a:solidFill>
                <a:latin typeface="宋体" pitchFamily="2" charset="-122"/>
              </a:rPr>
              <a:t>Phys</a:t>
            </a:r>
            <a:r>
              <a:rPr lang="en-US" altLang="zh-CN" sz="1800" b="1" dirty="0" smtClean="0">
                <a:solidFill>
                  <a:srgbClr val="000000"/>
                </a:solidFill>
                <a:latin typeface="宋体" pitchFamily="2" charset="-122"/>
              </a:rPr>
              <a:t> </a:t>
            </a:r>
            <a:r>
              <a:rPr lang="en-US" altLang="zh-CN" sz="1800" b="1" dirty="0" err="1" smtClean="0">
                <a:solidFill>
                  <a:srgbClr val="000000"/>
                </a:solidFill>
                <a:latin typeface="宋体" pitchFamily="2" charset="-122"/>
              </a:rPr>
              <a:t>Chem</a:t>
            </a:r>
            <a:r>
              <a:rPr lang="en-US" altLang="zh-CN" sz="1800" b="1" dirty="0" smtClean="0">
                <a:solidFill>
                  <a:srgbClr val="000000"/>
                </a:solidFill>
                <a:latin typeface="宋体" pitchFamily="2" charset="-122"/>
              </a:rPr>
              <a:t> Solid Surface, Xiamen 361005, Peoples R China</a:t>
            </a:r>
          </a:p>
          <a:p>
            <a:pPr marL="609600" indent="-609600" eaLnBrk="1" hangingPunct="1"/>
            <a:r>
              <a:rPr lang="en-US" altLang="zh-CN" sz="1800" b="1" dirty="0" smtClean="0">
                <a:solidFill>
                  <a:srgbClr val="000000"/>
                </a:solidFill>
                <a:latin typeface="宋体" pitchFamily="2" charset="-122"/>
              </a:rPr>
              <a:t>Xiamen </a:t>
            </a:r>
            <a:r>
              <a:rPr lang="en-US" altLang="zh-CN" sz="1800" b="1" dirty="0" err="1" smtClean="0">
                <a:solidFill>
                  <a:srgbClr val="000000"/>
                </a:solidFill>
                <a:latin typeface="宋体" pitchFamily="2" charset="-122"/>
              </a:rPr>
              <a:t>Univ</a:t>
            </a:r>
            <a:r>
              <a:rPr lang="en-US" altLang="zh-CN" sz="1800" b="1" dirty="0" smtClean="0">
                <a:solidFill>
                  <a:srgbClr val="000000"/>
                </a:solidFill>
                <a:latin typeface="宋体" pitchFamily="2" charset="-122"/>
              </a:rPr>
              <a:t>, </a:t>
            </a:r>
            <a:r>
              <a:rPr lang="en-US" altLang="zh-CN" sz="1800" b="1" dirty="0" err="1" smtClean="0">
                <a:solidFill>
                  <a:srgbClr val="000000"/>
                </a:solidFill>
                <a:latin typeface="宋体" pitchFamily="2" charset="-122"/>
              </a:rPr>
              <a:t>Dept</a:t>
            </a:r>
            <a:r>
              <a:rPr lang="en-US" altLang="zh-CN" sz="1800" b="1" dirty="0" smtClean="0">
                <a:solidFill>
                  <a:srgbClr val="000000"/>
                </a:solidFill>
                <a:latin typeface="宋体" pitchFamily="2" charset="-122"/>
              </a:rPr>
              <a:t> </a:t>
            </a:r>
            <a:r>
              <a:rPr lang="en-US" altLang="zh-CN" sz="1800" b="1" dirty="0" err="1" smtClean="0">
                <a:solidFill>
                  <a:srgbClr val="000000"/>
                </a:solidFill>
                <a:latin typeface="宋体" pitchFamily="2" charset="-122"/>
              </a:rPr>
              <a:t>Chem</a:t>
            </a:r>
            <a:r>
              <a:rPr lang="en-US" altLang="zh-CN" sz="1800" b="1" dirty="0" smtClean="0">
                <a:solidFill>
                  <a:srgbClr val="000000"/>
                </a:solidFill>
                <a:latin typeface="宋体" pitchFamily="2" charset="-122"/>
              </a:rPr>
              <a:t>, </a:t>
            </a:r>
            <a:r>
              <a:rPr lang="en-US" altLang="zh-CN" sz="1800" b="1" dirty="0" err="1" smtClean="0">
                <a:solidFill>
                  <a:srgbClr val="000000"/>
                </a:solidFill>
                <a:latin typeface="宋体" pitchFamily="2" charset="-122"/>
              </a:rPr>
              <a:t>Coll</a:t>
            </a:r>
            <a:r>
              <a:rPr lang="en-US" altLang="zh-CN" sz="1800" b="1" dirty="0" smtClean="0">
                <a:solidFill>
                  <a:srgbClr val="000000"/>
                </a:solidFill>
                <a:latin typeface="宋体" pitchFamily="2" charset="-122"/>
              </a:rPr>
              <a:t> </a:t>
            </a:r>
            <a:r>
              <a:rPr lang="en-US" altLang="zh-CN" sz="1800" b="1" dirty="0" err="1" smtClean="0">
                <a:solidFill>
                  <a:srgbClr val="000000"/>
                </a:solidFill>
                <a:latin typeface="宋体" pitchFamily="2" charset="-122"/>
              </a:rPr>
              <a:t>Chem</a:t>
            </a:r>
            <a:r>
              <a:rPr lang="en-US" altLang="zh-CN" sz="1800" b="1" dirty="0" smtClean="0">
                <a:solidFill>
                  <a:srgbClr val="000000"/>
                </a:solidFill>
                <a:latin typeface="宋体" pitchFamily="2" charset="-122"/>
              </a:rPr>
              <a:t> &amp; </a:t>
            </a:r>
            <a:r>
              <a:rPr lang="en-US" altLang="zh-CN" sz="1800" b="1" dirty="0" err="1" smtClean="0">
                <a:solidFill>
                  <a:srgbClr val="000000"/>
                </a:solidFill>
                <a:latin typeface="宋体" pitchFamily="2" charset="-122"/>
              </a:rPr>
              <a:t>Chem</a:t>
            </a:r>
            <a:r>
              <a:rPr lang="en-US" altLang="zh-CN" sz="1800" b="1" dirty="0" smtClean="0">
                <a:solidFill>
                  <a:srgbClr val="000000"/>
                </a:solidFill>
                <a:latin typeface="宋体" pitchFamily="2" charset="-122"/>
              </a:rPr>
              <a:t> </a:t>
            </a:r>
            <a:r>
              <a:rPr lang="en-US" altLang="zh-CN" sz="1800" b="1" dirty="0" err="1" smtClean="0">
                <a:solidFill>
                  <a:srgbClr val="000000"/>
                </a:solidFill>
                <a:latin typeface="宋体" pitchFamily="2" charset="-122"/>
              </a:rPr>
              <a:t>Engn</a:t>
            </a:r>
            <a:r>
              <a:rPr lang="en-US" altLang="zh-CN" sz="1800" b="1" dirty="0" smtClean="0">
                <a:solidFill>
                  <a:srgbClr val="000000"/>
                </a:solidFill>
                <a:latin typeface="宋体" pitchFamily="2" charset="-122"/>
              </a:rPr>
              <a:t>, State Key Lab </a:t>
            </a:r>
            <a:r>
              <a:rPr lang="en-US" altLang="zh-CN" sz="1800" b="1" dirty="0" err="1" smtClean="0">
                <a:solidFill>
                  <a:srgbClr val="000000"/>
                </a:solidFill>
                <a:latin typeface="宋体" pitchFamily="2" charset="-122"/>
              </a:rPr>
              <a:t>Phys</a:t>
            </a:r>
            <a:r>
              <a:rPr lang="en-US" altLang="zh-CN" sz="1800" b="1" dirty="0" smtClean="0">
                <a:solidFill>
                  <a:srgbClr val="000000"/>
                </a:solidFill>
                <a:latin typeface="宋体" pitchFamily="2" charset="-122"/>
              </a:rPr>
              <a:t> </a:t>
            </a:r>
            <a:r>
              <a:rPr lang="en-US" altLang="zh-CN" sz="1800" b="1" dirty="0" err="1" smtClean="0">
                <a:solidFill>
                  <a:srgbClr val="000000"/>
                </a:solidFill>
                <a:latin typeface="宋体" pitchFamily="2" charset="-122"/>
              </a:rPr>
              <a:t>Chem</a:t>
            </a:r>
            <a:r>
              <a:rPr lang="en-US" altLang="zh-CN" sz="1800" b="1" dirty="0" smtClean="0">
                <a:solidFill>
                  <a:srgbClr val="000000"/>
                </a:solidFill>
                <a:latin typeface="宋体" pitchFamily="2" charset="-122"/>
              </a:rPr>
              <a:t> Solid Surfaces, Xiamen 361005, Peoples R China</a:t>
            </a:r>
          </a:p>
          <a:p>
            <a:pPr marL="609600" indent="-609600" eaLnBrk="1" hangingPunct="1"/>
            <a:r>
              <a:rPr lang="en-US" altLang="zh-CN" sz="1800" b="1" dirty="0" smtClean="0">
                <a:solidFill>
                  <a:srgbClr val="000000"/>
                </a:solidFill>
                <a:latin typeface="宋体" pitchFamily="2" charset="-122"/>
              </a:rPr>
              <a:t>Xiamen </a:t>
            </a:r>
            <a:r>
              <a:rPr lang="en-US" altLang="zh-CN" sz="1800" b="1" dirty="0" err="1" smtClean="0">
                <a:solidFill>
                  <a:srgbClr val="000000"/>
                </a:solidFill>
                <a:latin typeface="宋体" pitchFamily="2" charset="-122"/>
              </a:rPr>
              <a:t>Univ</a:t>
            </a:r>
            <a:r>
              <a:rPr lang="en-US" altLang="zh-CN" sz="1800" b="1" dirty="0" smtClean="0">
                <a:solidFill>
                  <a:srgbClr val="000000"/>
                </a:solidFill>
                <a:latin typeface="宋体" pitchFamily="2" charset="-122"/>
              </a:rPr>
              <a:t>, </a:t>
            </a:r>
            <a:r>
              <a:rPr lang="en-US" altLang="zh-CN" sz="1800" b="1" dirty="0" err="1" smtClean="0">
                <a:solidFill>
                  <a:srgbClr val="000000"/>
                </a:solidFill>
                <a:latin typeface="宋体" pitchFamily="2" charset="-122"/>
              </a:rPr>
              <a:t>Coll</a:t>
            </a:r>
            <a:r>
              <a:rPr lang="en-US" altLang="zh-CN" sz="1800" b="1" dirty="0" smtClean="0">
                <a:solidFill>
                  <a:srgbClr val="000000"/>
                </a:solidFill>
                <a:latin typeface="宋体" pitchFamily="2" charset="-122"/>
              </a:rPr>
              <a:t> </a:t>
            </a:r>
            <a:r>
              <a:rPr lang="en-US" altLang="zh-CN" sz="1800" b="1" dirty="0" err="1" smtClean="0">
                <a:solidFill>
                  <a:srgbClr val="000000"/>
                </a:solidFill>
                <a:latin typeface="宋体" pitchFamily="2" charset="-122"/>
              </a:rPr>
              <a:t>Chem</a:t>
            </a:r>
            <a:r>
              <a:rPr lang="en-US" altLang="zh-CN" sz="1800" b="1" dirty="0" smtClean="0">
                <a:solidFill>
                  <a:srgbClr val="000000"/>
                </a:solidFill>
                <a:latin typeface="宋体" pitchFamily="2" charset="-122"/>
              </a:rPr>
              <a:t> &amp; </a:t>
            </a:r>
            <a:r>
              <a:rPr lang="en-US" altLang="zh-CN" sz="1800" b="1" dirty="0" err="1" smtClean="0">
                <a:solidFill>
                  <a:srgbClr val="000000"/>
                </a:solidFill>
                <a:latin typeface="宋体" pitchFamily="2" charset="-122"/>
              </a:rPr>
              <a:t>Chem</a:t>
            </a:r>
            <a:r>
              <a:rPr lang="en-US" altLang="zh-CN" sz="1800" b="1" dirty="0" smtClean="0">
                <a:solidFill>
                  <a:srgbClr val="000000"/>
                </a:solidFill>
                <a:latin typeface="宋体" pitchFamily="2" charset="-122"/>
              </a:rPr>
              <a:t> </a:t>
            </a:r>
            <a:r>
              <a:rPr lang="en-US" altLang="zh-CN" sz="1800" b="1" dirty="0" err="1" smtClean="0">
                <a:solidFill>
                  <a:srgbClr val="000000"/>
                </a:solidFill>
                <a:latin typeface="宋体" pitchFamily="2" charset="-122"/>
              </a:rPr>
              <a:t>Engn</a:t>
            </a:r>
            <a:r>
              <a:rPr lang="en-US" altLang="zh-CN" sz="1800" b="1" dirty="0" smtClean="0">
                <a:solidFill>
                  <a:srgbClr val="000000"/>
                </a:solidFill>
                <a:latin typeface="宋体" pitchFamily="2" charset="-122"/>
              </a:rPr>
              <a:t>, </a:t>
            </a:r>
            <a:r>
              <a:rPr lang="en-US" altLang="zh-CN" sz="1800" b="1" dirty="0" err="1" smtClean="0">
                <a:solidFill>
                  <a:srgbClr val="000000"/>
                </a:solidFill>
                <a:latin typeface="宋体" pitchFamily="2" charset="-122"/>
              </a:rPr>
              <a:t>Natl</a:t>
            </a:r>
            <a:r>
              <a:rPr lang="en-US" altLang="zh-CN" sz="1800" b="1" dirty="0" smtClean="0">
                <a:solidFill>
                  <a:srgbClr val="000000"/>
                </a:solidFill>
                <a:latin typeface="宋体" pitchFamily="2" charset="-122"/>
              </a:rPr>
              <a:t> </a:t>
            </a:r>
            <a:r>
              <a:rPr lang="en-US" altLang="zh-CN" sz="1800" b="1" dirty="0" err="1" smtClean="0">
                <a:solidFill>
                  <a:srgbClr val="000000"/>
                </a:solidFill>
                <a:latin typeface="宋体" pitchFamily="2" charset="-122"/>
              </a:rPr>
              <a:t>Engn</a:t>
            </a:r>
            <a:r>
              <a:rPr lang="en-US" altLang="zh-CN" sz="1800" b="1" dirty="0" smtClean="0">
                <a:solidFill>
                  <a:srgbClr val="000000"/>
                </a:solidFill>
                <a:latin typeface="宋体" pitchFamily="2" charset="-122"/>
              </a:rPr>
              <a:t> Lab Green </a:t>
            </a:r>
            <a:r>
              <a:rPr lang="en-US" altLang="zh-CN" sz="1800" b="1" dirty="0" err="1" smtClean="0">
                <a:solidFill>
                  <a:srgbClr val="000000"/>
                </a:solidFill>
                <a:latin typeface="宋体" pitchFamily="2" charset="-122"/>
              </a:rPr>
              <a:t>Chem</a:t>
            </a:r>
            <a:r>
              <a:rPr lang="en-US" altLang="zh-CN" sz="1800" b="1" dirty="0" smtClean="0">
                <a:solidFill>
                  <a:srgbClr val="000000"/>
                </a:solidFill>
                <a:latin typeface="宋体" pitchFamily="2" charset="-122"/>
              </a:rPr>
              <a:t> Prod Alcohols Ethers &amp; E, State Key Lab </a:t>
            </a:r>
            <a:r>
              <a:rPr lang="en-US" altLang="zh-CN" sz="1800" b="1" dirty="0" err="1" smtClean="0">
                <a:solidFill>
                  <a:srgbClr val="000000"/>
                </a:solidFill>
                <a:latin typeface="宋体" pitchFamily="2" charset="-122"/>
              </a:rPr>
              <a:t>Phys</a:t>
            </a:r>
            <a:r>
              <a:rPr lang="en-US" altLang="zh-CN" sz="1800" b="1" dirty="0" smtClean="0">
                <a:solidFill>
                  <a:srgbClr val="000000"/>
                </a:solidFill>
                <a:latin typeface="宋体" pitchFamily="2" charset="-122"/>
              </a:rPr>
              <a:t> </a:t>
            </a:r>
            <a:r>
              <a:rPr lang="en-US" altLang="zh-CN" sz="1800" b="1" dirty="0" err="1" smtClean="0">
                <a:solidFill>
                  <a:srgbClr val="000000"/>
                </a:solidFill>
                <a:latin typeface="宋体" pitchFamily="2" charset="-122"/>
              </a:rPr>
              <a:t>Chem</a:t>
            </a:r>
            <a:r>
              <a:rPr lang="en-US" altLang="zh-CN" sz="1800" b="1" dirty="0" smtClean="0">
                <a:solidFill>
                  <a:srgbClr val="000000"/>
                </a:solidFill>
                <a:latin typeface="宋体" pitchFamily="2" charset="-122"/>
              </a:rPr>
              <a:t> Solid Surfaces, Xiamen 361005, Peoples R China</a:t>
            </a:r>
          </a:p>
          <a:p>
            <a:pPr marL="609600" indent="-609600" eaLnBrk="1" hangingPunct="1"/>
            <a:r>
              <a:rPr lang="en-US" altLang="zh-CN" sz="1800" b="1" dirty="0" smtClean="0">
                <a:solidFill>
                  <a:srgbClr val="000000"/>
                </a:solidFill>
                <a:latin typeface="宋体" pitchFamily="2" charset="-122"/>
              </a:rPr>
              <a:t>Xiamen </a:t>
            </a:r>
            <a:r>
              <a:rPr lang="en-US" altLang="zh-CN" sz="1800" b="1" dirty="0" err="1" smtClean="0">
                <a:solidFill>
                  <a:srgbClr val="000000"/>
                </a:solidFill>
                <a:latin typeface="宋体" pitchFamily="2" charset="-122"/>
              </a:rPr>
              <a:t>Univ</a:t>
            </a:r>
            <a:r>
              <a:rPr lang="en-US" altLang="zh-CN" sz="1800" b="1" dirty="0" smtClean="0">
                <a:solidFill>
                  <a:srgbClr val="000000"/>
                </a:solidFill>
                <a:latin typeface="宋体" pitchFamily="2" charset="-122"/>
              </a:rPr>
              <a:t>, State Key Lab </a:t>
            </a:r>
            <a:r>
              <a:rPr lang="en-US" altLang="zh-CN" sz="1800" b="1" dirty="0" err="1" smtClean="0">
                <a:solidFill>
                  <a:srgbClr val="000000"/>
                </a:solidFill>
                <a:latin typeface="宋体" pitchFamily="2" charset="-122"/>
              </a:rPr>
              <a:t>Phys</a:t>
            </a:r>
            <a:r>
              <a:rPr lang="en-US" altLang="zh-CN" sz="1800" b="1" dirty="0" smtClean="0">
                <a:solidFill>
                  <a:srgbClr val="000000"/>
                </a:solidFill>
                <a:latin typeface="宋体" pitchFamily="2" charset="-122"/>
              </a:rPr>
              <a:t> </a:t>
            </a:r>
            <a:r>
              <a:rPr lang="en-US" altLang="zh-CN" sz="1800" b="1" dirty="0" err="1" smtClean="0">
                <a:solidFill>
                  <a:srgbClr val="000000"/>
                </a:solidFill>
                <a:latin typeface="宋体" pitchFamily="2" charset="-122"/>
              </a:rPr>
              <a:t>Chem</a:t>
            </a:r>
            <a:r>
              <a:rPr lang="en-US" altLang="zh-CN" sz="1800" b="1" dirty="0" smtClean="0">
                <a:solidFill>
                  <a:srgbClr val="000000"/>
                </a:solidFill>
                <a:latin typeface="宋体" pitchFamily="2" charset="-122"/>
              </a:rPr>
              <a:t> Solid Surfaces, </a:t>
            </a:r>
            <a:r>
              <a:rPr lang="en-US" altLang="zh-CN" sz="1800" b="1" dirty="0" err="1" smtClean="0">
                <a:solidFill>
                  <a:srgbClr val="000000"/>
                </a:solidFill>
                <a:latin typeface="宋体" pitchFamily="2" charset="-122"/>
              </a:rPr>
              <a:t>Coll</a:t>
            </a:r>
            <a:r>
              <a:rPr lang="en-US" altLang="zh-CN" sz="1800" b="1" dirty="0" smtClean="0">
                <a:solidFill>
                  <a:srgbClr val="000000"/>
                </a:solidFill>
                <a:latin typeface="宋体" pitchFamily="2" charset="-122"/>
              </a:rPr>
              <a:t> </a:t>
            </a:r>
            <a:r>
              <a:rPr lang="en-US" altLang="zh-CN" sz="1800" b="1" dirty="0" err="1" smtClean="0">
                <a:solidFill>
                  <a:srgbClr val="000000"/>
                </a:solidFill>
                <a:latin typeface="宋体" pitchFamily="2" charset="-122"/>
              </a:rPr>
              <a:t>Chem</a:t>
            </a:r>
            <a:r>
              <a:rPr lang="en-US" altLang="zh-CN" sz="1800" b="1" dirty="0" smtClean="0">
                <a:solidFill>
                  <a:srgbClr val="000000"/>
                </a:solidFill>
                <a:latin typeface="宋体" pitchFamily="2" charset="-122"/>
              </a:rPr>
              <a:t> &amp; </a:t>
            </a:r>
            <a:r>
              <a:rPr lang="en-US" altLang="zh-CN" sz="1800" b="1" dirty="0" err="1" smtClean="0">
                <a:solidFill>
                  <a:srgbClr val="000000"/>
                </a:solidFill>
                <a:latin typeface="宋体" pitchFamily="2" charset="-122"/>
              </a:rPr>
              <a:t>Chem</a:t>
            </a:r>
            <a:r>
              <a:rPr lang="en-US" altLang="zh-CN" sz="1800" b="1" dirty="0" smtClean="0">
                <a:solidFill>
                  <a:srgbClr val="000000"/>
                </a:solidFill>
                <a:latin typeface="宋体" pitchFamily="2" charset="-122"/>
              </a:rPr>
              <a:t> </a:t>
            </a:r>
            <a:r>
              <a:rPr lang="en-US" altLang="zh-CN" sz="1800" b="1" dirty="0" err="1" smtClean="0">
                <a:solidFill>
                  <a:srgbClr val="000000"/>
                </a:solidFill>
                <a:latin typeface="宋体" pitchFamily="2" charset="-122"/>
              </a:rPr>
              <a:t>Engn</a:t>
            </a:r>
            <a:r>
              <a:rPr lang="en-US" altLang="zh-CN" sz="1800" b="1" dirty="0" smtClean="0">
                <a:solidFill>
                  <a:srgbClr val="000000"/>
                </a:solidFill>
                <a:latin typeface="宋体" pitchFamily="2" charset="-122"/>
              </a:rPr>
              <a:t>, Xiamen 361005, Peoples R China</a:t>
            </a:r>
          </a:p>
          <a:p>
            <a:pPr marL="609600" indent="-609600" eaLnBrk="1" hangingPunct="1"/>
            <a:r>
              <a:rPr lang="en-US" altLang="zh-CN" sz="1800" b="1" dirty="0" smtClean="0">
                <a:solidFill>
                  <a:srgbClr val="000000"/>
                </a:solidFill>
                <a:latin typeface="宋体" pitchFamily="2" charset="-122"/>
              </a:rPr>
              <a:t>Xiamen </a:t>
            </a:r>
            <a:r>
              <a:rPr lang="en-US" altLang="zh-CN" sz="1800" b="1" dirty="0" err="1" smtClean="0">
                <a:solidFill>
                  <a:srgbClr val="000000"/>
                </a:solidFill>
                <a:latin typeface="宋体" pitchFamily="2" charset="-122"/>
              </a:rPr>
              <a:t>Univ</a:t>
            </a:r>
            <a:r>
              <a:rPr lang="en-US" altLang="zh-CN" sz="1800" b="1" dirty="0" smtClean="0">
                <a:solidFill>
                  <a:srgbClr val="000000"/>
                </a:solidFill>
                <a:latin typeface="宋体" pitchFamily="2" charset="-122"/>
              </a:rPr>
              <a:t>, </a:t>
            </a:r>
            <a:r>
              <a:rPr lang="en-US" altLang="zh-CN" sz="1800" b="1" dirty="0" err="1" smtClean="0">
                <a:solidFill>
                  <a:srgbClr val="000000"/>
                </a:solidFill>
                <a:latin typeface="宋体" pitchFamily="2" charset="-122"/>
              </a:rPr>
              <a:t>Dept</a:t>
            </a:r>
            <a:r>
              <a:rPr lang="en-US" altLang="zh-CN" sz="1800" b="1" dirty="0" smtClean="0">
                <a:solidFill>
                  <a:srgbClr val="000000"/>
                </a:solidFill>
                <a:latin typeface="宋体" pitchFamily="2" charset="-122"/>
              </a:rPr>
              <a:t> </a:t>
            </a:r>
            <a:r>
              <a:rPr lang="en-US" altLang="zh-CN" sz="1800" b="1" dirty="0" err="1" smtClean="0">
                <a:solidFill>
                  <a:srgbClr val="000000"/>
                </a:solidFill>
                <a:latin typeface="宋体" pitchFamily="2" charset="-122"/>
              </a:rPr>
              <a:t>Biol</a:t>
            </a:r>
            <a:r>
              <a:rPr lang="en-US" altLang="zh-CN" sz="1800" b="1" dirty="0" smtClean="0">
                <a:solidFill>
                  <a:srgbClr val="000000"/>
                </a:solidFill>
                <a:latin typeface="宋体" pitchFamily="2" charset="-122"/>
              </a:rPr>
              <a:t> </a:t>
            </a:r>
            <a:r>
              <a:rPr lang="en-US" altLang="zh-CN" sz="1800" b="1" dirty="0" err="1" smtClean="0">
                <a:solidFill>
                  <a:srgbClr val="000000"/>
                </a:solidFill>
                <a:latin typeface="宋体" pitchFamily="2" charset="-122"/>
              </a:rPr>
              <a:t>Chem</a:t>
            </a:r>
            <a:r>
              <a:rPr lang="en-US" altLang="zh-CN" sz="1800" b="1" dirty="0" smtClean="0">
                <a:solidFill>
                  <a:srgbClr val="000000"/>
                </a:solidFill>
                <a:latin typeface="宋体" pitchFamily="2" charset="-122"/>
              </a:rPr>
              <a:t>, </a:t>
            </a:r>
            <a:r>
              <a:rPr lang="en-US" altLang="zh-CN" sz="1800" b="1" dirty="0" err="1" smtClean="0">
                <a:solidFill>
                  <a:srgbClr val="000000"/>
                </a:solidFill>
                <a:latin typeface="宋体" pitchFamily="2" charset="-122"/>
              </a:rPr>
              <a:t>Coll</a:t>
            </a:r>
            <a:r>
              <a:rPr lang="en-US" altLang="zh-CN" sz="1800" b="1" dirty="0" smtClean="0">
                <a:solidFill>
                  <a:srgbClr val="000000"/>
                </a:solidFill>
                <a:latin typeface="宋体" pitchFamily="2" charset="-122"/>
              </a:rPr>
              <a:t> </a:t>
            </a:r>
            <a:r>
              <a:rPr lang="en-US" altLang="zh-CN" sz="1800" b="1" dirty="0" err="1" smtClean="0">
                <a:solidFill>
                  <a:srgbClr val="000000"/>
                </a:solidFill>
                <a:latin typeface="宋体" pitchFamily="2" charset="-122"/>
              </a:rPr>
              <a:t>Chem</a:t>
            </a:r>
            <a:r>
              <a:rPr lang="en-US" altLang="zh-CN" sz="1800" b="1" dirty="0" smtClean="0">
                <a:solidFill>
                  <a:srgbClr val="000000"/>
                </a:solidFill>
                <a:latin typeface="宋体" pitchFamily="2" charset="-122"/>
              </a:rPr>
              <a:t> &amp; </a:t>
            </a:r>
            <a:r>
              <a:rPr lang="en-US" altLang="zh-CN" sz="1800" b="1" dirty="0" err="1" smtClean="0">
                <a:solidFill>
                  <a:srgbClr val="000000"/>
                </a:solidFill>
                <a:latin typeface="宋体" pitchFamily="2" charset="-122"/>
              </a:rPr>
              <a:t>Chem</a:t>
            </a:r>
            <a:r>
              <a:rPr lang="en-US" altLang="zh-CN" sz="1800" b="1" dirty="0" smtClean="0">
                <a:solidFill>
                  <a:srgbClr val="000000"/>
                </a:solidFill>
                <a:latin typeface="宋体" pitchFamily="2" charset="-122"/>
              </a:rPr>
              <a:t> </a:t>
            </a:r>
            <a:r>
              <a:rPr lang="en-US" altLang="zh-CN" sz="1800" b="1" dirty="0" err="1" smtClean="0">
                <a:solidFill>
                  <a:srgbClr val="000000"/>
                </a:solidFill>
                <a:latin typeface="宋体" pitchFamily="2" charset="-122"/>
              </a:rPr>
              <a:t>Engn</a:t>
            </a:r>
            <a:r>
              <a:rPr lang="en-US" altLang="zh-CN" sz="1800" b="1" dirty="0" smtClean="0">
                <a:solidFill>
                  <a:srgbClr val="000000"/>
                </a:solidFill>
                <a:latin typeface="宋体" pitchFamily="2" charset="-122"/>
              </a:rPr>
              <a:t>, State Key Lab </a:t>
            </a:r>
            <a:r>
              <a:rPr lang="en-US" altLang="zh-CN" sz="1800" b="1" dirty="0" err="1" smtClean="0">
                <a:solidFill>
                  <a:srgbClr val="000000"/>
                </a:solidFill>
                <a:latin typeface="宋体" pitchFamily="2" charset="-122"/>
              </a:rPr>
              <a:t>Phys</a:t>
            </a:r>
            <a:r>
              <a:rPr lang="en-US" altLang="zh-CN" sz="1800" b="1" dirty="0" smtClean="0">
                <a:solidFill>
                  <a:srgbClr val="000000"/>
                </a:solidFill>
                <a:latin typeface="宋体" pitchFamily="2" charset="-122"/>
              </a:rPr>
              <a:t> </a:t>
            </a:r>
            <a:r>
              <a:rPr lang="en-US" altLang="zh-CN" sz="1800" b="1" dirty="0" err="1" smtClean="0">
                <a:solidFill>
                  <a:srgbClr val="000000"/>
                </a:solidFill>
                <a:latin typeface="宋体" pitchFamily="2" charset="-122"/>
              </a:rPr>
              <a:t>Chem</a:t>
            </a:r>
            <a:r>
              <a:rPr lang="en-US" altLang="zh-CN" sz="1800" b="1" dirty="0" smtClean="0">
                <a:solidFill>
                  <a:srgbClr val="000000"/>
                </a:solidFill>
                <a:latin typeface="宋体" pitchFamily="2" charset="-122"/>
              </a:rPr>
              <a:t> Solid Surfaces, Xiamen 361005, Peoples R China</a:t>
            </a:r>
          </a:p>
          <a:p>
            <a:pPr marL="609600" indent="-609600" eaLnBrk="1" hangingPunct="1"/>
            <a:r>
              <a:rPr lang="en-US" altLang="zh-CN" sz="1800" b="1" dirty="0" smtClean="0">
                <a:solidFill>
                  <a:srgbClr val="000000"/>
                </a:solidFill>
                <a:latin typeface="宋体" pitchFamily="2" charset="-122"/>
              </a:rPr>
              <a:t>Xiamen </a:t>
            </a:r>
            <a:r>
              <a:rPr lang="en-US" altLang="zh-CN" sz="1800" b="1" dirty="0" err="1" smtClean="0">
                <a:solidFill>
                  <a:srgbClr val="000000"/>
                </a:solidFill>
                <a:latin typeface="宋体" pitchFamily="2" charset="-122"/>
              </a:rPr>
              <a:t>Univ</a:t>
            </a:r>
            <a:r>
              <a:rPr lang="en-US" altLang="zh-CN" sz="1800" b="1" dirty="0" smtClean="0">
                <a:solidFill>
                  <a:srgbClr val="000000"/>
                </a:solidFill>
                <a:latin typeface="宋体" pitchFamily="2" charset="-122"/>
              </a:rPr>
              <a:t>, </a:t>
            </a:r>
            <a:r>
              <a:rPr lang="en-US" altLang="zh-CN" sz="1800" b="1" dirty="0" err="1" smtClean="0">
                <a:solidFill>
                  <a:srgbClr val="000000"/>
                </a:solidFill>
                <a:latin typeface="宋体" pitchFamily="2" charset="-122"/>
              </a:rPr>
              <a:t>Coll</a:t>
            </a:r>
            <a:r>
              <a:rPr lang="en-US" altLang="zh-CN" sz="1800" b="1" dirty="0" smtClean="0">
                <a:solidFill>
                  <a:srgbClr val="000000"/>
                </a:solidFill>
                <a:latin typeface="宋体" pitchFamily="2" charset="-122"/>
              </a:rPr>
              <a:t> </a:t>
            </a:r>
            <a:r>
              <a:rPr lang="en-US" altLang="zh-CN" sz="1800" b="1" dirty="0" err="1" smtClean="0">
                <a:solidFill>
                  <a:srgbClr val="000000"/>
                </a:solidFill>
                <a:latin typeface="宋体" pitchFamily="2" charset="-122"/>
              </a:rPr>
              <a:t>Chem</a:t>
            </a:r>
            <a:r>
              <a:rPr lang="en-US" altLang="zh-CN" sz="1800" b="1" dirty="0" smtClean="0">
                <a:solidFill>
                  <a:srgbClr val="000000"/>
                </a:solidFill>
                <a:latin typeface="宋体" pitchFamily="2" charset="-122"/>
              </a:rPr>
              <a:t> &amp; </a:t>
            </a:r>
            <a:r>
              <a:rPr lang="en-US" altLang="zh-CN" sz="1800" b="1" dirty="0" err="1" smtClean="0">
                <a:solidFill>
                  <a:srgbClr val="000000"/>
                </a:solidFill>
                <a:latin typeface="宋体" pitchFamily="2" charset="-122"/>
              </a:rPr>
              <a:t>Chem</a:t>
            </a:r>
            <a:r>
              <a:rPr lang="en-US" altLang="zh-CN" sz="1800" b="1" dirty="0" smtClean="0">
                <a:solidFill>
                  <a:srgbClr val="000000"/>
                </a:solidFill>
                <a:latin typeface="宋体" pitchFamily="2" charset="-122"/>
              </a:rPr>
              <a:t> </a:t>
            </a:r>
            <a:r>
              <a:rPr lang="en-US" altLang="zh-CN" sz="1800" b="1" dirty="0" err="1" smtClean="0">
                <a:solidFill>
                  <a:srgbClr val="000000"/>
                </a:solidFill>
                <a:latin typeface="宋体" pitchFamily="2" charset="-122"/>
              </a:rPr>
              <a:t>Engn</a:t>
            </a:r>
            <a:r>
              <a:rPr lang="en-US" altLang="zh-CN" sz="1800" b="1" dirty="0" smtClean="0">
                <a:solidFill>
                  <a:srgbClr val="000000"/>
                </a:solidFill>
                <a:latin typeface="宋体" pitchFamily="2" charset="-122"/>
              </a:rPr>
              <a:t>, State Key Lab </a:t>
            </a:r>
            <a:r>
              <a:rPr lang="en-US" altLang="zh-CN" sz="1800" b="1" dirty="0" err="1" smtClean="0">
                <a:solidFill>
                  <a:srgbClr val="000000"/>
                </a:solidFill>
                <a:latin typeface="宋体" pitchFamily="2" charset="-122"/>
              </a:rPr>
              <a:t>Phys</a:t>
            </a:r>
            <a:r>
              <a:rPr lang="en-US" altLang="zh-CN" sz="1800" b="1" dirty="0" smtClean="0">
                <a:solidFill>
                  <a:srgbClr val="000000"/>
                </a:solidFill>
                <a:latin typeface="宋体" pitchFamily="2" charset="-122"/>
              </a:rPr>
              <a:t> </a:t>
            </a:r>
            <a:r>
              <a:rPr lang="en-US" altLang="zh-CN" sz="1800" b="1" dirty="0" err="1" smtClean="0">
                <a:solidFill>
                  <a:srgbClr val="000000"/>
                </a:solidFill>
                <a:latin typeface="宋体" pitchFamily="2" charset="-122"/>
              </a:rPr>
              <a:t>Chem</a:t>
            </a:r>
            <a:r>
              <a:rPr lang="en-US" altLang="zh-CN" sz="1800" b="1" dirty="0" smtClean="0">
                <a:solidFill>
                  <a:srgbClr val="000000"/>
                </a:solidFill>
                <a:latin typeface="宋体" pitchFamily="2" charset="-122"/>
              </a:rPr>
              <a:t> Solid Surfaces, Xiamen 361005, Peoples R China</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a:xfrm>
            <a:off x="0" y="765175"/>
            <a:ext cx="9144000" cy="782638"/>
          </a:xfrm>
        </p:spPr>
        <p:txBody>
          <a:bodyPr/>
          <a:lstStyle/>
          <a:p>
            <a:pPr eaLnBrk="1" hangingPunct="1"/>
            <a:r>
              <a:rPr lang="zh-CN" altLang="en-US" sz="2600" b="1" smtClean="0"/>
              <a:t>确定 </a:t>
            </a:r>
            <a:r>
              <a:rPr lang="zh-CN" altLang="en-US" sz="2600" b="1" smtClean="0">
                <a:hlinkClick r:id="rId2"/>
              </a:rPr>
              <a:t>固体表面物理化学国家重点实验室</a:t>
            </a:r>
            <a:r>
              <a:rPr lang="zh-CN" altLang="en-US" sz="2600" b="1" smtClean="0"/>
              <a:t> </a:t>
            </a:r>
            <a:r>
              <a:rPr lang="en-US" altLang="zh-CN" sz="2600" b="1" smtClean="0"/>
              <a:t>(</a:t>
            </a:r>
            <a:r>
              <a:rPr lang="zh-CN" altLang="en-US" sz="2600" b="1" smtClean="0"/>
              <a:t>厦门大学</a:t>
            </a:r>
            <a:r>
              <a:rPr lang="en-US" altLang="zh-CN" sz="2600" b="1" smtClean="0"/>
              <a:t>) </a:t>
            </a:r>
            <a:r>
              <a:rPr lang="zh-CN" altLang="en-US" sz="2600" b="1" smtClean="0"/>
              <a:t>检索式</a:t>
            </a:r>
          </a:p>
        </p:txBody>
      </p:sp>
      <p:sp>
        <p:nvSpPr>
          <p:cNvPr id="78851" name="Rectangle 3"/>
          <p:cNvSpPr>
            <a:spLocks noGrp="1" noRot="1" noChangeArrowheads="1"/>
          </p:cNvSpPr>
          <p:nvPr>
            <p:ph type="body" idx="1"/>
          </p:nvPr>
        </p:nvSpPr>
        <p:spPr>
          <a:xfrm>
            <a:off x="755650" y="2060575"/>
            <a:ext cx="7704138" cy="4038600"/>
          </a:xfrm>
        </p:spPr>
        <p:txBody>
          <a:bodyPr/>
          <a:lstStyle/>
          <a:p>
            <a:pPr eaLnBrk="1" hangingPunct="1">
              <a:lnSpc>
                <a:spcPct val="130000"/>
              </a:lnSpc>
              <a:spcBef>
                <a:spcPct val="50000"/>
              </a:spcBef>
              <a:buFont typeface="Wingdings" pitchFamily="2" charset="2"/>
              <a:buNone/>
            </a:pPr>
            <a:r>
              <a:rPr lang="en-US" altLang="zh-CN" sz="2400" b="1" dirty="0" smtClean="0">
                <a:solidFill>
                  <a:srgbClr val="000000"/>
                </a:solidFill>
                <a:latin typeface="Times New Roman" pitchFamily="18" charset="0"/>
              </a:rPr>
              <a:t>2013</a:t>
            </a:r>
            <a:r>
              <a:rPr lang="zh-CN" altLang="en-US" sz="2400" b="1" dirty="0" smtClean="0">
                <a:solidFill>
                  <a:srgbClr val="000000"/>
                </a:solidFill>
                <a:latin typeface="Times New Roman" pitchFamily="18" charset="0"/>
              </a:rPr>
              <a:t>年度该单位 </a:t>
            </a:r>
            <a:r>
              <a:rPr lang="en-US" altLang="zh-CN" sz="2400" b="1" dirty="0" smtClean="0">
                <a:solidFill>
                  <a:srgbClr val="000000"/>
                </a:solidFill>
                <a:latin typeface="Times New Roman" pitchFamily="18" charset="0"/>
              </a:rPr>
              <a:t>SCI </a:t>
            </a:r>
            <a:r>
              <a:rPr lang="zh-CN" altLang="en-US" sz="2400" b="1" dirty="0" smtClean="0">
                <a:solidFill>
                  <a:srgbClr val="000000"/>
                </a:solidFill>
                <a:latin typeface="Times New Roman" pitchFamily="18" charset="0"/>
              </a:rPr>
              <a:t>论文数</a:t>
            </a:r>
          </a:p>
          <a:p>
            <a:pPr eaLnBrk="1" hangingPunct="1">
              <a:lnSpc>
                <a:spcPct val="130000"/>
              </a:lnSpc>
              <a:spcBef>
                <a:spcPct val="50000"/>
              </a:spcBef>
            </a:pPr>
            <a:r>
              <a:rPr lang="zh-CN" altLang="en-US" sz="2400" b="1" dirty="0" smtClean="0">
                <a:solidFill>
                  <a:srgbClr val="000000"/>
                </a:solidFill>
                <a:latin typeface="Times New Roman" pitchFamily="18" charset="0"/>
              </a:rPr>
              <a:t>检索式：</a:t>
            </a:r>
          </a:p>
          <a:p>
            <a:pPr eaLnBrk="1" hangingPunct="1">
              <a:lnSpc>
                <a:spcPct val="130000"/>
              </a:lnSpc>
              <a:spcBef>
                <a:spcPct val="50000"/>
              </a:spcBef>
            </a:pPr>
            <a:r>
              <a:rPr lang="zh-CN" altLang="en-US" sz="2400" b="1" dirty="0" smtClean="0">
                <a:solidFill>
                  <a:srgbClr val="000000"/>
                </a:solidFill>
                <a:latin typeface="Times New Roman" pitchFamily="18" charset="0"/>
              </a:rPr>
              <a:t>地址</a:t>
            </a:r>
            <a:r>
              <a:rPr lang="en-US" altLang="zh-CN" sz="2400" b="1" dirty="0" smtClean="0">
                <a:solidFill>
                  <a:srgbClr val="000000"/>
                </a:solidFill>
                <a:latin typeface="Times New Roman" pitchFamily="18" charset="0"/>
              </a:rPr>
              <a:t>= solid and </a:t>
            </a:r>
            <a:r>
              <a:rPr lang="zh-CN" altLang="en-US" sz="2400" b="1" dirty="0" smtClean="0">
                <a:solidFill>
                  <a:srgbClr val="000000"/>
                </a:solidFill>
                <a:latin typeface="Times New Roman" pitchFamily="18" charset="0"/>
              </a:rPr>
              <a:t>地址</a:t>
            </a:r>
            <a:r>
              <a:rPr lang="en-US" altLang="zh-CN" sz="2400" b="1" dirty="0" smtClean="0">
                <a:solidFill>
                  <a:srgbClr val="000000"/>
                </a:solidFill>
                <a:latin typeface="Times New Roman" pitchFamily="18" charset="0"/>
              </a:rPr>
              <a:t>= </a:t>
            </a:r>
            <a:r>
              <a:rPr lang="en-US" altLang="zh-CN" sz="2400" b="1" dirty="0" err="1" smtClean="0">
                <a:solidFill>
                  <a:srgbClr val="000000"/>
                </a:solidFill>
                <a:latin typeface="Times New Roman" pitchFamily="18" charset="0"/>
              </a:rPr>
              <a:t>xiamen</a:t>
            </a:r>
            <a:r>
              <a:rPr lang="en-US" altLang="zh-CN" sz="2400" b="1" dirty="0" smtClean="0">
                <a:solidFill>
                  <a:srgbClr val="000000"/>
                </a:solidFill>
                <a:latin typeface="Times New Roman" pitchFamily="18" charset="0"/>
              </a:rPr>
              <a:t> or </a:t>
            </a:r>
            <a:r>
              <a:rPr lang="en-US" altLang="zh-CN" sz="2400" b="1" dirty="0" err="1" smtClean="0">
                <a:solidFill>
                  <a:srgbClr val="000000"/>
                </a:solidFill>
                <a:latin typeface="Times New Roman" pitchFamily="18" charset="0"/>
              </a:rPr>
              <a:t>xia</a:t>
            </a:r>
            <a:r>
              <a:rPr lang="en-US" altLang="zh-CN" sz="2400" b="1" dirty="0" smtClean="0">
                <a:solidFill>
                  <a:srgbClr val="000000"/>
                </a:solidFill>
                <a:latin typeface="Times New Roman" pitchFamily="18" charset="0"/>
              </a:rPr>
              <a:t> men</a:t>
            </a:r>
          </a:p>
          <a:p>
            <a:pPr eaLnBrk="1" hangingPunct="1">
              <a:lnSpc>
                <a:spcPct val="130000"/>
              </a:lnSpc>
              <a:spcBef>
                <a:spcPct val="50000"/>
              </a:spcBef>
            </a:pPr>
            <a:r>
              <a:rPr lang="zh-CN" altLang="en-US" sz="2400" b="1" dirty="0" smtClean="0">
                <a:solidFill>
                  <a:srgbClr val="000000"/>
                </a:solidFill>
                <a:latin typeface="Times New Roman" pitchFamily="18" charset="0"/>
              </a:rPr>
              <a:t>出版年</a:t>
            </a:r>
            <a:r>
              <a:rPr lang="en-US" altLang="zh-CN" sz="2400" b="1" dirty="0" smtClean="0">
                <a:solidFill>
                  <a:srgbClr val="000000"/>
                </a:solidFill>
                <a:latin typeface="Times New Roman" pitchFamily="18" charset="0"/>
              </a:rPr>
              <a:t>= 2013 </a:t>
            </a:r>
            <a:r>
              <a:rPr lang="zh-CN" altLang="en-US" sz="2400" b="1" dirty="0">
                <a:solidFill>
                  <a:srgbClr val="000000"/>
                </a:solidFill>
                <a:latin typeface="Times New Roman" pitchFamily="18" charset="0"/>
              </a:rPr>
              <a:t>，再通过机构精炼得出</a:t>
            </a:r>
          </a:p>
          <a:p>
            <a:pPr eaLnBrk="1" hangingPunct="1">
              <a:lnSpc>
                <a:spcPct val="130000"/>
              </a:lnSpc>
              <a:spcBef>
                <a:spcPct val="50000"/>
              </a:spcBef>
            </a:pPr>
            <a:r>
              <a:rPr lang="zh-CN" altLang="en-US" sz="2400" b="1" dirty="0" smtClean="0">
                <a:solidFill>
                  <a:srgbClr val="000000"/>
                </a:solidFill>
                <a:latin typeface="Times New Roman" pitchFamily="18" charset="0"/>
              </a:rPr>
              <a:t>检索结果：</a:t>
            </a:r>
            <a:r>
              <a:rPr lang="en-US" altLang="zh-CN" sz="2400" b="1" dirty="0" smtClean="0">
                <a:solidFill>
                  <a:srgbClr val="000000"/>
                </a:solidFill>
                <a:latin typeface="Times New Roman" pitchFamily="18" charset="0"/>
              </a:rPr>
              <a:t>359</a:t>
            </a:r>
            <a:r>
              <a:rPr lang="zh-CN" altLang="en-US" sz="2400" b="1" dirty="0" smtClean="0">
                <a:solidFill>
                  <a:srgbClr val="000000"/>
                </a:solidFill>
                <a:latin typeface="Times New Roman" pitchFamily="18" charset="0"/>
              </a:rPr>
              <a:t>篇</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323850" y="836613"/>
            <a:ext cx="8540750" cy="504825"/>
          </a:xfrm>
        </p:spPr>
        <p:txBody>
          <a:bodyPr/>
          <a:lstStyle/>
          <a:p>
            <a:pPr eaLnBrk="1" hangingPunct="1"/>
            <a:r>
              <a:rPr lang="en-US" altLang="zh-CN" sz="3600" b="1" dirty="0" smtClean="0"/>
              <a:t>SCI</a:t>
            </a:r>
            <a:r>
              <a:rPr lang="zh-CN" altLang="en-US" sz="3600" b="1" dirty="0" smtClean="0"/>
              <a:t>、</a:t>
            </a:r>
            <a:r>
              <a:rPr lang="en-US" altLang="zh-CN" sz="3600" b="1" dirty="0" smtClean="0"/>
              <a:t>CPIC-S </a:t>
            </a:r>
            <a:r>
              <a:rPr lang="zh-CN" altLang="en-US" sz="3600" b="1" dirty="0" smtClean="0"/>
              <a:t>检索介绍</a:t>
            </a:r>
          </a:p>
        </p:txBody>
      </p:sp>
      <p:sp>
        <p:nvSpPr>
          <p:cNvPr id="5123" name="Rectangle 3"/>
          <p:cNvSpPr>
            <a:spLocks noGrp="1" noRot="1" noChangeArrowheads="1"/>
          </p:cNvSpPr>
          <p:nvPr>
            <p:ph type="body" idx="1"/>
          </p:nvPr>
        </p:nvSpPr>
        <p:spPr>
          <a:xfrm>
            <a:off x="1331640" y="1916832"/>
            <a:ext cx="6697663" cy="4267200"/>
          </a:xfrm>
        </p:spPr>
        <p:txBody>
          <a:bodyPr/>
          <a:lstStyle/>
          <a:p>
            <a:pPr eaLnBrk="1" hangingPunct="1">
              <a:lnSpc>
                <a:spcPct val="90000"/>
              </a:lnSpc>
              <a:spcAft>
                <a:spcPct val="30000"/>
              </a:spcAft>
            </a:pPr>
            <a:r>
              <a:rPr lang="zh-CN" altLang="en-US" sz="2400" b="1" dirty="0" smtClean="0">
                <a:solidFill>
                  <a:srgbClr val="000000"/>
                </a:solidFill>
                <a:latin typeface="Times New Roman" pitchFamily="18" charset="0"/>
              </a:rPr>
              <a:t>如何利用 </a:t>
            </a:r>
            <a:r>
              <a:rPr lang="en-US" altLang="zh-CN" sz="2400" b="1" dirty="0" smtClean="0">
                <a:solidFill>
                  <a:srgbClr val="000000"/>
                </a:solidFill>
                <a:latin typeface="Times New Roman" pitchFamily="18" charset="0"/>
              </a:rPr>
              <a:t>SCI </a:t>
            </a:r>
            <a:r>
              <a:rPr lang="zh-CN" altLang="en-US" sz="2400" b="1" dirty="0" smtClean="0">
                <a:solidFill>
                  <a:srgbClr val="000000"/>
                </a:solidFill>
                <a:latin typeface="Times New Roman" pitchFamily="18" charset="0"/>
              </a:rPr>
              <a:t>检索相关主题文献</a:t>
            </a:r>
            <a:r>
              <a:rPr lang="zh-CN" altLang="en-US" sz="2400" dirty="0" smtClean="0">
                <a:solidFill>
                  <a:srgbClr val="000000"/>
                </a:solidFill>
                <a:latin typeface="Times New Roman" pitchFamily="18" charset="0"/>
              </a:rPr>
              <a:t> </a:t>
            </a:r>
          </a:p>
          <a:p>
            <a:pPr eaLnBrk="1" hangingPunct="1">
              <a:lnSpc>
                <a:spcPct val="90000"/>
              </a:lnSpc>
              <a:spcAft>
                <a:spcPct val="30000"/>
              </a:spcAft>
            </a:pPr>
            <a:r>
              <a:rPr lang="zh-CN" altLang="en-US" sz="2400" b="1" dirty="0" smtClean="0">
                <a:solidFill>
                  <a:srgbClr val="000000"/>
                </a:solidFill>
                <a:latin typeface="Times New Roman" pitchFamily="18" charset="0"/>
              </a:rPr>
              <a:t>如何利用 </a:t>
            </a:r>
            <a:r>
              <a:rPr lang="en-US" altLang="zh-CN" sz="2400" b="1" dirty="0" smtClean="0">
                <a:solidFill>
                  <a:srgbClr val="000000"/>
                </a:solidFill>
                <a:latin typeface="Times New Roman" pitchFamily="18" charset="0"/>
              </a:rPr>
              <a:t>SCI </a:t>
            </a:r>
            <a:r>
              <a:rPr lang="zh-CN" altLang="en-US" sz="2400" b="1" dirty="0" smtClean="0">
                <a:solidFill>
                  <a:srgbClr val="000000"/>
                </a:solidFill>
                <a:latin typeface="Times New Roman" pitchFamily="18" charset="0"/>
              </a:rPr>
              <a:t>检索论文收录情况</a:t>
            </a:r>
            <a:r>
              <a:rPr lang="zh-CN" altLang="en-US" sz="2400" dirty="0" smtClean="0">
                <a:solidFill>
                  <a:srgbClr val="000000"/>
                </a:solidFill>
                <a:latin typeface="Times New Roman" pitchFamily="18" charset="0"/>
              </a:rPr>
              <a:t> </a:t>
            </a:r>
          </a:p>
          <a:p>
            <a:pPr eaLnBrk="1" hangingPunct="1">
              <a:lnSpc>
                <a:spcPct val="90000"/>
              </a:lnSpc>
              <a:spcAft>
                <a:spcPct val="30000"/>
              </a:spcAft>
            </a:pPr>
            <a:r>
              <a:rPr lang="zh-CN" altLang="en-US" sz="2400" b="1" dirty="0" smtClean="0">
                <a:solidFill>
                  <a:srgbClr val="FF0000"/>
                </a:solidFill>
                <a:latin typeface="Times New Roman" pitchFamily="18" charset="0"/>
              </a:rPr>
              <a:t>如何利用 </a:t>
            </a:r>
            <a:r>
              <a:rPr lang="en-US" altLang="zh-CN" sz="2400" b="1" dirty="0" smtClean="0">
                <a:solidFill>
                  <a:srgbClr val="FF0000"/>
                </a:solidFill>
                <a:latin typeface="Times New Roman" pitchFamily="18" charset="0"/>
              </a:rPr>
              <a:t>SCI </a:t>
            </a:r>
            <a:r>
              <a:rPr lang="zh-CN" altLang="en-US" sz="2400" b="1" dirty="0" smtClean="0">
                <a:solidFill>
                  <a:srgbClr val="FF0000"/>
                </a:solidFill>
                <a:latin typeface="Times New Roman" pitchFamily="18" charset="0"/>
              </a:rPr>
              <a:t>检索论文被引用情况</a:t>
            </a:r>
            <a:endParaRPr lang="en-US" altLang="zh-CN" sz="2400" b="1" dirty="0" smtClean="0">
              <a:solidFill>
                <a:srgbClr val="FF0000"/>
              </a:solidFill>
              <a:latin typeface="Times New Roman" pitchFamily="18" charset="0"/>
            </a:endParaRPr>
          </a:p>
          <a:p>
            <a:pPr eaLnBrk="1" hangingPunct="1">
              <a:lnSpc>
                <a:spcPct val="90000"/>
              </a:lnSpc>
              <a:spcAft>
                <a:spcPct val="30000"/>
              </a:spcAft>
            </a:pPr>
            <a:r>
              <a:rPr lang="zh-CN" altLang="en-US" sz="2400" b="1" dirty="0" smtClean="0">
                <a:solidFill>
                  <a:srgbClr val="000000"/>
                </a:solidFill>
                <a:latin typeface="Times New Roman" pitchFamily="18" charset="0"/>
              </a:rPr>
              <a:t>获取原文的几种途径</a:t>
            </a:r>
          </a:p>
          <a:p>
            <a:pPr eaLnBrk="1" hangingPunct="1">
              <a:lnSpc>
                <a:spcPct val="90000"/>
              </a:lnSpc>
              <a:spcAft>
                <a:spcPct val="30000"/>
              </a:spcAft>
            </a:pPr>
            <a:r>
              <a:rPr lang="zh-CN" altLang="en-US" sz="2400" b="1" dirty="0" smtClean="0">
                <a:solidFill>
                  <a:srgbClr val="000000"/>
                </a:solidFill>
                <a:latin typeface="Times New Roman" pitchFamily="18" charset="0"/>
              </a:rPr>
              <a:t>如何检索 </a:t>
            </a:r>
            <a:r>
              <a:rPr lang="en-US" altLang="zh-CN" sz="2400" b="1" dirty="0" smtClean="0">
                <a:solidFill>
                  <a:srgbClr val="000000"/>
                </a:solidFill>
                <a:latin typeface="Times New Roman" pitchFamily="18" charset="0"/>
              </a:rPr>
              <a:t>SCI </a:t>
            </a:r>
            <a:r>
              <a:rPr lang="zh-CN" altLang="en-US" sz="2400" b="1" dirty="0" smtClean="0">
                <a:solidFill>
                  <a:srgbClr val="000000"/>
                </a:solidFill>
                <a:latin typeface="Times New Roman" pitchFamily="18" charset="0"/>
              </a:rPr>
              <a:t>、</a:t>
            </a:r>
            <a:r>
              <a:rPr lang="en-US" altLang="zh-CN" sz="2400" b="1" dirty="0" smtClean="0">
                <a:solidFill>
                  <a:srgbClr val="000000"/>
                </a:solidFill>
                <a:latin typeface="Times New Roman" pitchFamily="18" charset="0"/>
              </a:rPr>
              <a:t>CPIC-S </a:t>
            </a:r>
            <a:r>
              <a:rPr lang="zh-CN" altLang="en-US" sz="2400" b="1" dirty="0" smtClean="0">
                <a:solidFill>
                  <a:srgbClr val="000000"/>
                </a:solidFill>
                <a:latin typeface="Times New Roman" pitchFamily="18" charset="0"/>
              </a:rPr>
              <a:t>收录号</a:t>
            </a:r>
          </a:p>
          <a:p>
            <a:pPr eaLnBrk="1" hangingPunct="1">
              <a:lnSpc>
                <a:spcPct val="90000"/>
              </a:lnSpc>
              <a:spcAft>
                <a:spcPct val="30000"/>
              </a:spcAft>
            </a:pPr>
            <a:r>
              <a:rPr lang="zh-CN" altLang="en-US" sz="2400" b="1" dirty="0" smtClean="0">
                <a:solidFill>
                  <a:srgbClr val="000000"/>
                </a:solidFill>
                <a:latin typeface="Times New Roman" pitchFamily="18" charset="0"/>
              </a:rPr>
              <a:t>如何检索期刊的影响因子</a:t>
            </a:r>
          </a:p>
          <a:p>
            <a:pPr eaLnBrk="1" hangingPunct="1">
              <a:lnSpc>
                <a:spcPct val="90000"/>
              </a:lnSpc>
              <a:spcAft>
                <a:spcPct val="30000"/>
              </a:spcAft>
            </a:pPr>
            <a:r>
              <a:rPr lang="zh-CN" altLang="en-US" sz="2400" b="1" dirty="0" smtClean="0">
                <a:solidFill>
                  <a:srgbClr val="262626"/>
                </a:solidFill>
                <a:latin typeface="Times New Roman" pitchFamily="18" charset="0"/>
              </a:rPr>
              <a:t>利用 </a:t>
            </a:r>
            <a:r>
              <a:rPr lang="en-US" altLang="zh-CN" sz="2400" b="1" dirty="0" smtClean="0">
                <a:solidFill>
                  <a:srgbClr val="262626"/>
                </a:solidFill>
                <a:latin typeface="Times New Roman" pitchFamily="18" charset="0"/>
              </a:rPr>
              <a:t>SCI </a:t>
            </a:r>
            <a:r>
              <a:rPr lang="zh-CN" altLang="en-US" sz="2400" b="1" dirty="0" smtClean="0">
                <a:solidFill>
                  <a:srgbClr val="262626"/>
                </a:solidFill>
                <a:latin typeface="Times New Roman" pitchFamily="18" charset="0"/>
              </a:rPr>
              <a:t>定制个性化服务</a:t>
            </a:r>
            <a:endParaRPr lang="zh-CN" altLang="en-US" sz="2400" b="1" dirty="0" smtClean="0">
              <a:latin typeface="Times New Roman" pitchFamily="18" charset="0"/>
            </a:endParaRPr>
          </a:p>
          <a:p>
            <a:pPr eaLnBrk="1" hangingPunct="1">
              <a:lnSpc>
                <a:spcPct val="90000"/>
              </a:lnSpc>
              <a:spcAft>
                <a:spcPct val="30000"/>
              </a:spcAft>
            </a:pPr>
            <a:endParaRPr lang="zh-CN" altLang="en-US" sz="2400" b="1" dirty="0" smtClean="0">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p:txBody>
          <a:bodyPr/>
          <a:lstStyle/>
          <a:p>
            <a:pPr eaLnBrk="1" hangingPunct="1"/>
            <a:r>
              <a:rPr lang="zh-CN" altLang="en-US" sz="3600" b="1" dirty="0" smtClean="0">
                <a:solidFill>
                  <a:srgbClr val="000099"/>
                </a:solidFill>
                <a:latin typeface="Times New Roman" pitchFamily="18" charset="0"/>
              </a:rPr>
              <a:t>通过 </a:t>
            </a:r>
            <a:r>
              <a:rPr lang="en-US" altLang="zh-CN" sz="3600" dirty="0" smtClean="0">
                <a:solidFill>
                  <a:srgbClr val="000099"/>
                </a:solidFill>
                <a:latin typeface="Times New Roman" pitchFamily="18" charset="0"/>
              </a:rPr>
              <a:t>SCI </a:t>
            </a:r>
            <a:r>
              <a:rPr lang="zh-CN" altLang="en-US" sz="3600" b="1" dirty="0" smtClean="0">
                <a:solidFill>
                  <a:srgbClr val="000099"/>
                </a:solidFill>
                <a:latin typeface="Times New Roman" pitchFamily="18" charset="0"/>
                <a:ea typeface=""/>
                <a:cs typeface=""/>
              </a:rPr>
              <a:t>检索论文被引用情况</a:t>
            </a:r>
          </a:p>
        </p:txBody>
      </p:sp>
      <p:sp>
        <p:nvSpPr>
          <p:cNvPr id="81923" name="Rectangle 3"/>
          <p:cNvSpPr>
            <a:spLocks noGrp="1" noRot="1" noChangeArrowheads="1"/>
          </p:cNvSpPr>
          <p:nvPr>
            <p:ph type="body" idx="1"/>
          </p:nvPr>
        </p:nvSpPr>
        <p:spPr>
          <a:xfrm>
            <a:off x="611188" y="1905000"/>
            <a:ext cx="7848600" cy="4194175"/>
          </a:xfrm>
        </p:spPr>
        <p:txBody>
          <a:bodyPr/>
          <a:lstStyle/>
          <a:p>
            <a:pPr eaLnBrk="1" hangingPunct="1">
              <a:lnSpc>
                <a:spcPct val="130000"/>
              </a:lnSpc>
              <a:spcBef>
                <a:spcPct val="50000"/>
              </a:spcBef>
            </a:pPr>
            <a:r>
              <a:rPr lang="en-US" altLang="zh-CN" sz="2400" b="1" smtClean="0">
                <a:solidFill>
                  <a:srgbClr val="000000"/>
                </a:solidFill>
                <a:latin typeface="宋体" pitchFamily="2" charset="-122"/>
              </a:rPr>
              <a:t>“General Search”</a:t>
            </a:r>
            <a:r>
              <a:rPr lang="zh-CN" altLang="en-US" sz="2400" b="1" smtClean="0">
                <a:solidFill>
                  <a:srgbClr val="000000"/>
                </a:solidFill>
                <a:latin typeface="宋体" pitchFamily="2" charset="-122"/>
              </a:rPr>
              <a:t>和“</a:t>
            </a:r>
            <a:r>
              <a:rPr lang="en-US" altLang="zh-CN" sz="2400" b="1" smtClean="0">
                <a:solidFill>
                  <a:srgbClr val="000000"/>
                </a:solidFill>
                <a:latin typeface="宋体" pitchFamily="2" charset="-122"/>
              </a:rPr>
              <a:t>Cited Reference Search”</a:t>
            </a:r>
            <a:r>
              <a:rPr lang="zh-CN" altLang="en-US" sz="2400" b="1" smtClean="0">
                <a:solidFill>
                  <a:srgbClr val="000000"/>
                </a:solidFill>
                <a:latin typeface="宋体" pitchFamily="2" charset="-122"/>
              </a:rPr>
              <a:t>两种检索方式</a:t>
            </a:r>
          </a:p>
          <a:p>
            <a:pPr eaLnBrk="1" hangingPunct="1">
              <a:lnSpc>
                <a:spcPct val="130000"/>
              </a:lnSpc>
              <a:spcBef>
                <a:spcPct val="50000"/>
              </a:spcBef>
            </a:pPr>
            <a:r>
              <a:rPr lang="zh-CN" altLang="en-US" sz="2400" b="1" smtClean="0">
                <a:solidFill>
                  <a:srgbClr val="000000"/>
                </a:solidFill>
                <a:latin typeface="宋体" pitchFamily="2" charset="-122"/>
              </a:rPr>
              <a:t>“</a:t>
            </a:r>
            <a:r>
              <a:rPr lang="en-US" altLang="zh-CN" sz="2400" b="1" smtClean="0">
                <a:solidFill>
                  <a:srgbClr val="000000"/>
                </a:solidFill>
                <a:latin typeface="宋体" pitchFamily="2" charset="-122"/>
              </a:rPr>
              <a:t>General Search”</a:t>
            </a:r>
            <a:r>
              <a:rPr lang="zh-CN" altLang="en-US" sz="2400" b="1" smtClean="0">
                <a:solidFill>
                  <a:srgbClr val="000000"/>
                </a:solidFill>
                <a:latin typeface="宋体" pitchFamily="2" charset="-122"/>
              </a:rPr>
              <a:t>可查询到你被</a:t>
            </a:r>
            <a:r>
              <a:rPr lang="en-US" altLang="zh-CN" sz="2400" b="1" smtClean="0">
                <a:solidFill>
                  <a:srgbClr val="000000"/>
                </a:solidFill>
                <a:latin typeface="宋体" pitchFamily="2" charset="-122"/>
              </a:rPr>
              <a:t>Web of Science</a:t>
            </a:r>
            <a:r>
              <a:rPr lang="zh-CN" altLang="en-US" sz="2400" b="1" smtClean="0">
                <a:solidFill>
                  <a:srgbClr val="000000"/>
                </a:solidFill>
                <a:latin typeface="宋体" pitchFamily="2" charset="-122"/>
              </a:rPr>
              <a:t>收录论文的被引用情况</a:t>
            </a:r>
            <a:r>
              <a:rPr lang="en-US" altLang="zh-CN" sz="2400" b="1" smtClean="0">
                <a:solidFill>
                  <a:srgbClr val="000000"/>
                </a:solidFill>
                <a:latin typeface="宋体" pitchFamily="2" charset="-122"/>
              </a:rPr>
              <a:t>.</a:t>
            </a:r>
          </a:p>
          <a:p>
            <a:pPr eaLnBrk="1" hangingPunct="1">
              <a:lnSpc>
                <a:spcPct val="130000"/>
              </a:lnSpc>
              <a:spcBef>
                <a:spcPct val="50000"/>
              </a:spcBef>
            </a:pPr>
            <a:r>
              <a:rPr lang="en-US" altLang="zh-CN" sz="2400" b="1" smtClean="0">
                <a:solidFill>
                  <a:srgbClr val="000000"/>
                </a:solidFill>
                <a:latin typeface="宋体" pitchFamily="2" charset="-122"/>
              </a:rPr>
              <a:t>“Cited Reference Search”</a:t>
            </a:r>
            <a:r>
              <a:rPr lang="zh-CN" altLang="en-US" sz="2400" b="1" smtClean="0">
                <a:solidFill>
                  <a:srgbClr val="000000"/>
                </a:solidFill>
                <a:latin typeface="宋体" pitchFamily="2" charset="-122"/>
              </a:rPr>
              <a:t>可查询到你曾发表过的任何论文被</a:t>
            </a:r>
            <a:r>
              <a:rPr lang="en-US" altLang="zh-CN" sz="2400" b="1" smtClean="0">
                <a:solidFill>
                  <a:srgbClr val="000000"/>
                </a:solidFill>
                <a:latin typeface="宋体" pitchFamily="2" charset="-122"/>
              </a:rPr>
              <a:t>Web of Science</a:t>
            </a:r>
            <a:r>
              <a:rPr lang="zh-CN" altLang="en-US" sz="2400" b="1" smtClean="0">
                <a:solidFill>
                  <a:srgbClr val="000000"/>
                </a:solidFill>
                <a:latin typeface="宋体" pitchFamily="2" charset="-122"/>
              </a:rPr>
              <a:t>的引用情况</a:t>
            </a:r>
            <a:r>
              <a:rPr lang="en-US" altLang="zh-CN" sz="2400" b="1" smtClean="0">
                <a:solidFill>
                  <a:srgbClr val="000000"/>
                </a:solidFill>
                <a:latin typeface="宋体" pitchFamily="2" charset="-122"/>
              </a:rPr>
              <a:t>.</a:t>
            </a:r>
          </a:p>
          <a:p>
            <a:pPr eaLnBrk="1" hangingPunct="1"/>
            <a:endParaRPr lang="en-US" altLang="zh-CN" b="1" smtClean="0">
              <a:latin typeface="楷体_GB2312" pitchFamily="49" charset="-122"/>
              <a:ea typeface="楷体_GB2312" pitchFamily="49" charset="-122"/>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9" name="Rectangle 3"/>
          <p:cNvSpPr>
            <a:spLocks noGrp="1" noRot="1" noChangeArrowheads="1"/>
          </p:cNvSpPr>
          <p:nvPr>
            <p:ph type="body" idx="1"/>
          </p:nvPr>
        </p:nvSpPr>
        <p:spPr>
          <a:xfrm>
            <a:off x="827088" y="1905000"/>
            <a:ext cx="7705725" cy="4194175"/>
          </a:xfrm>
        </p:spPr>
        <p:txBody>
          <a:bodyPr/>
          <a:lstStyle/>
          <a:p>
            <a:pPr eaLnBrk="1" hangingPunct="1">
              <a:lnSpc>
                <a:spcPct val="130000"/>
              </a:lnSpc>
              <a:spcBef>
                <a:spcPct val="50000"/>
              </a:spcBef>
            </a:pPr>
            <a:r>
              <a:rPr lang="en-US" altLang="zh-CN" sz="2400" b="1" dirty="0" smtClean="0">
                <a:solidFill>
                  <a:srgbClr val="000000"/>
                </a:solidFill>
                <a:latin typeface="宋体" pitchFamily="2" charset="-122"/>
              </a:rPr>
              <a:t>1</a:t>
            </a:r>
            <a:r>
              <a:rPr lang="zh-CN" altLang="en-US" sz="2400" b="1" dirty="0" smtClean="0">
                <a:solidFill>
                  <a:srgbClr val="000000"/>
                </a:solidFill>
                <a:latin typeface="宋体" pitchFamily="2" charset="-122"/>
              </a:rPr>
              <a:t>，“</a:t>
            </a:r>
            <a:r>
              <a:rPr lang="en-US" altLang="zh-CN" sz="2400" b="1" dirty="0" smtClean="0">
                <a:solidFill>
                  <a:srgbClr val="000000"/>
                </a:solidFill>
                <a:latin typeface="宋体" pitchFamily="2" charset="-122"/>
              </a:rPr>
              <a:t>General Search”</a:t>
            </a:r>
            <a:r>
              <a:rPr lang="zh-CN" altLang="en-US" sz="2400" b="1" dirty="0" smtClean="0">
                <a:solidFill>
                  <a:srgbClr val="000000"/>
                </a:solidFill>
                <a:latin typeface="宋体" pitchFamily="2" charset="-122"/>
              </a:rPr>
              <a:t>可查询到你所发表的</a:t>
            </a:r>
            <a:r>
              <a:rPr lang="en-US" altLang="zh-CN" sz="2400" b="1" dirty="0" smtClean="0">
                <a:solidFill>
                  <a:srgbClr val="000000"/>
                </a:solidFill>
                <a:latin typeface="宋体" pitchFamily="2" charset="-122"/>
              </a:rPr>
              <a:t>SCI</a:t>
            </a:r>
            <a:r>
              <a:rPr lang="zh-CN" altLang="en-US" sz="2400" b="1" dirty="0" smtClean="0">
                <a:solidFill>
                  <a:srgbClr val="000000"/>
                </a:solidFill>
                <a:latin typeface="宋体" pitchFamily="2" charset="-122"/>
              </a:rPr>
              <a:t>论文被</a:t>
            </a:r>
            <a:r>
              <a:rPr lang="en-US" altLang="zh-CN" sz="2400" b="1" dirty="0" smtClean="0">
                <a:solidFill>
                  <a:srgbClr val="000000"/>
                </a:solidFill>
                <a:latin typeface="宋体" pitchFamily="2" charset="-122"/>
              </a:rPr>
              <a:t>SCI</a:t>
            </a:r>
            <a:r>
              <a:rPr lang="zh-CN" altLang="en-US" sz="2400" b="1" dirty="0" smtClean="0">
                <a:solidFill>
                  <a:srgbClr val="000000"/>
                </a:solidFill>
                <a:latin typeface="宋体" pitchFamily="2" charset="-122"/>
              </a:rPr>
              <a:t>收录论文引用的情况</a:t>
            </a:r>
            <a:r>
              <a:rPr lang="en-US" altLang="zh-CN" sz="2400" b="1" dirty="0" smtClean="0">
                <a:solidFill>
                  <a:srgbClr val="000000"/>
                </a:solidFill>
                <a:latin typeface="宋体" pitchFamily="2" charset="-122"/>
              </a:rPr>
              <a:t>.</a:t>
            </a:r>
          </a:p>
          <a:p>
            <a:pPr eaLnBrk="1" hangingPunct="1">
              <a:lnSpc>
                <a:spcPct val="130000"/>
              </a:lnSpc>
              <a:spcBef>
                <a:spcPct val="50000"/>
              </a:spcBef>
            </a:pPr>
            <a:r>
              <a:rPr lang="zh-CN" altLang="en-US" sz="2400" b="1" dirty="0" smtClean="0">
                <a:solidFill>
                  <a:srgbClr val="000000"/>
                </a:solidFill>
                <a:latin typeface="宋体" pitchFamily="2" charset="-122"/>
              </a:rPr>
              <a:t>例</a:t>
            </a:r>
            <a:r>
              <a:rPr lang="en-US" altLang="zh-CN" sz="2400" b="1" dirty="0" smtClean="0">
                <a:solidFill>
                  <a:srgbClr val="000000"/>
                </a:solidFill>
                <a:latin typeface="宋体" pitchFamily="2" charset="-122"/>
              </a:rPr>
              <a:t>:</a:t>
            </a:r>
            <a:r>
              <a:rPr lang="zh-CN" altLang="en-US" sz="2400" b="1" dirty="0" smtClean="0">
                <a:solidFill>
                  <a:srgbClr val="000000"/>
                </a:solidFill>
                <a:latin typeface="宋体" pitchFamily="2" charset="-122"/>
              </a:rPr>
              <a:t>检索郑兰荪院士被引用情况</a:t>
            </a:r>
          </a:p>
          <a:p>
            <a:pPr eaLnBrk="1" hangingPunct="1">
              <a:lnSpc>
                <a:spcPct val="130000"/>
              </a:lnSpc>
              <a:spcBef>
                <a:spcPct val="50000"/>
              </a:spcBef>
            </a:pPr>
            <a:r>
              <a:rPr lang="zh-CN" altLang="en-US" sz="2400" b="1" dirty="0" smtClean="0">
                <a:solidFill>
                  <a:srgbClr val="000000"/>
                </a:solidFill>
                <a:latin typeface="宋体" pitchFamily="2" charset="-122"/>
              </a:rPr>
              <a:t>时间</a:t>
            </a:r>
            <a:r>
              <a:rPr lang="en-US" altLang="zh-CN" sz="2400" b="1" dirty="0" smtClean="0">
                <a:solidFill>
                  <a:srgbClr val="000000"/>
                </a:solidFill>
                <a:latin typeface="宋体" pitchFamily="2" charset="-122"/>
              </a:rPr>
              <a:t>:2000 -2014</a:t>
            </a:r>
            <a:r>
              <a:rPr lang="zh-CN" altLang="en-US" sz="2400" b="1" dirty="0" smtClean="0">
                <a:solidFill>
                  <a:srgbClr val="000000"/>
                </a:solidFill>
                <a:latin typeface="宋体" pitchFamily="2" charset="-122"/>
              </a:rPr>
              <a:t>年</a:t>
            </a:r>
            <a:r>
              <a:rPr lang="en-US" altLang="zh-CN" sz="2400" b="1" dirty="0">
                <a:solidFill>
                  <a:srgbClr val="000000"/>
                </a:solidFill>
                <a:latin typeface="宋体" pitchFamily="2" charset="-122"/>
              </a:rPr>
              <a:t>4</a:t>
            </a:r>
            <a:r>
              <a:rPr lang="zh-CN" altLang="en-US" sz="2400" b="1" dirty="0" smtClean="0">
                <a:solidFill>
                  <a:srgbClr val="000000"/>
                </a:solidFill>
                <a:latin typeface="宋体" pitchFamily="2" charset="-122"/>
              </a:rPr>
              <a:t>月</a:t>
            </a:r>
            <a:r>
              <a:rPr lang="en-US" altLang="zh-CN" sz="2400" b="1" dirty="0" smtClean="0">
                <a:solidFill>
                  <a:srgbClr val="000000"/>
                </a:solidFill>
                <a:latin typeface="宋体" pitchFamily="2" charset="-122"/>
              </a:rPr>
              <a:t>16</a:t>
            </a:r>
            <a:r>
              <a:rPr lang="zh-CN" altLang="en-US" sz="2400" b="1" dirty="0" smtClean="0">
                <a:solidFill>
                  <a:srgbClr val="000000"/>
                </a:solidFill>
                <a:latin typeface="宋体" pitchFamily="2" charset="-122"/>
              </a:rPr>
              <a:t>日</a:t>
            </a:r>
            <a:endParaRPr lang="zh-CN" altLang="en-US" b="1" dirty="0" smtClean="0">
              <a:latin typeface="楷体_GB2312" pitchFamily="49" charset="-122"/>
              <a:ea typeface="楷体_GB2312" pitchFamily="49" charset="-122"/>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sz="2800" b="1" dirty="0" smtClean="0">
                <a:solidFill>
                  <a:schemeClr val="accent2">
                    <a:lumMod val="50000"/>
                  </a:schemeClr>
                </a:solidFill>
              </a:rPr>
              <a:t>先检索出郑院士 </a:t>
            </a:r>
            <a:r>
              <a:rPr lang="en-US" altLang="zh-CN" sz="2800" dirty="0" smtClean="0">
                <a:solidFill>
                  <a:schemeClr val="accent2">
                    <a:lumMod val="50000"/>
                  </a:schemeClr>
                </a:solidFill>
              </a:rPr>
              <a:t>2000-2014</a:t>
            </a:r>
            <a:r>
              <a:rPr lang="en-US" altLang="zh-CN" sz="2800" b="1" dirty="0" smtClean="0">
                <a:solidFill>
                  <a:schemeClr val="accent2">
                    <a:lumMod val="50000"/>
                  </a:schemeClr>
                </a:solidFill>
              </a:rPr>
              <a:t> </a:t>
            </a:r>
            <a:r>
              <a:rPr lang="zh-CN" altLang="en-US" sz="2800" b="1" dirty="0" smtClean="0">
                <a:solidFill>
                  <a:schemeClr val="accent2">
                    <a:lumMod val="50000"/>
                  </a:schemeClr>
                </a:solidFill>
              </a:rPr>
              <a:t>年</a:t>
            </a:r>
            <a:r>
              <a:rPr lang="en-US" altLang="zh-CN" sz="2800" dirty="0" smtClean="0">
                <a:solidFill>
                  <a:schemeClr val="accent2">
                    <a:lumMod val="50000"/>
                  </a:schemeClr>
                </a:solidFill>
              </a:rPr>
              <a:t>SCI</a:t>
            </a:r>
            <a:r>
              <a:rPr lang="zh-CN" altLang="en-US" sz="2800" b="1" dirty="0" smtClean="0">
                <a:solidFill>
                  <a:schemeClr val="accent2">
                    <a:lumMod val="50000"/>
                  </a:schemeClr>
                </a:solidFill>
              </a:rPr>
              <a:t>收录的论文</a:t>
            </a:r>
            <a:r>
              <a:rPr lang="zh-CN" altLang="en-US" dirty="0" smtClean="0">
                <a:solidFill>
                  <a:schemeClr val="accent2">
                    <a:lumMod val="50000"/>
                  </a:schemeClr>
                </a:solidFill>
              </a:rPr>
              <a:t/>
            </a:r>
            <a:br>
              <a:rPr lang="zh-CN" altLang="en-US" dirty="0" smtClean="0">
                <a:solidFill>
                  <a:schemeClr val="accent2">
                    <a:lumMod val="50000"/>
                  </a:schemeClr>
                </a:solidFill>
              </a:rPr>
            </a:b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50288"/>
            <a:ext cx="9144000" cy="5486400"/>
          </a:xfrm>
        </p:spPr>
      </p:pic>
      <p:sp>
        <p:nvSpPr>
          <p:cNvPr id="5" name="椭圆 4"/>
          <p:cNvSpPr/>
          <p:nvPr/>
        </p:nvSpPr>
        <p:spPr bwMode="auto">
          <a:xfrm>
            <a:off x="7740352" y="3284984"/>
            <a:ext cx="1224136" cy="360040"/>
          </a:xfrm>
          <a:prstGeom prst="ellipse">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905134"/>
            <a:ext cx="9036496" cy="5421898"/>
          </a:xfrm>
        </p:spPr>
      </p:pic>
      <p:sp>
        <p:nvSpPr>
          <p:cNvPr id="4" name="矩形 3"/>
          <p:cNvSpPr/>
          <p:nvPr/>
        </p:nvSpPr>
        <p:spPr bwMode="auto">
          <a:xfrm>
            <a:off x="6660232" y="3429000"/>
            <a:ext cx="1944216" cy="1728192"/>
          </a:xfrm>
          <a:prstGeom prst="rect">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p:txBody>
          <a:bodyPr/>
          <a:lstStyle/>
          <a:p>
            <a:pPr eaLnBrk="1" hangingPunct="1"/>
            <a:r>
              <a:rPr lang="zh-CN" altLang="en-US" sz="3600" b="1" smtClean="0">
                <a:solidFill>
                  <a:srgbClr val="000099"/>
                </a:solidFill>
              </a:rPr>
              <a:t>检索汇总</a:t>
            </a:r>
          </a:p>
        </p:txBody>
      </p:sp>
      <p:sp>
        <p:nvSpPr>
          <p:cNvPr id="89091" name="Rectangle 3"/>
          <p:cNvSpPr>
            <a:spLocks noGrp="1" noRot="1" noChangeArrowheads="1"/>
          </p:cNvSpPr>
          <p:nvPr>
            <p:ph type="body" idx="1"/>
          </p:nvPr>
        </p:nvSpPr>
        <p:spPr>
          <a:xfrm>
            <a:off x="0" y="1772816"/>
            <a:ext cx="9036496" cy="4896544"/>
          </a:xfrm>
        </p:spPr>
        <p:txBody>
          <a:bodyPr/>
          <a:lstStyle/>
          <a:p>
            <a:pPr eaLnBrk="1" hangingPunct="1">
              <a:lnSpc>
                <a:spcPct val="130000"/>
              </a:lnSpc>
              <a:spcBef>
                <a:spcPct val="50000"/>
              </a:spcBef>
            </a:pPr>
            <a:r>
              <a:rPr lang="zh-CN" altLang="en-US" sz="2400" b="1" dirty="0" smtClean="0">
                <a:solidFill>
                  <a:srgbClr val="000000"/>
                </a:solidFill>
                <a:latin typeface="宋体" pitchFamily="2" charset="-122"/>
              </a:rPr>
              <a:t>找到的结果数</a:t>
            </a:r>
            <a:r>
              <a:rPr lang="en-US" altLang="zh-CN" sz="2400" b="1" dirty="0" smtClean="0">
                <a:solidFill>
                  <a:srgbClr val="000000"/>
                </a:solidFill>
                <a:latin typeface="宋体" pitchFamily="2" charset="-122"/>
              </a:rPr>
              <a:t>: 466 </a:t>
            </a:r>
          </a:p>
          <a:p>
            <a:pPr eaLnBrk="1" hangingPunct="1">
              <a:lnSpc>
                <a:spcPct val="130000"/>
              </a:lnSpc>
              <a:spcBef>
                <a:spcPct val="50000"/>
              </a:spcBef>
            </a:pPr>
            <a:r>
              <a:rPr lang="zh-CN" altLang="en-US" sz="2400" b="1" dirty="0" smtClean="0">
                <a:solidFill>
                  <a:srgbClr val="000000"/>
                </a:solidFill>
                <a:latin typeface="宋体" pitchFamily="2" charset="-122"/>
              </a:rPr>
              <a:t>被引频次总计</a:t>
            </a:r>
            <a:r>
              <a:rPr lang="en-US" altLang="zh-CN" sz="2400" b="1" dirty="0" smtClean="0">
                <a:solidFill>
                  <a:srgbClr val="000000"/>
                </a:solidFill>
                <a:latin typeface="宋体" pitchFamily="2" charset="-122"/>
              </a:rPr>
              <a:t>: 9713</a:t>
            </a:r>
          </a:p>
          <a:p>
            <a:pPr eaLnBrk="1" hangingPunct="1">
              <a:lnSpc>
                <a:spcPct val="130000"/>
              </a:lnSpc>
              <a:spcBef>
                <a:spcPct val="50000"/>
              </a:spcBef>
            </a:pPr>
            <a:r>
              <a:rPr lang="zh-CN" altLang="en-US" sz="2400" b="1" dirty="0" smtClean="0">
                <a:solidFill>
                  <a:srgbClr val="000000"/>
                </a:solidFill>
                <a:latin typeface="宋体" pitchFamily="2" charset="-122"/>
              </a:rPr>
              <a:t>每项平均引用次数</a:t>
            </a:r>
            <a:r>
              <a:rPr lang="en-US" altLang="zh-CN" sz="2400" b="1" dirty="0" smtClean="0">
                <a:solidFill>
                  <a:srgbClr val="000000"/>
                </a:solidFill>
                <a:latin typeface="宋体" pitchFamily="2" charset="-122"/>
              </a:rPr>
              <a:t>: 20.84</a:t>
            </a:r>
          </a:p>
          <a:p>
            <a:pPr eaLnBrk="1" hangingPunct="1">
              <a:lnSpc>
                <a:spcPct val="130000"/>
              </a:lnSpc>
              <a:spcBef>
                <a:spcPct val="50000"/>
              </a:spcBef>
            </a:pPr>
            <a:r>
              <a:rPr lang="en-US" altLang="zh-CN" sz="2400" b="1" dirty="0" smtClean="0">
                <a:solidFill>
                  <a:srgbClr val="000000"/>
                </a:solidFill>
                <a:latin typeface="宋体" pitchFamily="2" charset="-122"/>
              </a:rPr>
              <a:t>h-index: 49</a:t>
            </a:r>
          </a:p>
          <a:p>
            <a:pPr marL="0" indent="0" eaLnBrk="1" hangingPunct="1">
              <a:lnSpc>
                <a:spcPct val="130000"/>
              </a:lnSpc>
              <a:spcBef>
                <a:spcPct val="50000"/>
              </a:spcBef>
              <a:buNone/>
            </a:pPr>
            <a:r>
              <a:rPr lang="en-US" altLang="zh-CN" sz="2400" dirty="0"/>
              <a:t>H-index </a:t>
            </a:r>
            <a:r>
              <a:rPr lang="zh-CN" altLang="en-US" sz="2400" dirty="0"/>
              <a:t>由一条横跨“年份</a:t>
            </a:r>
            <a:r>
              <a:rPr lang="en-US" altLang="zh-CN" sz="2400" dirty="0"/>
              <a:t>/</a:t>
            </a:r>
            <a:r>
              <a:rPr lang="zh-CN" altLang="en-US" sz="2400" dirty="0"/>
              <a:t>总计年份”列的橙色水平线表示。此线上方总共有 </a:t>
            </a:r>
            <a:r>
              <a:rPr lang="en-US" altLang="zh-CN" sz="2400" dirty="0"/>
              <a:t>"h" </a:t>
            </a:r>
            <a:r>
              <a:rPr lang="zh-CN" altLang="en-US" sz="2400" dirty="0"/>
              <a:t>个论文，它们的施引文献数大于等于 </a:t>
            </a:r>
            <a:r>
              <a:rPr lang="en-US" altLang="zh-CN" sz="2400" dirty="0"/>
              <a:t>"h"</a:t>
            </a:r>
            <a:r>
              <a:rPr lang="zh-CN" altLang="en-US" sz="2400" dirty="0"/>
              <a:t>。例如，</a:t>
            </a:r>
            <a:r>
              <a:rPr lang="en-US" altLang="zh-CN" sz="2400" dirty="0"/>
              <a:t>h-index </a:t>
            </a:r>
            <a:r>
              <a:rPr lang="zh-CN" altLang="en-US" sz="2400" dirty="0"/>
              <a:t>为 </a:t>
            </a:r>
            <a:r>
              <a:rPr lang="en-US" altLang="zh-CN" sz="2400" dirty="0"/>
              <a:t>20 </a:t>
            </a:r>
            <a:r>
              <a:rPr lang="zh-CN" altLang="en-US" sz="2400" dirty="0"/>
              <a:t>表示有 </a:t>
            </a:r>
            <a:r>
              <a:rPr lang="en-US" altLang="zh-CN" sz="2400" dirty="0"/>
              <a:t>20 </a:t>
            </a:r>
            <a:r>
              <a:rPr lang="zh-CN" altLang="en-US" sz="2400" dirty="0"/>
              <a:t>篇论文至少被引用 </a:t>
            </a:r>
            <a:r>
              <a:rPr lang="en-US" altLang="zh-CN" sz="2400" dirty="0"/>
              <a:t>20 </a:t>
            </a:r>
            <a:r>
              <a:rPr lang="zh-CN" altLang="en-US" sz="2400" dirty="0"/>
              <a:t>次。此度量标准减少了为高度引用的论文或尚未被引用的论文分配的不当权重。</a:t>
            </a:r>
            <a:endParaRPr lang="en-US" altLang="zh-CN" sz="2400" dirty="0" smtClean="0">
              <a:solidFill>
                <a:srgbClr val="000000"/>
              </a:solidFill>
              <a:latin typeface="宋体" pitchFamily="2"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1026"/>
          <p:cNvSpPr>
            <a:spLocks noGrp="1" noRot="1" noChangeArrowheads="1"/>
          </p:cNvSpPr>
          <p:nvPr>
            <p:ph type="title"/>
          </p:nvPr>
        </p:nvSpPr>
        <p:spPr>
          <a:xfrm>
            <a:off x="301625" y="609600"/>
            <a:ext cx="8540750" cy="600075"/>
          </a:xfrm>
        </p:spPr>
        <p:txBody>
          <a:bodyPr/>
          <a:lstStyle/>
          <a:p>
            <a:pPr eaLnBrk="1" hangingPunct="1"/>
            <a:r>
              <a:rPr lang="en-US" altLang="zh-CN" sz="4000" dirty="0" smtClean="0"/>
              <a:t>Web of Science </a:t>
            </a:r>
            <a:r>
              <a:rPr lang="zh-CN" altLang="en-US" sz="4000" smtClean="0"/>
              <a:t>检索界面</a:t>
            </a:r>
            <a:endParaRPr lang="zh-CN" altLang="en-US" sz="4000" dirty="0" smtClean="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2600"/>
            <a:ext cx="9144000" cy="5486400"/>
          </a:xfrm>
          <a:prstGeom prst="rect">
            <a:avLst/>
          </a:prstGeom>
        </p:spPr>
      </p:pic>
      <p:cxnSp>
        <p:nvCxnSpPr>
          <p:cNvPr id="4" name="直接连接符 3"/>
          <p:cNvCxnSpPr/>
          <p:nvPr/>
        </p:nvCxnSpPr>
        <p:spPr bwMode="auto">
          <a:xfrm>
            <a:off x="3854976" y="3717032"/>
            <a:ext cx="864096" cy="0"/>
          </a:xfrm>
          <a:prstGeom prst="line">
            <a:avLst/>
          </a:prstGeom>
          <a:solidFill>
            <a:schemeClr val="accent1"/>
          </a:solidFill>
          <a:ln w="9525" cap="flat" cmpd="sng" algn="ctr">
            <a:solidFill>
              <a:srgbClr val="FF0000"/>
            </a:solidFill>
            <a:prstDash val="solid"/>
            <a:miter lim="800000"/>
            <a:headEnd type="none" w="med" len="med"/>
            <a:tailEnd type="none" w="med" len="med"/>
          </a:ln>
          <a:effectLst/>
        </p:spPr>
      </p:cxnSp>
      <p:sp>
        <p:nvSpPr>
          <p:cNvPr id="6" name="TextBox 5"/>
          <p:cNvSpPr txBox="1"/>
          <p:nvPr/>
        </p:nvSpPr>
        <p:spPr>
          <a:xfrm>
            <a:off x="4719072" y="3717032"/>
            <a:ext cx="1653128" cy="338554"/>
          </a:xfrm>
          <a:prstGeom prst="rect">
            <a:avLst/>
          </a:prstGeom>
          <a:noFill/>
        </p:spPr>
        <p:txBody>
          <a:bodyPr wrap="square" rtlCol="0">
            <a:spAutoFit/>
          </a:bodyPr>
          <a:lstStyle/>
          <a:p>
            <a:r>
              <a:rPr lang="zh-CN" altLang="en-US" sz="1600" dirty="0" smtClean="0">
                <a:solidFill>
                  <a:srgbClr val="FF0000"/>
                </a:solidFill>
              </a:rPr>
              <a:t>可增加检索字段</a:t>
            </a:r>
            <a:endParaRPr lang="zh-CN" altLang="en-US" sz="1600" dirty="0">
              <a:solidFill>
                <a:srgbClr val="FF0000"/>
              </a:solidFill>
            </a:endParaRPr>
          </a:p>
        </p:txBody>
      </p:sp>
      <p:sp>
        <p:nvSpPr>
          <p:cNvPr id="7" name="椭圆 6"/>
          <p:cNvSpPr/>
          <p:nvPr/>
        </p:nvSpPr>
        <p:spPr bwMode="auto">
          <a:xfrm>
            <a:off x="6732240" y="2108488"/>
            <a:ext cx="2232248" cy="528424"/>
          </a:xfrm>
          <a:prstGeom prst="ellipse">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8" name="TextBox 7"/>
          <p:cNvSpPr txBox="1"/>
          <p:nvPr/>
        </p:nvSpPr>
        <p:spPr>
          <a:xfrm>
            <a:off x="7308304" y="2636912"/>
            <a:ext cx="1368152" cy="338554"/>
          </a:xfrm>
          <a:prstGeom prst="rect">
            <a:avLst/>
          </a:prstGeom>
          <a:noFill/>
        </p:spPr>
        <p:txBody>
          <a:bodyPr wrap="square" rtlCol="0">
            <a:spAutoFit/>
          </a:bodyPr>
          <a:lstStyle/>
          <a:p>
            <a:r>
              <a:rPr lang="zh-CN" altLang="en-US" sz="1600" dirty="0" smtClean="0">
                <a:solidFill>
                  <a:srgbClr val="FF0000"/>
                </a:solidFill>
              </a:rPr>
              <a:t>个性化服务</a:t>
            </a:r>
            <a:endParaRPr lang="zh-CN" altLang="en-US" sz="1600" dirty="0">
              <a:solidFill>
                <a:srgbClr val="FF0000"/>
              </a:solidFill>
            </a:endParaRPr>
          </a:p>
        </p:txBody>
      </p:sp>
      <p:cxnSp>
        <p:nvCxnSpPr>
          <p:cNvPr id="10" name="直接箭头连接符 9"/>
          <p:cNvCxnSpPr/>
          <p:nvPr/>
        </p:nvCxnSpPr>
        <p:spPr bwMode="auto">
          <a:xfrm flipH="1">
            <a:off x="827584" y="5434528"/>
            <a:ext cx="432048" cy="0"/>
          </a:xfrm>
          <a:prstGeom prst="straightConnector1">
            <a:avLst/>
          </a:prstGeom>
          <a:solidFill>
            <a:schemeClr val="accent1"/>
          </a:solidFill>
          <a:ln w="9525" cap="flat" cmpd="sng" algn="ctr">
            <a:solidFill>
              <a:srgbClr val="FF0000"/>
            </a:solidFill>
            <a:prstDash val="solid"/>
            <a:miter lim="800000"/>
            <a:headEnd type="none" w="med" len="med"/>
            <a:tailEnd type="arrow"/>
          </a:ln>
          <a:effectLst/>
        </p:spPr>
      </p:cxnSp>
      <p:sp>
        <p:nvSpPr>
          <p:cNvPr id="11" name="TextBox 10"/>
          <p:cNvSpPr txBox="1"/>
          <p:nvPr/>
        </p:nvSpPr>
        <p:spPr>
          <a:xfrm>
            <a:off x="1403648" y="5234473"/>
            <a:ext cx="3168352" cy="400110"/>
          </a:xfrm>
          <a:prstGeom prst="rect">
            <a:avLst/>
          </a:prstGeom>
          <a:noFill/>
        </p:spPr>
        <p:txBody>
          <a:bodyPr wrap="square" rtlCol="0">
            <a:spAutoFit/>
          </a:bodyPr>
          <a:lstStyle/>
          <a:p>
            <a:r>
              <a:rPr lang="zh-CN" altLang="en-US" sz="2000" dirty="0" smtClean="0">
                <a:solidFill>
                  <a:srgbClr val="FF0000"/>
                </a:solidFill>
              </a:rPr>
              <a:t>检索的数据库范围设置</a:t>
            </a:r>
            <a:endParaRPr lang="zh-CN" altLang="en-US" sz="2000" dirty="0">
              <a:solidFill>
                <a:srgbClr val="FF0000"/>
              </a:solidFill>
            </a:endParaRPr>
          </a:p>
        </p:txBody>
      </p:sp>
      <p:cxnSp>
        <p:nvCxnSpPr>
          <p:cNvPr id="5" name="直接连接符 4"/>
          <p:cNvCxnSpPr/>
          <p:nvPr/>
        </p:nvCxnSpPr>
        <p:spPr bwMode="auto">
          <a:xfrm>
            <a:off x="0" y="5234473"/>
            <a:ext cx="2339752" cy="0"/>
          </a:xfrm>
          <a:prstGeom prst="line">
            <a:avLst/>
          </a:prstGeom>
          <a:solidFill>
            <a:schemeClr val="accent1"/>
          </a:solidFill>
          <a:ln w="9525" cap="flat" cmpd="sng" algn="ctr">
            <a:solidFill>
              <a:srgbClr val="FF0000"/>
            </a:solidFill>
            <a:prstDash val="solid"/>
            <a:miter lim="800000"/>
            <a:headEnd type="none" w="med" len="med"/>
            <a:tailEnd type="none" w="med" len="med"/>
          </a:ln>
          <a:effectLst/>
        </p:spPr>
      </p:cxn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5" name="Rectangle 3"/>
          <p:cNvSpPr>
            <a:spLocks noGrp="1" noRot="1" noChangeArrowheads="1"/>
          </p:cNvSpPr>
          <p:nvPr>
            <p:ph type="body" idx="1"/>
          </p:nvPr>
        </p:nvSpPr>
        <p:spPr>
          <a:xfrm>
            <a:off x="684213" y="2420938"/>
            <a:ext cx="7848600" cy="3678237"/>
          </a:xfrm>
        </p:spPr>
        <p:txBody>
          <a:bodyPr/>
          <a:lstStyle/>
          <a:p>
            <a:pPr eaLnBrk="1" hangingPunct="1">
              <a:lnSpc>
                <a:spcPct val="130000"/>
              </a:lnSpc>
              <a:spcBef>
                <a:spcPct val="50000"/>
              </a:spcBef>
            </a:pPr>
            <a:r>
              <a:rPr lang="en-US" altLang="zh-CN" sz="2400" b="1" dirty="0" smtClean="0">
                <a:solidFill>
                  <a:srgbClr val="000000"/>
                </a:solidFill>
                <a:latin typeface="宋体" pitchFamily="2" charset="-122"/>
              </a:rPr>
              <a:t>2</a:t>
            </a:r>
            <a:r>
              <a:rPr lang="zh-CN" altLang="en-US" sz="2400" b="1" dirty="0" smtClean="0">
                <a:solidFill>
                  <a:srgbClr val="000000"/>
                </a:solidFill>
                <a:latin typeface="宋体" pitchFamily="2" charset="-122"/>
              </a:rPr>
              <a:t>、用“</a:t>
            </a:r>
            <a:r>
              <a:rPr lang="en-US" altLang="zh-CN" sz="2400" b="1" dirty="0" smtClean="0">
                <a:solidFill>
                  <a:srgbClr val="000000"/>
                </a:solidFill>
                <a:latin typeface="宋体" pitchFamily="2" charset="-122"/>
              </a:rPr>
              <a:t>Cited Reference Search”</a:t>
            </a:r>
            <a:r>
              <a:rPr lang="zh-CN" altLang="en-US" sz="2400" b="1" dirty="0" smtClean="0">
                <a:solidFill>
                  <a:srgbClr val="000000"/>
                </a:solidFill>
                <a:latin typeface="宋体" pitchFamily="2" charset="-122"/>
              </a:rPr>
              <a:t>可查询到你曾发表过的任何论文被 </a:t>
            </a:r>
            <a:r>
              <a:rPr lang="en-US" altLang="zh-CN" sz="2400" b="1" dirty="0" smtClean="0">
                <a:solidFill>
                  <a:srgbClr val="000000"/>
                </a:solidFill>
                <a:latin typeface="宋体" pitchFamily="2" charset="-122"/>
              </a:rPr>
              <a:t>Web of Science </a:t>
            </a:r>
            <a:r>
              <a:rPr lang="zh-CN" altLang="en-US" sz="2400" b="1" dirty="0" smtClean="0">
                <a:solidFill>
                  <a:srgbClr val="000000"/>
                </a:solidFill>
                <a:latin typeface="宋体" pitchFamily="2" charset="-122"/>
              </a:rPr>
              <a:t>的引用情况</a:t>
            </a:r>
            <a:r>
              <a:rPr lang="en-US" altLang="zh-CN" sz="2400" b="1" dirty="0" smtClean="0">
                <a:solidFill>
                  <a:srgbClr val="000000"/>
                </a:solidFill>
                <a:latin typeface="宋体" pitchFamily="2" charset="-122"/>
              </a:rPr>
              <a:t>.</a:t>
            </a:r>
          </a:p>
          <a:p>
            <a:pPr eaLnBrk="1" hangingPunct="1">
              <a:lnSpc>
                <a:spcPct val="130000"/>
              </a:lnSpc>
              <a:spcBef>
                <a:spcPct val="50000"/>
              </a:spcBef>
            </a:pPr>
            <a:r>
              <a:rPr lang="zh-CN" altLang="en-US" sz="2400" b="1" dirty="0" smtClean="0">
                <a:solidFill>
                  <a:srgbClr val="000000"/>
                </a:solidFill>
                <a:latin typeface="宋体" pitchFamily="2" charset="-122"/>
              </a:rPr>
              <a:t>检索郑兰荪院士所发表的论文在 </a:t>
            </a:r>
            <a:r>
              <a:rPr lang="en-US" altLang="zh-CN" sz="2400" b="1" dirty="0" smtClean="0">
                <a:solidFill>
                  <a:srgbClr val="000000"/>
                </a:solidFill>
                <a:latin typeface="宋体" pitchFamily="2" charset="-122"/>
              </a:rPr>
              <a:t>2000-2014 </a:t>
            </a:r>
            <a:r>
              <a:rPr lang="zh-CN" altLang="en-US" sz="2400" b="1" dirty="0" smtClean="0">
                <a:solidFill>
                  <a:srgbClr val="000000"/>
                </a:solidFill>
                <a:latin typeface="宋体" pitchFamily="2" charset="-122"/>
              </a:rPr>
              <a:t>年间被引用情况</a:t>
            </a:r>
          </a:p>
          <a:p>
            <a:pPr eaLnBrk="1" hangingPunct="1"/>
            <a:endParaRPr lang="en-US" altLang="zh-CN" sz="2400" b="1" dirty="0" smtClean="0">
              <a:solidFill>
                <a:srgbClr val="000000"/>
              </a:solidFill>
              <a:latin typeface="宋体" pitchFamily="2" charset="-122"/>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标题 1"/>
          <p:cNvSpPr>
            <a:spLocks noGrp="1"/>
          </p:cNvSpPr>
          <p:nvPr>
            <p:ph type="title"/>
          </p:nvPr>
        </p:nvSpPr>
        <p:spPr>
          <a:xfrm>
            <a:off x="301625" y="333375"/>
            <a:ext cx="8540750" cy="1419225"/>
          </a:xfrm>
        </p:spPr>
        <p:txBody>
          <a:bodyPr/>
          <a:lstStyle/>
          <a:p>
            <a:endParaRPr lang="zh-CN" altLang="en-US" sz="2800" dirty="0" smtClean="0"/>
          </a:p>
        </p:txBody>
      </p:sp>
      <p:pic>
        <p:nvPicPr>
          <p:cNvPr id="3" name="内容占位符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48" y="1389628"/>
            <a:ext cx="9113952" cy="5468372"/>
          </a:xfrm>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412775"/>
            <a:ext cx="9075374" cy="5445225"/>
          </a:xfrm>
        </p:spPr>
      </p:pic>
    </p:spTree>
    <p:extLst>
      <p:ext uri="{BB962C8B-B14F-4D97-AF65-F5344CB8AC3E}">
        <p14:creationId xmlns:p14="http://schemas.microsoft.com/office/powerpoint/2010/main" val="3968118342"/>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323850" y="836613"/>
            <a:ext cx="8540750" cy="504825"/>
          </a:xfrm>
        </p:spPr>
        <p:txBody>
          <a:bodyPr/>
          <a:lstStyle/>
          <a:p>
            <a:pPr eaLnBrk="1" hangingPunct="1"/>
            <a:r>
              <a:rPr lang="en-US" altLang="zh-CN" sz="3600" b="1" dirty="0" smtClean="0"/>
              <a:t>SCI</a:t>
            </a:r>
            <a:r>
              <a:rPr lang="zh-CN" altLang="en-US" sz="3600" b="1" dirty="0" smtClean="0"/>
              <a:t>、</a:t>
            </a:r>
            <a:r>
              <a:rPr lang="en-US" altLang="zh-CN" sz="3600" b="1" dirty="0" smtClean="0"/>
              <a:t>CPIC-S </a:t>
            </a:r>
            <a:r>
              <a:rPr lang="zh-CN" altLang="en-US" sz="3600" b="1" dirty="0" smtClean="0"/>
              <a:t>检索介绍</a:t>
            </a:r>
          </a:p>
        </p:txBody>
      </p:sp>
      <p:sp>
        <p:nvSpPr>
          <p:cNvPr id="5123" name="Rectangle 3"/>
          <p:cNvSpPr>
            <a:spLocks noGrp="1" noRot="1" noChangeArrowheads="1"/>
          </p:cNvSpPr>
          <p:nvPr>
            <p:ph type="body" idx="1"/>
          </p:nvPr>
        </p:nvSpPr>
        <p:spPr>
          <a:xfrm>
            <a:off x="1331640" y="1916832"/>
            <a:ext cx="6697663" cy="4267200"/>
          </a:xfrm>
        </p:spPr>
        <p:txBody>
          <a:bodyPr/>
          <a:lstStyle/>
          <a:p>
            <a:pPr eaLnBrk="1" hangingPunct="1">
              <a:lnSpc>
                <a:spcPct val="90000"/>
              </a:lnSpc>
              <a:spcAft>
                <a:spcPct val="30000"/>
              </a:spcAft>
            </a:pPr>
            <a:r>
              <a:rPr lang="zh-CN" altLang="en-US" sz="2400" b="1" dirty="0" smtClean="0">
                <a:solidFill>
                  <a:srgbClr val="000000"/>
                </a:solidFill>
                <a:latin typeface="Times New Roman" pitchFamily="18" charset="0"/>
              </a:rPr>
              <a:t>如何利用 </a:t>
            </a:r>
            <a:r>
              <a:rPr lang="en-US" altLang="zh-CN" sz="2400" b="1" dirty="0" smtClean="0">
                <a:solidFill>
                  <a:srgbClr val="000000"/>
                </a:solidFill>
                <a:latin typeface="Times New Roman" pitchFamily="18" charset="0"/>
              </a:rPr>
              <a:t>SCI </a:t>
            </a:r>
            <a:r>
              <a:rPr lang="zh-CN" altLang="en-US" sz="2400" b="1" dirty="0" smtClean="0">
                <a:solidFill>
                  <a:srgbClr val="000000"/>
                </a:solidFill>
                <a:latin typeface="Times New Roman" pitchFamily="18" charset="0"/>
              </a:rPr>
              <a:t>检索相关主题文献</a:t>
            </a:r>
            <a:r>
              <a:rPr lang="zh-CN" altLang="en-US" sz="2400" dirty="0" smtClean="0">
                <a:solidFill>
                  <a:srgbClr val="000000"/>
                </a:solidFill>
                <a:latin typeface="Times New Roman" pitchFamily="18" charset="0"/>
              </a:rPr>
              <a:t> </a:t>
            </a:r>
          </a:p>
          <a:p>
            <a:pPr eaLnBrk="1" hangingPunct="1">
              <a:lnSpc>
                <a:spcPct val="90000"/>
              </a:lnSpc>
              <a:spcAft>
                <a:spcPct val="30000"/>
              </a:spcAft>
            </a:pPr>
            <a:r>
              <a:rPr lang="zh-CN" altLang="en-US" sz="2400" b="1" dirty="0" smtClean="0">
                <a:solidFill>
                  <a:srgbClr val="000000"/>
                </a:solidFill>
                <a:latin typeface="Times New Roman" pitchFamily="18" charset="0"/>
              </a:rPr>
              <a:t>如何利用 </a:t>
            </a:r>
            <a:r>
              <a:rPr lang="en-US" altLang="zh-CN" sz="2400" b="1" dirty="0" smtClean="0">
                <a:solidFill>
                  <a:srgbClr val="000000"/>
                </a:solidFill>
                <a:latin typeface="Times New Roman" pitchFamily="18" charset="0"/>
              </a:rPr>
              <a:t>SCI </a:t>
            </a:r>
            <a:r>
              <a:rPr lang="zh-CN" altLang="en-US" sz="2400" b="1" dirty="0" smtClean="0">
                <a:solidFill>
                  <a:srgbClr val="000000"/>
                </a:solidFill>
                <a:latin typeface="Times New Roman" pitchFamily="18" charset="0"/>
              </a:rPr>
              <a:t>检索论文收录情况</a:t>
            </a:r>
            <a:r>
              <a:rPr lang="zh-CN" altLang="en-US" sz="2400" dirty="0" smtClean="0">
                <a:solidFill>
                  <a:srgbClr val="000000"/>
                </a:solidFill>
                <a:latin typeface="Times New Roman" pitchFamily="18" charset="0"/>
              </a:rPr>
              <a:t> </a:t>
            </a:r>
          </a:p>
          <a:p>
            <a:pPr eaLnBrk="1" hangingPunct="1">
              <a:lnSpc>
                <a:spcPct val="90000"/>
              </a:lnSpc>
              <a:spcAft>
                <a:spcPct val="30000"/>
              </a:spcAft>
            </a:pPr>
            <a:r>
              <a:rPr lang="zh-CN" altLang="en-US" sz="2400" b="1" dirty="0" smtClean="0">
                <a:solidFill>
                  <a:srgbClr val="000000"/>
                </a:solidFill>
                <a:latin typeface="Times New Roman" pitchFamily="18" charset="0"/>
              </a:rPr>
              <a:t>如何利用 </a:t>
            </a:r>
            <a:r>
              <a:rPr lang="en-US" altLang="zh-CN" sz="2400" b="1" dirty="0" smtClean="0">
                <a:solidFill>
                  <a:srgbClr val="000000"/>
                </a:solidFill>
                <a:latin typeface="Times New Roman" pitchFamily="18" charset="0"/>
              </a:rPr>
              <a:t>SCI </a:t>
            </a:r>
            <a:r>
              <a:rPr lang="zh-CN" altLang="en-US" sz="2400" b="1" dirty="0" smtClean="0">
                <a:solidFill>
                  <a:srgbClr val="000000"/>
                </a:solidFill>
                <a:latin typeface="Times New Roman" pitchFamily="18" charset="0"/>
              </a:rPr>
              <a:t>检索论文被引用情况</a:t>
            </a:r>
            <a:endParaRPr lang="en-US" altLang="zh-CN" sz="2400" b="1" dirty="0" smtClean="0">
              <a:solidFill>
                <a:srgbClr val="000000"/>
              </a:solidFill>
              <a:latin typeface="Times New Roman" pitchFamily="18" charset="0"/>
            </a:endParaRPr>
          </a:p>
          <a:p>
            <a:pPr eaLnBrk="1" hangingPunct="1">
              <a:lnSpc>
                <a:spcPct val="90000"/>
              </a:lnSpc>
              <a:spcAft>
                <a:spcPct val="30000"/>
              </a:spcAft>
            </a:pPr>
            <a:r>
              <a:rPr lang="zh-CN" altLang="en-US" sz="2400" b="1" dirty="0" smtClean="0">
                <a:solidFill>
                  <a:srgbClr val="FF0000"/>
                </a:solidFill>
                <a:latin typeface="Times New Roman" pitchFamily="18" charset="0"/>
              </a:rPr>
              <a:t>获取原文的几种途径</a:t>
            </a:r>
          </a:p>
          <a:p>
            <a:pPr eaLnBrk="1" hangingPunct="1">
              <a:lnSpc>
                <a:spcPct val="90000"/>
              </a:lnSpc>
              <a:spcAft>
                <a:spcPct val="30000"/>
              </a:spcAft>
            </a:pPr>
            <a:r>
              <a:rPr lang="zh-CN" altLang="en-US" sz="2400" b="1" dirty="0" smtClean="0">
                <a:solidFill>
                  <a:srgbClr val="000000"/>
                </a:solidFill>
                <a:latin typeface="Times New Roman" pitchFamily="18" charset="0"/>
              </a:rPr>
              <a:t>如何检索 </a:t>
            </a:r>
            <a:r>
              <a:rPr lang="en-US" altLang="zh-CN" sz="2400" b="1" dirty="0" smtClean="0">
                <a:solidFill>
                  <a:srgbClr val="000000"/>
                </a:solidFill>
                <a:latin typeface="Times New Roman" pitchFamily="18" charset="0"/>
              </a:rPr>
              <a:t>SCI </a:t>
            </a:r>
            <a:r>
              <a:rPr lang="zh-CN" altLang="en-US" sz="2400" b="1" dirty="0" smtClean="0">
                <a:solidFill>
                  <a:srgbClr val="000000"/>
                </a:solidFill>
                <a:latin typeface="Times New Roman" pitchFamily="18" charset="0"/>
              </a:rPr>
              <a:t>、</a:t>
            </a:r>
            <a:r>
              <a:rPr lang="en-US" altLang="zh-CN" sz="2400" b="1" dirty="0" smtClean="0">
                <a:solidFill>
                  <a:srgbClr val="000000"/>
                </a:solidFill>
                <a:latin typeface="Times New Roman" pitchFamily="18" charset="0"/>
              </a:rPr>
              <a:t>CPIC-S </a:t>
            </a:r>
            <a:r>
              <a:rPr lang="zh-CN" altLang="en-US" sz="2400" b="1" dirty="0" smtClean="0">
                <a:solidFill>
                  <a:srgbClr val="000000"/>
                </a:solidFill>
                <a:latin typeface="Times New Roman" pitchFamily="18" charset="0"/>
              </a:rPr>
              <a:t>收录号</a:t>
            </a:r>
          </a:p>
          <a:p>
            <a:pPr eaLnBrk="1" hangingPunct="1">
              <a:lnSpc>
                <a:spcPct val="90000"/>
              </a:lnSpc>
              <a:spcAft>
                <a:spcPct val="30000"/>
              </a:spcAft>
            </a:pPr>
            <a:r>
              <a:rPr lang="zh-CN" altLang="en-US" sz="2400" b="1" dirty="0" smtClean="0">
                <a:solidFill>
                  <a:srgbClr val="000000"/>
                </a:solidFill>
                <a:latin typeface="Times New Roman" pitchFamily="18" charset="0"/>
              </a:rPr>
              <a:t>如何检索期刊的影响因子</a:t>
            </a:r>
          </a:p>
          <a:p>
            <a:pPr eaLnBrk="1" hangingPunct="1">
              <a:lnSpc>
                <a:spcPct val="90000"/>
              </a:lnSpc>
              <a:spcAft>
                <a:spcPct val="30000"/>
              </a:spcAft>
            </a:pPr>
            <a:r>
              <a:rPr lang="zh-CN" altLang="en-US" sz="2400" b="1" dirty="0" smtClean="0">
                <a:solidFill>
                  <a:srgbClr val="262626"/>
                </a:solidFill>
                <a:latin typeface="Times New Roman" pitchFamily="18" charset="0"/>
              </a:rPr>
              <a:t>利用 </a:t>
            </a:r>
            <a:r>
              <a:rPr lang="en-US" altLang="zh-CN" sz="2400" b="1" dirty="0" smtClean="0">
                <a:solidFill>
                  <a:srgbClr val="262626"/>
                </a:solidFill>
                <a:latin typeface="Times New Roman" pitchFamily="18" charset="0"/>
              </a:rPr>
              <a:t>SCI </a:t>
            </a:r>
            <a:r>
              <a:rPr lang="zh-CN" altLang="en-US" sz="2400" b="1" dirty="0" smtClean="0">
                <a:solidFill>
                  <a:srgbClr val="262626"/>
                </a:solidFill>
                <a:latin typeface="Times New Roman" pitchFamily="18" charset="0"/>
              </a:rPr>
              <a:t>定制个性化服务</a:t>
            </a:r>
            <a:endParaRPr lang="zh-CN" altLang="en-US" sz="2400" b="1" dirty="0" smtClean="0">
              <a:latin typeface="Times New Roman" pitchFamily="18" charset="0"/>
            </a:endParaRPr>
          </a:p>
          <a:p>
            <a:pPr eaLnBrk="1" hangingPunct="1">
              <a:lnSpc>
                <a:spcPct val="90000"/>
              </a:lnSpc>
              <a:spcAft>
                <a:spcPct val="30000"/>
              </a:spcAft>
            </a:pPr>
            <a:endParaRPr lang="zh-CN" altLang="en-US" sz="2400" b="1" dirty="0" smtClean="0">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36" y="1368473"/>
            <a:ext cx="9127664" cy="5476599"/>
          </a:xfrm>
        </p:spPr>
      </p:pic>
      <p:sp>
        <p:nvSpPr>
          <p:cNvPr id="6" name="矩形 5"/>
          <p:cNvSpPr/>
          <p:nvPr/>
        </p:nvSpPr>
        <p:spPr bwMode="auto">
          <a:xfrm>
            <a:off x="3131840" y="4725144"/>
            <a:ext cx="864096" cy="288032"/>
          </a:xfrm>
          <a:prstGeom prst="rect">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8" name="矩形 7"/>
          <p:cNvSpPr/>
          <p:nvPr/>
        </p:nvSpPr>
        <p:spPr bwMode="auto">
          <a:xfrm>
            <a:off x="3131840" y="6397368"/>
            <a:ext cx="864096" cy="332656"/>
          </a:xfrm>
          <a:prstGeom prst="rect">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cxnSp>
        <p:nvCxnSpPr>
          <p:cNvPr id="10" name="直接箭头连接符 9"/>
          <p:cNvCxnSpPr/>
          <p:nvPr/>
        </p:nvCxnSpPr>
        <p:spPr bwMode="auto">
          <a:xfrm>
            <a:off x="3995936" y="4869160"/>
            <a:ext cx="1656184" cy="792088"/>
          </a:xfrm>
          <a:prstGeom prst="straightConnector1">
            <a:avLst/>
          </a:prstGeom>
          <a:solidFill>
            <a:schemeClr val="accent1"/>
          </a:solidFill>
          <a:ln w="9525" cap="flat" cmpd="sng" algn="ctr">
            <a:solidFill>
              <a:srgbClr val="FF0000"/>
            </a:solidFill>
            <a:prstDash val="solid"/>
            <a:miter lim="800000"/>
            <a:headEnd type="none" w="med" len="med"/>
            <a:tailEnd type="arrow"/>
          </a:ln>
          <a:effectLst/>
        </p:spPr>
      </p:cxnSp>
      <p:cxnSp>
        <p:nvCxnSpPr>
          <p:cNvPr id="14" name="直接箭头连接符 13"/>
          <p:cNvCxnSpPr/>
          <p:nvPr/>
        </p:nvCxnSpPr>
        <p:spPr bwMode="auto">
          <a:xfrm flipV="1">
            <a:off x="3995936" y="5661248"/>
            <a:ext cx="1656184" cy="902448"/>
          </a:xfrm>
          <a:prstGeom prst="straightConnector1">
            <a:avLst/>
          </a:prstGeom>
          <a:solidFill>
            <a:schemeClr val="accent1"/>
          </a:solidFill>
          <a:ln w="9525" cap="flat" cmpd="sng" algn="ctr">
            <a:solidFill>
              <a:srgbClr val="FF0000"/>
            </a:solidFill>
            <a:prstDash val="solid"/>
            <a:miter lim="800000"/>
            <a:headEnd type="none" w="med" len="med"/>
            <a:tailEnd type="arrow"/>
          </a:ln>
          <a:effectLst/>
        </p:spPr>
      </p:cxnSp>
      <p:sp>
        <p:nvSpPr>
          <p:cNvPr id="15" name="TextBox 14"/>
          <p:cNvSpPr txBox="1"/>
          <p:nvPr/>
        </p:nvSpPr>
        <p:spPr>
          <a:xfrm>
            <a:off x="5674960" y="5430415"/>
            <a:ext cx="2520280" cy="461665"/>
          </a:xfrm>
          <a:prstGeom prst="rect">
            <a:avLst/>
          </a:prstGeom>
          <a:noFill/>
        </p:spPr>
        <p:txBody>
          <a:bodyPr wrap="square" rtlCol="0">
            <a:spAutoFit/>
          </a:bodyPr>
          <a:lstStyle/>
          <a:p>
            <a:r>
              <a:rPr lang="zh-CN" altLang="en-US" dirty="0">
                <a:solidFill>
                  <a:srgbClr val="FF0000"/>
                </a:solidFill>
              </a:rPr>
              <a:t>我</a:t>
            </a:r>
            <a:r>
              <a:rPr lang="zh-CN" altLang="en-US" dirty="0" smtClean="0">
                <a:solidFill>
                  <a:srgbClr val="FF0000"/>
                </a:solidFill>
              </a:rPr>
              <a:t>馆有购买全文</a:t>
            </a:r>
            <a:endParaRPr lang="zh-CN" altLang="en-US" dirty="0">
              <a:solidFill>
                <a:srgbClr val="FF0000"/>
              </a:solidFill>
            </a:endParaRPr>
          </a:p>
        </p:txBody>
      </p:sp>
      <p:sp>
        <p:nvSpPr>
          <p:cNvPr id="17" name="椭圆 16"/>
          <p:cNvSpPr/>
          <p:nvPr/>
        </p:nvSpPr>
        <p:spPr bwMode="auto">
          <a:xfrm>
            <a:off x="2627784" y="2780928"/>
            <a:ext cx="1368152" cy="360040"/>
          </a:xfrm>
          <a:prstGeom prst="ellipse">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8" name="椭圆 17"/>
          <p:cNvSpPr/>
          <p:nvPr/>
        </p:nvSpPr>
        <p:spPr bwMode="auto">
          <a:xfrm>
            <a:off x="2627784" y="3789040"/>
            <a:ext cx="684076" cy="288032"/>
          </a:xfrm>
          <a:prstGeom prst="ellipse">
            <a:avLst/>
          </a:prstGeom>
          <a:solidFill>
            <a:schemeClr val="accent1">
              <a:alpha val="300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cxnSp>
        <p:nvCxnSpPr>
          <p:cNvPr id="20" name="直接箭头连接符 19"/>
          <p:cNvCxnSpPr/>
          <p:nvPr/>
        </p:nvCxnSpPr>
        <p:spPr bwMode="auto">
          <a:xfrm flipV="1">
            <a:off x="3311860" y="3501008"/>
            <a:ext cx="1332148" cy="432048"/>
          </a:xfrm>
          <a:prstGeom prst="straightConnector1">
            <a:avLst/>
          </a:prstGeom>
          <a:solidFill>
            <a:schemeClr val="accent1"/>
          </a:solidFill>
          <a:ln w="9525" cap="flat" cmpd="sng" algn="ctr">
            <a:solidFill>
              <a:srgbClr val="FF0000"/>
            </a:solidFill>
            <a:prstDash val="solid"/>
            <a:miter lim="800000"/>
            <a:headEnd type="none" w="med" len="med"/>
            <a:tailEnd type="arrow"/>
          </a:ln>
          <a:effectLst/>
        </p:spPr>
      </p:cxnSp>
      <p:cxnSp>
        <p:nvCxnSpPr>
          <p:cNvPr id="22" name="直接箭头连接符 21"/>
          <p:cNvCxnSpPr/>
          <p:nvPr/>
        </p:nvCxnSpPr>
        <p:spPr bwMode="auto">
          <a:xfrm>
            <a:off x="3995936" y="2960948"/>
            <a:ext cx="648072" cy="540060"/>
          </a:xfrm>
          <a:prstGeom prst="straightConnector1">
            <a:avLst/>
          </a:prstGeom>
          <a:solidFill>
            <a:schemeClr val="accent1"/>
          </a:solidFill>
          <a:ln w="9525" cap="flat" cmpd="sng" algn="ctr">
            <a:solidFill>
              <a:srgbClr val="FF0000"/>
            </a:solidFill>
            <a:prstDash val="solid"/>
            <a:miter lim="800000"/>
            <a:headEnd type="none" w="med" len="med"/>
            <a:tailEnd type="arrow"/>
          </a:ln>
          <a:effectLst/>
        </p:spPr>
      </p:cxnSp>
      <p:sp>
        <p:nvSpPr>
          <p:cNvPr id="23" name="TextBox 22"/>
          <p:cNvSpPr txBox="1"/>
          <p:nvPr/>
        </p:nvSpPr>
        <p:spPr>
          <a:xfrm>
            <a:off x="4644008" y="3180930"/>
            <a:ext cx="3551232" cy="461665"/>
          </a:xfrm>
          <a:prstGeom prst="rect">
            <a:avLst/>
          </a:prstGeom>
          <a:noFill/>
        </p:spPr>
        <p:txBody>
          <a:bodyPr wrap="square" rtlCol="0">
            <a:spAutoFit/>
          </a:bodyPr>
          <a:lstStyle/>
          <a:p>
            <a:r>
              <a:rPr lang="zh-CN" altLang="en-US" dirty="0" smtClean="0">
                <a:solidFill>
                  <a:srgbClr val="FF0000"/>
                </a:solidFill>
              </a:rPr>
              <a:t>我馆未购买全文数据库</a:t>
            </a:r>
            <a:endParaRPr lang="zh-CN" altLang="en-US" dirty="0">
              <a:solidFill>
                <a:srgbClr val="FF0000"/>
              </a:solidFill>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6" name="内容占位符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1264"/>
            <a:ext cx="9068452" cy="5441072"/>
          </a:xfr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528" y="3429000"/>
            <a:ext cx="7797472" cy="4678483"/>
          </a:xfrm>
          <a:prstGeom prst="rect">
            <a:avLst/>
          </a:prstGeom>
        </p:spPr>
      </p:pic>
      <p:sp>
        <p:nvSpPr>
          <p:cNvPr id="9" name="矩形 8"/>
          <p:cNvSpPr/>
          <p:nvPr/>
        </p:nvSpPr>
        <p:spPr bwMode="auto">
          <a:xfrm>
            <a:off x="107504" y="1268760"/>
            <a:ext cx="1008112" cy="2016224"/>
          </a:xfrm>
          <a:prstGeom prst="rect">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cxnSp>
        <p:nvCxnSpPr>
          <p:cNvPr id="11" name="直接箭头连接符 10"/>
          <p:cNvCxnSpPr/>
          <p:nvPr/>
        </p:nvCxnSpPr>
        <p:spPr bwMode="auto">
          <a:xfrm>
            <a:off x="1115616" y="2852936"/>
            <a:ext cx="1008112" cy="0"/>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12" name="TextBox 11"/>
          <p:cNvSpPr txBox="1"/>
          <p:nvPr/>
        </p:nvSpPr>
        <p:spPr>
          <a:xfrm>
            <a:off x="2123728" y="2636912"/>
            <a:ext cx="1656184" cy="338554"/>
          </a:xfrm>
          <a:prstGeom prst="rect">
            <a:avLst/>
          </a:prstGeom>
          <a:noFill/>
        </p:spPr>
        <p:txBody>
          <a:bodyPr wrap="square" rtlCol="0">
            <a:spAutoFit/>
          </a:bodyPr>
          <a:lstStyle/>
          <a:p>
            <a:r>
              <a:rPr lang="zh-CN" altLang="en-US" sz="1600" dirty="0" smtClean="0">
                <a:solidFill>
                  <a:srgbClr val="FF0000"/>
                </a:solidFill>
              </a:rPr>
              <a:t>收藏全文的机构</a:t>
            </a:r>
            <a:endParaRPr lang="zh-CN" altLang="en-US" sz="1600" dirty="0">
              <a:solidFill>
                <a:srgbClr val="FF0000"/>
              </a:solidFill>
            </a:endParaRPr>
          </a:p>
        </p:txBody>
      </p:sp>
      <p:sp>
        <p:nvSpPr>
          <p:cNvPr id="13" name="椭圆 12"/>
          <p:cNvSpPr/>
          <p:nvPr/>
        </p:nvSpPr>
        <p:spPr bwMode="auto">
          <a:xfrm>
            <a:off x="899592" y="1268760"/>
            <a:ext cx="936104" cy="288032"/>
          </a:xfrm>
          <a:prstGeom prst="ellipse">
            <a:avLst/>
          </a:prstGeom>
          <a:solidFill>
            <a:schemeClr val="accent1">
              <a:alpha val="0"/>
            </a:schemeClr>
          </a:solidFill>
          <a:ln w="9525" cap="flat" cmpd="sng" algn="ctr">
            <a:solidFill>
              <a:srgbClr val="7030A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cxnSp>
        <p:nvCxnSpPr>
          <p:cNvPr id="18" name="直接箭头连接符 17"/>
          <p:cNvCxnSpPr>
            <a:stCxn id="13" idx="6"/>
          </p:cNvCxnSpPr>
          <p:nvPr/>
        </p:nvCxnSpPr>
        <p:spPr bwMode="auto">
          <a:xfrm>
            <a:off x="1835696" y="1412776"/>
            <a:ext cx="504056" cy="144016"/>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20" name="TextBox 19"/>
          <p:cNvSpPr txBox="1"/>
          <p:nvPr/>
        </p:nvSpPr>
        <p:spPr>
          <a:xfrm>
            <a:off x="2327156" y="1412776"/>
            <a:ext cx="2905512" cy="307777"/>
          </a:xfrm>
          <a:prstGeom prst="rect">
            <a:avLst/>
          </a:prstGeom>
          <a:noFill/>
        </p:spPr>
        <p:txBody>
          <a:bodyPr wrap="square" rtlCol="0">
            <a:spAutoFit/>
          </a:bodyPr>
          <a:lstStyle/>
          <a:p>
            <a:r>
              <a:rPr lang="zh-CN" altLang="en-US" sz="1400" dirty="0" smtClean="0">
                <a:solidFill>
                  <a:srgbClr val="7030A0"/>
                </a:solidFill>
              </a:rPr>
              <a:t>互联网等提供的全文网址</a:t>
            </a:r>
            <a:endParaRPr lang="zh-CN" altLang="en-US" sz="1400" dirty="0">
              <a:solidFill>
                <a:srgbClr val="7030A0"/>
              </a:solidFill>
            </a:endParaRPr>
          </a:p>
        </p:txBody>
      </p:sp>
      <p:sp>
        <p:nvSpPr>
          <p:cNvPr id="21" name="圆角矩形 20"/>
          <p:cNvSpPr/>
          <p:nvPr/>
        </p:nvSpPr>
        <p:spPr bwMode="auto">
          <a:xfrm>
            <a:off x="1619672" y="5589240"/>
            <a:ext cx="1584176" cy="179001"/>
          </a:xfrm>
          <a:prstGeom prst="roundRect">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22" name="TextBox 21"/>
          <p:cNvSpPr txBox="1"/>
          <p:nvPr/>
        </p:nvSpPr>
        <p:spPr>
          <a:xfrm>
            <a:off x="3275856" y="5537408"/>
            <a:ext cx="2041416" cy="369332"/>
          </a:xfrm>
          <a:prstGeom prst="rect">
            <a:avLst/>
          </a:prstGeom>
          <a:noFill/>
        </p:spPr>
        <p:txBody>
          <a:bodyPr wrap="square" rtlCol="0">
            <a:spAutoFit/>
          </a:bodyPr>
          <a:lstStyle/>
          <a:p>
            <a:r>
              <a:rPr lang="zh-CN" altLang="en-US" sz="1800" dirty="0" smtClean="0">
                <a:solidFill>
                  <a:srgbClr val="7030A0"/>
                </a:solidFill>
              </a:rPr>
              <a:t>作者电子邮件</a:t>
            </a:r>
            <a:endParaRPr lang="zh-CN" altLang="en-US" sz="1800" dirty="0">
              <a:solidFill>
                <a:srgbClr val="7030A0"/>
              </a:solidFill>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323850" y="836613"/>
            <a:ext cx="8540750" cy="504825"/>
          </a:xfrm>
        </p:spPr>
        <p:txBody>
          <a:bodyPr/>
          <a:lstStyle/>
          <a:p>
            <a:pPr eaLnBrk="1" hangingPunct="1"/>
            <a:r>
              <a:rPr lang="en-US" altLang="zh-CN" sz="3600" b="1" dirty="0" smtClean="0"/>
              <a:t>SCI</a:t>
            </a:r>
            <a:r>
              <a:rPr lang="zh-CN" altLang="en-US" sz="3600" b="1" dirty="0" smtClean="0"/>
              <a:t>、</a:t>
            </a:r>
            <a:r>
              <a:rPr lang="en-US" altLang="zh-CN" sz="3600" b="1" dirty="0" smtClean="0"/>
              <a:t>CPIC-S </a:t>
            </a:r>
            <a:r>
              <a:rPr lang="zh-CN" altLang="en-US" sz="3600" b="1" dirty="0" smtClean="0"/>
              <a:t>检索介绍</a:t>
            </a:r>
          </a:p>
        </p:txBody>
      </p:sp>
      <p:sp>
        <p:nvSpPr>
          <p:cNvPr id="5123" name="Rectangle 3"/>
          <p:cNvSpPr>
            <a:spLocks noGrp="1" noRot="1" noChangeArrowheads="1"/>
          </p:cNvSpPr>
          <p:nvPr>
            <p:ph type="body" idx="1"/>
          </p:nvPr>
        </p:nvSpPr>
        <p:spPr>
          <a:xfrm>
            <a:off x="1331640" y="1916832"/>
            <a:ext cx="6697663" cy="4267200"/>
          </a:xfrm>
        </p:spPr>
        <p:txBody>
          <a:bodyPr/>
          <a:lstStyle/>
          <a:p>
            <a:pPr eaLnBrk="1" hangingPunct="1">
              <a:lnSpc>
                <a:spcPct val="90000"/>
              </a:lnSpc>
              <a:spcAft>
                <a:spcPct val="30000"/>
              </a:spcAft>
            </a:pPr>
            <a:r>
              <a:rPr lang="zh-CN" altLang="en-US" sz="2400" b="1" dirty="0" smtClean="0">
                <a:solidFill>
                  <a:srgbClr val="000000"/>
                </a:solidFill>
                <a:latin typeface="Times New Roman" pitchFamily="18" charset="0"/>
              </a:rPr>
              <a:t>如何利用 </a:t>
            </a:r>
            <a:r>
              <a:rPr lang="en-US" altLang="zh-CN" sz="2400" b="1" dirty="0" smtClean="0">
                <a:solidFill>
                  <a:srgbClr val="000000"/>
                </a:solidFill>
                <a:latin typeface="Times New Roman" pitchFamily="18" charset="0"/>
              </a:rPr>
              <a:t>SCI </a:t>
            </a:r>
            <a:r>
              <a:rPr lang="zh-CN" altLang="en-US" sz="2400" b="1" dirty="0" smtClean="0">
                <a:solidFill>
                  <a:srgbClr val="000000"/>
                </a:solidFill>
                <a:latin typeface="Times New Roman" pitchFamily="18" charset="0"/>
              </a:rPr>
              <a:t>检索相关主题文献</a:t>
            </a:r>
            <a:r>
              <a:rPr lang="zh-CN" altLang="en-US" sz="2400" dirty="0" smtClean="0">
                <a:solidFill>
                  <a:srgbClr val="000000"/>
                </a:solidFill>
                <a:latin typeface="Times New Roman" pitchFamily="18" charset="0"/>
              </a:rPr>
              <a:t> </a:t>
            </a:r>
          </a:p>
          <a:p>
            <a:pPr eaLnBrk="1" hangingPunct="1">
              <a:lnSpc>
                <a:spcPct val="90000"/>
              </a:lnSpc>
              <a:spcAft>
                <a:spcPct val="30000"/>
              </a:spcAft>
            </a:pPr>
            <a:r>
              <a:rPr lang="zh-CN" altLang="en-US" sz="2400" b="1" dirty="0" smtClean="0">
                <a:solidFill>
                  <a:srgbClr val="000000"/>
                </a:solidFill>
                <a:latin typeface="Times New Roman" pitchFamily="18" charset="0"/>
              </a:rPr>
              <a:t>如何利用 </a:t>
            </a:r>
            <a:r>
              <a:rPr lang="en-US" altLang="zh-CN" sz="2400" b="1" dirty="0" smtClean="0">
                <a:solidFill>
                  <a:srgbClr val="000000"/>
                </a:solidFill>
                <a:latin typeface="Times New Roman" pitchFamily="18" charset="0"/>
              </a:rPr>
              <a:t>SCI </a:t>
            </a:r>
            <a:r>
              <a:rPr lang="zh-CN" altLang="en-US" sz="2400" b="1" dirty="0" smtClean="0">
                <a:solidFill>
                  <a:srgbClr val="000000"/>
                </a:solidFill>
                <a:latin typeface="Times New Roman" pitchFamily="18" charset="0"/>
              </a:rPr>
              <a:t>检索论文收录情况</a:t>
            </a:r>
            <a:r>
              <a:rPr lang="zh-CN" altLang="en-US" sz="2400" dirty="0" smtClean="0">
                <a:solidFill>
                  <a:srgbClr val="000000"/>
                </a:solidFill>
                <a:latin typeface="Times New Roman" pitchFamily="18" charset="0"/>
              </a:rPr>
              <a:t> </a:t>
            </a:r>
          </a:p>
          <a:p>
            <a:pPr eaLnBrk="1" hangingPunct="1">
              <a:lnSpc>
                <a:spcPct val="90000"/>
              </a:lnSpc>
              <a:spcAft>
                <a:spcPct val="30000"/>
              </a:spcAft>
            </a:pPr>
            <a:r>
              <a:rPr lang="zh-CN" altLang="en-US" sz="2400" b="1" dirty="0" smtClean="0">
                <a:solidFill>
                  <a:srgbClr val="000000"/>
                </a:solidFill>
                <a:latin typeface="Times New Roman" pitchFamily="18" charset="0"/>
              </a:rPr>
              <a:t>如何利用 </a:t>
            </a:r>
            <a:r>
              <a:rPr lang="en-US" altLang="zh-CN" sz="2400" b="1" dirty="0" smtClean="0">
                <a:solidFill>
                  <a:srgbClr val="000000"/>
                </a:solidFill>
                <a:latin typeface="Times New Roman" pitchFamily="18" charset="0"/>
              </a:rPr>
              <a:t>SCI </a:t>
            </a:r>
            <a:r>
              <a:rPr lang="zh-CN" altLang="en-US" sz="2400" b="1" dirty="0" smtClean="0">
                <a:solidFill>
                  <a:srgbClr val="000000"/>
                </a:solidFill>
                <a:latin typeface="Times New Roman" pitchFamily="18" charset="0"/>
              </a:rPr>
              <a:t>检索论文被引用情况</a:t>
            </a:r>
            <a:endParaRPr lang="en-US" altLang="zh-CN" sz="2400" b="1" dirty="0" smtClean="0">
              <a:solidFill>
                <a:srgbClr val="000000"/>
              </a:solidFill>
              <a:latin typeface="Times New Roman" pitchFamily="18" charset="0"/>
            </a:endParaRPr>
          </a:p>
          <a:p>
            <a:pPr eaLnBrk="1" hangingPunct="1">
              <a:lnSpc>
                <a:spcPct val="90000"/>
              </a:lnSpc>
              <a:spcAft>
                <a:spcPct val="30000"/>
              </a:spcAft>
            </a:pPr>
            <a:r>
              <a:rPr lang="zh-CN" altLang="en-US" sz="2400" b="1" dirty="0" smtClean="0">
                <a:solidFill>
                  <a:srgbClr val="000000"/>
                </a:solidFill>
                <a:latin typeface="Times New Roman" pitchFamily="18" charset="0"/>
              </a:rPr>
              <a:t>获取原文的几种途径</a:t>
            </a:r>
          </a:p>
          <a:p>
            <a:pPr eaLnBrk="1" hangingPunct="1">
              <a:lnSpc>
                <a:spcPct val="90000"/>
              </a:lnSpc>
              <a:spcAft>
                <a:spcPct val="30000"/>
              </a:spcAft>
            </a:pPr>
            <a:r>
              <a:rPr lang="zh-CN" altLang="en-US" sz="2400" b="1" dirty="0" smtClean="0">
                <a:solidFill>
                  <a:srgbClr val="FF0000"/>
                </a:solidFill>
                <a:latin typeface="Times New Roman" pitchFamily="18" charset="0"/>
              </a:rPr>
              <a:t>如何检索 </a:t>
            </a:r>
            <a:r>
              <a:rPr lang="en-US" altLang="zh-CN" sz="2400" b="1" dirty="0" smtClean="0">
                <a:solidFill>
                  <a:srgbClr val="FF0000"/>
                </a:solidFill>
                <a:latin typeface="Times New Roman" pitchFamily="18" charset="0"/>
              </a:rPr>
              <a:t>SCI </a:t>
            </a:r>
            <a:r>
              <a:rPr lang="zh-CN" altLang="en-US" sz="2400" b="1" dirty="0" smtClean="0">
                <a:solidFill>
                  <a:srgbClr val="FF0000"/>
                </a:solidFill>
                <a:latin typeface="Times New Roman" pitchFamily="18" charset="0"/>
              </a:rPr>
              <a:t>、</a:t>
            </a:r>
            <a:r>
              <a:rPr lang="en-US" altLang="zh-CN" sz="2400" b="1" dirty="0" smtClean="0">
                <a:solidFill>
                  <a:srgbClr val="FF0000"/>
                </a:solidFill>
                <a:latin typeface="Times New Roman" pitchFamily="18" charset="0"/>
              </a:rPr>
              <a:t>CPIC-S</a:t>
            </a:r>
            <a:r>
              <a:rPr lang="zh-CN" altLang="en-US" sz="2400" b="1" dirty="0" smtClean="0">
                <a:solidFill>
                  <a:srgbClr val="FF0000"/>
                </a:solidFill>
                <a:latin typeface="Times New Roman" pitchFamily="18" charset="0"/>
              </a:rPr>
              <a:t>收录号</a:t>
            </a:r>
          </a:p>
          <a:p>
            <a:pPr eaLnBrk="1" hangingPunct="1">
              <a:lnSpc>
                <a:spcPct val="90000"/>
              </a:lnSpc>
              <a:spcAft>
                <a:spcPct val="30000"/>
              </a:spcAft>
            </a:pPr>
            <a:r>
              <a:rPr lang="zh-CN" altLang="en-US" sz="2400" b="1" dirty="0" smtClean="0">
                <a:solidFill>
                  <a:srgbClr val="000000"/>
                </a:solidFill>
                <a:latin typeface="Times New Roman" pitchFamily="18" charset="0"/>
              </a:rPr>
              <a:t>如何检索期刊的影响因子</a:t>
            </a:r>
          </a:p>
          <a:p>
            <a:pPr eaLnBrk="1" hangingPunct="1">
              <a:lnSpc>
                <a:spcPct val="90000"/>
              </a:lnSpc>
              <a:spcAft>
                <a:spcPct val="30000"/>
              </a:spcAft>
            </a:pPr>
            <a:r>
              <a:rPr lang="zh-CN" altLang="en-US" sz="2400" b="1" dirty="0" smtClean="0">
                <a:solidFill>
                  <a:srgbClr val="262626"/>
                </a:solidFill>
                <a:latin typeface="Times New Roman" pitchFamily="18" charset="0"/>
              </a:rPr>
              <a:t>利用 </a:t>
            </a:r>
            <a:r>
              <a:rPr lang="en-US" altLang="zh-CN" sz="2400" b="1" dirty="0" smtClean="0">
                <a:solidFill>
                  <a:srgbClr val="262626"/>
                </a:solidFill>
                <a:latin typeface="Times New Roman" pitchFamily="18" charset="0"/>
              </a:rPr>
              <a:t>SCI </a:t>
            </a:r>
            <a:r>
              <a:rPr lang="zh-CN" altLang="en-US" sz="2400" b="1" dirty="0" smtClean="0">
                <a:solidFill>
                  <a:srgbClr val="262626"/>
                </a:solidFill>
                <a:latin typeface="Times New Roman" pitchFamily="18" charset="0"/>
              </a:rPr>
              <a:t>定制个性化服务</a:t>
            </a:r>
            <a:endParaRPr lang="zh-CN" altLang="en-US" sz="2400" b="1" dirty="0" smtClean="0">
              <a:latin typeface="Times New Roman" pitchFamily="18" charset="0"/>
            </a:endParaRPr>
          </a:p>
          <a:p>
            <a:pPr eaLnBrk="1" hangingPunct="1">
              <a:lnSpc>
                <a:spcPct val="90000"/>
              </a:lnSpc>
              <a:spcAft>
                <a:spcPct val="30000"/>
              </a:spcAft>
            </a:pPr>
            <a:endParaRPr lang="zh-CN" altLang="en-US" sz="2400" b="1" dirty="0" smtClean="0">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404664"/>
            <a:ext cx="8540750" cy="1143000"/>
          </a:xfrm>
        </p:spPr>
        <p:txBody>
          <a:bodyPr/>
          <a:lstStyle/>
          <a:p>
            <a:r>
              <a:rPr lang="en-US" altLang="zh-CN" dirty="0" smtClean="0"/>
              <a:t>SCI</a:t>
            </a:r>
            <a:r>
              <a:rPr lang="zh-CN" altLang="en-US" dirty="0" smtClean="0"/>
              <a:t>、</a:t>
            </a:r>
            <a:r>
              <a:rPr lang="en-US" altLang="zh-CN" dirty="0" smtClean="0"/>
              <a:t>CPIC-S</a:t>
            </a:r>
            <a:r>
              <a:rPr lang="zh-CN" altLang="en-US" dirty="0" smtClean="0"/>
              <a:t>收录号</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71599"/>
            <a:ext cx="9144000" cy="5486401"/>
          </a:xfrm>
        </p:spPr>
      </p:pic>
      <p:sp>
        <p:nvSpPr>
          <p:cNvPr id="5" name="矩形 4"/>
          <p:cNvSpPr/>
          <p:nvPr/>
        </p:nvSpPr>
        <p:spPr bwMode="auto">
          <a:xfrm>
            <a:off x="251520" y="4077072"/>
            <a:ext cx="1800200" cy="288032"/>
          </a:xfrm>
          <a:prstGeom prst="rect">
            <a:avLst/>
          </a:prstGeom>
          <a:solidFill>
            <a:schemeClr val="accent1">
              <a:alpha val="700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Tree>
    <p:extLst>
      <p:ext uri="{BB962C8B-B14F-4D97-AF65-F5344CB8AC3E}">
        <p14:creationId xmlns:p14="http://schemas.microsoft.com/office/powerpoint/2010/main" val="801112293"/>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323850" y="836613"/>
            <a:ext cx="8540750" cy="504825"/>
          </a:xfrm>
        </p:spPr>
        <p:txBody>
          <a:bodyPr/>
          <a:lstStyle/>
          <a:p>
            <a:pPr eaLnBrk="1" hangingPunct="1"/>
            <a:r>
              <a:rPr lang="en-US" altLang="zh-CN" sz="3600" b="1" dirty="0" smtClean="0"/>
              <a:t>SCI</a:t>
            </a:r>
            <a:r>
              <a:rPr lang="zh-CN" altLang="en-US" sz="3600" b="1" dirty="0" smtClean="0"/>
              <a:t>、</a:t>
            </a:r>
            <a:r>
              <a:rPr lang="en-US" altLang="zh-CN" sz="3600" b="1" dirty="0" smtClean="0"/>
              <a:t>CPIC-S </a:t>
            </a:r>
            <a:r>
              <a:rPr lang="zh-CN" altLang="en-US" sz="3600" b="1" dirty="0" smtClean="0"/>
              <a:t>检索介绍</a:t>
            </a:r>
          </a:p>
        </p:txBody>
      </p:sp>
      <p:sp>
        <p:nvSpPr>
          <p:cNvPr id="5123" name="Rectangle 3"/>
          <p:cNvSpPr>
            <a:spLocks noGrp="1" noRot="1" noChangeArrowheads="1"/>
          </p:cNvSpPr>
          <p:nvPr>
            <p:ph type="body" idx="1"/>
          </p:nvPr>
        </p:nvSpPr>
        <p:spPr>
          <a:xfrm>
            <a:off x="1331640" y="1916832"/>
            <a:ext cx="6697663" cy="4267200"/>
          </a:xfrm>
        </p:spPr>
        <p:txBody>
          <a:bodyPr/>
          <a:lstStyle/>
          <a:p>
            <a:pPr eaLnBrk="1" hangingPunct="1">
              <a:lnSpc>
                <a:spcPct val="90000"/>
              </a:lnSpc>
              <a:spcAft>
                <a:spcPct val="30000"/>
              </a:spcAft>
            </a:pPr>
            <a:r>
              <a:rPr lang="zh-CN" altLang="en-US" sz="2400" b="1" dirty="0" smtClean="0">
                <a:solidFill>
                  <a:srgbClr val="000000"/>
                </a:solidFill>
                <a:latin typeface="Times New Roman" pitchFamily="18" charset="0"/>
              </a:rPr>
              <a:t>如何利用 </a:t>
            </a:r>
            <a:r>
              <a:rPr lang="en-US" altLang="zh-CN" sz="2400" b="1" dirty="0" smtClean="0">
                <a:solidFill>
                  <a:srgbClr val="000000"/>
                </a:solidFill>
                <a:latin typeface="Times New Roman" pitchFamily="18" charset="0"/>
              </a:rPr>
              <a:t>SCI </a:t>
            </a:r>
            <a:r>
              <a:rPr lang="zh-CN" altLang="en-US" sz="2400" b="1" dirty="0" smtClean="0">
                <a:solidFill>
                  <a:srgbClr val="000000"/>
                </a:solidFill>
                <a:latin typeface="Times New Roman" pitchFamily="18" charset="0"/>
              </a:rPr>
              <a:t>检索相关主题文献</a:t>
            </a:r>
            <a:r>
              <a:rPr lang="zh-CN" altLang="en-US" sz="2400" dirty="0" smtClean="0">
                <a:solidFill>
                  <a:srgbClr val="000000"/>
                </a:solidFill>
                <a:latin typeface="Times New Roman" pitchFamily="18" charset="0"/>
              </a:rPr>
              <a:t> </a:t>
            </a:r>
          </a:p>
          <a:p>
            <a:pPr eaLnBrk="1" hangingPunct="1">
              <a:lnSpc>
                <a:spcPct val="90000"/>
              </a:lnSpc>
              <a:spcAft>
                <a:spcPct val="30000"/>
              </a:spcAft>
            </a:pPr>
            <a:r>
              <a:rPr lang="zh-CN" altLang="en-US" sz="2400" b="1" dirty="0" smtClean="0">
                <a:solidFill>
                  <a:srgbClr val="000000"/>
                </a:solidFill>
                <a:latin typeface="Times New Roman" pitchFamily="18" charset="0"/>
              </a:rPr>
              <a:t>如何利用 </a:t>
            </a:r>
            <a:r>
              <a:rPr lang="en-US" altLang="zh-CN" sz="2400" b="1" dirty="0" smtClean="0">
                <a:solidFill>
                  <a:srgbClr val="000000"/>
                </a:solidFill>
                <a:latin typeface="Times New Roman" pitchFamily="18" charset="0"/>
              </a:rPr>
              <a:t>SCI </a:t>
            </a:r>
            <a:r>
              <a:rPr lang="zh-CN" altLang="en-US" sz="2400" b="1" dirty="0" smtClean="0">
                <a:solidFill>
                  <a:srgbClr val="000000"/>
                </a:solidFill>
                <a:latin typeface="Times New Roman" pitchFamily="18" charset="0"/>
              </a:rPr>
              <a:t>检索论文收录情况</a:t>
            </a:r>
            <a:r>
              <a:rPr lang="zh-CN" altLang="en-US" sz="2400" dirty="0" smtClean="0">
                <a:solidFill>
                  <a:srgbClr val="000000"/>
                </a:solidFill>
                <a:latin typeface="Times New Roman" pitchFamily="18" charset="0"/>
              </a:rPr>
              <a:t> </a:t>
            </a:r>
          </a:p>
          <a:p>
            <a:pPr eaLnBrk="1" hangingPunct="1">
              <a:lnSpc>
                <a:spcPct val="90000"/>
              </a:lnSpc>
              <a:spcAft>
                <a:spcPct val="30000"/>
              </a:spcAft>
            </a:pPr>
            <a:r>
              <a:rPr lang="zh-CN" altLang="en-US" sz="2400" b="1" dirty="0" smtClean="0">
                <a:solidFill>
                  <a:srgbClr val="000000"/>
                </a:solidFill>
                <a:latin typeface="Times New Roman" pitchFamily="18" charset="0"/>
              </a:rPr>
              <a:t>如何利用 </a:t>
            </a:r>
            <a:r>
              <a:rPr lang="en-US" altLang="zh-CN" sz="2400" b="1" dirty="0" smtClean="0">
                <a:solidFill>
                  <a:srgbClr val="000000"/>
                </a:solidFill>
                <a:latin typeface="Times New Roman" pitchFamily="18" charset="0"/>
              </a:rPr>
              <a:t>SCI </a:t>
            </a:r>
            <a:r>
              <a:rPr lang="zh-CN" altLang="en-US" sz="2400" b="1" dirty="0" smtClean="0">
                <a:solidFill>
                  <a:srgbClr val="000000"/>
                </a:solidFill>
                <a:latin typeface="Times New Roman" pitchFamily="18" charset="0"/>
              </a:rPr>
              <a:t>检索论文被引用情况</a:t>
            </a:r>
            <a:endParaRPr lang="en-US" altLang="zh-CN" sz="2400" b="1" dirty="0" smtClean="0">
              <a:solidFill>
                <a:srgbClr val="000000"/>
              </a:solidFill>
              <a:latin typeface="Times New Roman" pitchFamily="18" charset="0"/>
            </a:endParaRPr>
          </a:p>
          <a:p>
            <a:pPr eaLnBrk="1" hangingPunct="1">
              <a:lnSpc>
                <a:spcPct val="90000"/>
              </a:lnSpc>
              <a:spcAft>
                <a:spcPct val="30000"/>
              </a:spcAft>
            </a:pPr>
            <a:r>
              <a:rPr lang="zh-CN" altLang="en-US" sz="2400" b="1" dirty="0" smtClean="0">
                <a:solidFill>
                  <a:srgbClr val="000000"/>
                </a:solidFill>
                <a:latin typeface="Times New Roman" pitchFamily="18" charset="0"/>
              </a:rPr>
              <a:t>获取原文的几种途径</a:t>
            </a:r>
          </a:p>
          <a:p>
            <a:pPr eaLnBrk="1" hangingPunct="1">
              <a:lnSpc>
                <a:spcPct val="90000"/>
              </a:lnSpc>
              <a:spcAft>
                <a:spcPct val="30000"/>
              </a:spcAft>
            </a:pPr>
            <a:r>
              <a:rPr lang="zh-CN" altLang="en-US" sz="2400" b="1" dirty="0" smtClean="0">
                <a:solidFill>
                  <a:srgbClr val="000000"/>
                </a:solidFill>
                <a:latin typeface="Times New Roman" pitchFamily="18" charset="0"/>
              </a:rPr>
              <a:t>如何检索 </a:t>
            </a:r>
            <a:r>
              <a:rPr lang="en-US" altLang="zh-CN" sz="2400" b="1" dirty="0" smtClean="0">
                <a:solidFill>
                  <a:srgbClr val="000000"/>
                </a:solidFill>
                <a:latin typeface="Times New Roman" pitchFamily="18" charset="0"/>
              </a:rPr>
              <a:t>SCI </a:t>
            </a:r>
            <a:r>
              <a:rPr lang="zh-CN" altLang="en-US" sz="2400" b="1" dirty="0" smtClean="0">
                <a:solidFill>
                  <a:srgbClr val="000000"/>
                </a:solidFill>
                <a:latin typeface="Times New Roman" pitchFamily="18" charset="0"/>
              </a:rPr>
              <a:t>、</a:t>
            </a:r>
            <a:r>
              <a:rPr lang="en-US" altLang="zh-CN" sz="2400" b="1" dirty="0" smtClean="0">
                <a:solidFill>
                  <a:srgbClr val="000000"/>
                </a:solidFill>
                <a:latin typeface="Times New Roman" pitchFamily="18" charset="0"/>
              </a:rPr>
              <a:t>CPIC-S</a:t>
            </a:r>
            <a:r>
              <a:rPr lang="zh-CN" altLang="en-US" sz="2400" b="1" dirty="0" smtClean="0">
                <a:solidFill>
                  <a:srgbClr val="000000"/>
                </a:solidFill>
                <a:latin typeface="Times New Roman" pitchFamily="18" charset="0"/>
              </a:rPr>
              <a:t>收录号</a:t>
            </a:r>
          </a:p>
          <a:p>
            <a:pPr eaLnBrk="1" hangingPunct="1">
              <a:lnSpc>
                <a:spcPct val="90000"/>
              </a:lnSpc>
              <a:spcAft>
                <a:spcPct val="30000"/>
              </a:spcAft>
            </a:pPr>
            <a:r>
              <a:rPr lang="zh-CN" altLang="en-US" sz="2400" b="1" dirty="0" smtClean="0">
                <a:solidFill>
                  <a:srgbClr val="FF0000"/>
                </a:solidFill>
                <a:latin typeface="Times New Roman" pitchFamily="18" charset="0"/>
              </a:rPr>
              <a:t>如何检索期刊的影响因子</a:t>
            </a:r>
          </a:p>
          <a:p>
            <a:pPr eaLnBrk="1" hangingPunct="1">
              <a:lnSpc>
                <a:spcPct val="90000"/>
              </a:lnSpc>
              <a:spcAft>
                <a:spcPct val="30000"/>
              </a:spcAft>
            </a:pPr>
            <a:r>
              <a:rPr lang="zh-CN" altLang="en-US" sz="2400" b="1" dirty="0" smtClean="0">
                <a:solidFill>
                  <a:srgbClr val="262626"/>
                </a:solidFill>
                <a:latin typeface="Times New Roman" pitchFamily="18" charset="0"/>
              </a:rPr>
              <a:t>利用 </a:t>
            </a:r>
            <a:r>
              <a:rPr lang="en-US" altLang="zh-CN" sz="2400" b="1" dirty="0" smtClean="0">
                <a:solidFill>
                  <a:srgbClr val="262626"/>
                </a:solidFill>
                <a:latin typeface="Times New Roman" pitchFamily="18" charset="0"/>
              </a:rPr>
              <a:t>SCI </a:t>
            </a:r>
            <a:r>
              <a:rPr lang="zh-CN" altLang="en-US" sz="2400" b="1" dirty="0" smtClean="0">
                <a:solidFill>
                  <a:srgbClr val="262626"/>
                </a:solidFill>
                <a:latin typeface="Times New Roman" pitchFamily="18" charset="0"/>
              </a:rPr>
              <a:t>定制个性化服务</a:t>
            </a:r>
            <a:endParaRPr lang="zh-CN" altLang="en-US" sz="2400" b="1" dirty="0" smtClean="0">
              <a:latin typeface="Times New Roman" pitchFamily="18" charset="0"/>
            </a:endParaRPr>
          </a:p>
          <a:p>
            <a:pPr eaLnBrk="1" hangingPunct="1">
              <a:lnSpc>
                <a:spcPct val="90000"/>
              </a:lnSpc>
              <a:spcAft>
                <a:spcPct val="30000"/>
              </a:spcAft>
            </a:pPr>
            <a:endParaRPr lang="zh-CN" altLang="en-US" sz="2400" b="1" dirty="0" smtClean="0">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p:txBody>
          <a:bodyPr/>
          <a:lstStyle/>
          <a:p>
            <a:pPr eaLnBrk="1" hangingPunct="1"/>
            <a:r>
              <a:rPr lang="zh-CN" altLang="en-US" sz="3600" b="1" dirty="0" smtClean="0">
                <a:solidFill>
                  <a:srgbClr val="000099"/>
                </a:solidFill>
              </a:rPr>
              <a:t>检索期刊的影响因子</a:t>
            </a:r>
          </a:p>
        </p:txBody>
      </p:sp>
      <p:sp>
        <p:nvSpPr>
          <p:cNvPr id="96259" name="Rectangle 3"/>
          <p:cNvSpPr>
            <a:spLocks noGrp="1" noRot="1" noChangeArrowheads="1"/>
          </p:cNvSpPr>
          <p:nvPr>
            <p:ph type="body" idx="1"/>
          </p:nvPr>
        </p:nvSpPr>
        <p:spPr>
          <a:xfrm>
            <a:off x="684213" y="1412875"/>
            <a:ext cx="7848227" cy="4968453"/>
          </a:xfrm>
        </p:spPr>
        <p:txBody>
          <a:bodyPr/>
          <a:lstStyle/>
          <a:p>
            <a:pPr eaLnBrk="1" hangingPunct="1">
              <a:lnSpc>
                <a:spcPct val="80000"/>
              </a:lnSpc>
              <a:buClr>
                <a:schemeClr val="bg1"/>
              </a:buClr>
              <a:buFont typeface="Wingdings" pitchFamily="2" charset="2"/>
              <a:buNone/>
            </a:pPr>
            <a:r>
              <a:rPr lang="en-US" altLang="zh-CN" sz="2000" dirty="0" smtClean="0">
                <a:cs typeface="Times New Roman" pitchFamily="18" charset="0"/>
              </a:rPr>
              <a:t/>
            </a:r>
            <a:br>
              <a:rPr lang="en-US" altLang="zh-CN" sz="2000" dirty="0" smtClean="0">
                <a:cs typeface="Times New Roman" pitchFamily="18" charset="0"/>
              </a:rPr>
            </a:br>
            <a:endParaRPr lang="en-US" altLang="zh-CN" sz="2000" b="1" dirty="0" smtClean="0">
              <a:solidFill>
                <a:srgbClr val="000000"/>
              </a:solidFill>
              <a:latin typeface="Times New Roman" pitchFamily="18" charset="0"/>
            </a:endParaRPr>
          </a:p>
          <a:p>
            <a:pPr eaLnBrk="1" hangingPunct="1">
              <a:lnSpc>
                <a:spcPct val="130000"/>
              </a:lnSpc>
              <a:spcBef>
                <a:spcPct val="50000"/>
              </a:spcBef>
            </a:pPr>
            <a:r>
              <a:rPr lang="zh-CN" altLang="en-US" sz="2400" dirty="0">
                <a:solidFill>
                  <a:srgbClr val="000000"/>
                </a:solidFill>
              </a:rPr>
              <a:t>通过 </a:t>
            </a:r>
            <a:r>
              <a:rPr lang="en-US" altLang="zh-CN" sz="2400" dirty="0">
                <a:solidFill>
                  <a:srgbClr val="000000"/>
                </a:solidFill>
              </a:rPr>
              <a:t>ISI </a:t>
            </a:r>
            <a:r>
              <a:rPr lang="zh-CN" altLang="en-US" sz="2400" dirty="0">
                <a:solidFill>
                  <a:srgbClr val="000000"/>
                </a:solidFill>
              </a:rPr>
              <a:t>每年还出版 </a:t>
            </a:r>
            <a:r>
              <a:rPr lang="en-US" altLang="zh-CN" sz="2400" dirty="0">
                <a:solidFill>
                  <a:srgbClr val="000000"/>
                </a:solidFill>
              </a:rPr>
              <a:t>JCR </a:t>
            </a:r>
            <a:r>
              <a:rPr lang="zh-CN" altLang="en-US" sz="2400" dirty="0">
                <a:solidFill>
                  <a:srgbClr val="000000"/>
                </a:solidFill>
              </a:rPr>
              <a:t>（</a:t>
            </a:r>
            <a:r>
              <a:rPr lang="en-US" altLang="zh-CN" sz="2400" dirty="0">
                <a:solidFill>
                  <a:srgbClr val="000000"/>
                </a:solidFill>
              </a:rPr>
              <a:t>《</a:t>
            </a:r>
            <a:r>
              <a:rPr lang="zh-CN" altLang="en-US" sz="2400" dirty="0">
                <a:solidFill>
                  <a:srgbClr val="000000"/>
                </a:solidFill>
              </a:rPr>
              <a:t>期刊引用报告</a:t>
            </a:r>
            <a:r>
              <a:rPr lang="en-US" altLang="zh-CN" sz="2400" dirty="0">
                <a:solidFill>
                  <a:srgbClr val="000000"/>
                </a:solidFill>
              </a:rPr>
              <a:t>》</a:t>
            </a:r>
            <a:r>
              <a:rPr lang="zh-CN" altLang="en-US" sz="2400" dirty="0">
                <a:solidFill>
                  <a:srgbClr val="000000"/>
                </a:solidFill>
              </a:rPr>
              <a:t>，全称 </a:t>
            </a:r>
            <a:r>
              <a:rPr lang="en-US" altLang="zh-CN" sz="2400" dirty="0">
                <a:solidFill>
                  <a:srgbClr val="000000"/>
                </a:solidFill>
              </a:rPr>
              <a:t>Journal Citation Reports </a:t>
            </a:r>
            <a:r>
              <a:rPr lang="zh-CN" altLang="en-US" sz="2400" dirty="0">
                <a:solidFill>
                  <a:srgbClr val="000000"/>
                </a:solidFill>
              </a:rPr>
              <a:t>）数据库来查询。 </a:t>
            </a:r>
            <a:r>
              <a:rPr lang="en-US" altLang="zh-CN" sz="2400" dirty="0">
                <a:solidFill>
                  <a:srgbClr val="000000"/>
                </a:solidFill>
              </a:rPr>
              <a:t>JCR </a:t>
            </a:r>
            <a:r>
              <a:rPr lang="zh-CN" altLang="en-US" sz="2400" dirty="0">
                <a:solidFill>
                  <a:srgbClr val="000000"/>
                </a:solidFill>
              </a:rPr>
              <a:t>对包括 </a:t>
            </a:r>
            <a:r>
              <a:rPr lang="en-US" altLang="zh-CN" sz="2400" dirty="0">
                <a:solidFill>
                  <a:srgbClr val="000000"/>
                </a:solidFill>
              </a:rPr>
              <a:t>SCI </a:t>
            </a:r>
            <a:r>
              <a:rPr lang="zh-CN" altLang="en-US" sz="2400" dirty="0">
                <a:solidFill>
                  <a:srgbClr val="000000"/>
                </a:solidFill>
              </a:rPr>
              <a:t>收录的 </a:t>
            </a:r>
            <a:r>
              <a:rPr lang="en-US" altLang="zh-CN" sz="2400" dirty="0">
                <a:solidFill>
                  <a:srgbClr val="000000"/>
                </a:solidFill>
              </a:rPr>
              <a:t>3500 </a:t>
            </a:r>
            <a:r>
              <a:rPr lang="zh-CN" altLang="en-US" sz="2400" dirty="0">
                <a:solidFill>
                  <a:srgbClr val="000000"/>
                </a:solidFill>
              </a:rPr>
              <a:t>种期刊在内的 </a:t>
            </a:r>
            <a:r>
              <a:rPr lang="en-US" altLang="zh-CN" sz="2400" dirty="0">
                <a:solidFill>
                  <a:srgbClr val="000000"/>
                </a:solidFill>
              </a:rPr>
              <a:t>4700 </a:t>
            </a:r>
            <a:r>
              <a:rPr lang="zh-CN" altLang="en-US" sz="2400" dirty="0">
                <a:solidFill>
                  <a:srgbClr val="000000"/>
                </a:solidFill>
              </a:rPr>
              <a:t>种期刊之间的引用和被引用数据进行统计、运算，并针对每种期刊定义了影响因子（ </a:t>
            </a:r>
            <a:r>
              <a:rPr lang="en-US" altLang="zh-CN" sz="2400" dirty="0">
                <a:solidFill>
                  <a:srgbClr val="000000"/>
                </a:solidFill>
              </a:rPr>
              <a:t>Impact Factor </a:t>
            </a:r>
            <a:r>
              <a:rPr lang="zh-CN" altLang="en-US" sz="2400" dirty="0">
                <a:solidFill>
                  <a:srgbClr val="000000"/>
                </a:solidFill>
              </a:rPr>
              <a:t>）等指数加以报道。 </a:t>
            </a:r>
            <a:r>
              <a:rPr lang="en-US" altLang="zh-CN" sz="2400" dirty="0">
                <a:solidFill>
                  <a:srgbClr val="000000"/>
                </a:solidFill>
              </a:rPr>
              <a:t>JCR </a:t>
            </a:r>
            <a:r>
              <a:rPr lang="zh-CN" altLang="en-US" sz="2400" dirty="0">
                <a:solidFill>
                  <a:srgbClr val="000000"/>
                </a:solidFill>
              </a:rPr>
              <a:t>数据库在 </a:t>
            </a:r>
            <a:r>
              <a:rPr lang="en-US" altLang="zh-CN" sz="2400" dirty="0">
                <a:solidFill>
                  <a:srgbClr val="000000"/>
                </a:solidFill>
              </a:rPr>
              <a:t>ISI Web of Knowledge </a:t>
            </a:r>
            <a:r>
              <a:rPr lang="zh-CN" altLang="en-US" sz="2400" dirty="0">
                <a:solidFill>
                  <a:srgbClr val="000000"/>
                </a:solidFill>
              </a:rPr>
              <a:t>平台下。 </a:t>
            </a:r>
            <a:r>
              <a:rPr lang="en-US" altLang="zh-CN" sz="2400" dirty="0">
                <a:solidFill>
                  <a:srgbClr val="000000"/>
                </a:solidFill>
              </a:rPr>
              <a:t>JCR </a:t>
            </a:r>
            <a:r>
              <a:rPr lang="zh-CN" altLang="en-US" sz="2400" dirty="0">
                <a:solidFill>
                  <a:srgbClr val="000000"/>
                </a:solidFill>
              </a:rPr>
              <a:t>数据库需要所在高校或科研机构正式购买此库，其单位使用者在单位 </a:t>
            </a:r>
            <a:r>
              <a:rPr lang="en-US" altLang="zh-CN" sz="2400" dirty="0">
                <a:solidFill>
                  <a:srgbClr val="000000"/>
                </a:solidFill>
              </a:rPr>
              <a:t>IP </a:t>
            </a:r>
            <a:r>
              <a:rPr lang="zh-CN" altLang="en-US" sz="2400" dirty="0">
                <a:solidFill>
                  <a:srgbClr val="000000"/>
                </a:solidFill>
              </a:rPr>
              <a:t>内才可有权访问。</a:t>
            </a:r>
            <a:endParaRPr lang="en-US" altLang="zh-CN" sz="2400" dirty="0" smtClean="0">
              <a:solidFill>
                <a:srgbClr val="00000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eaLnBrk="1" hangingPunct="1"/>
            <a:r>
              <a:rPr lang="zh-CN" altLang="en-US" sz="3600" b="1" smtClean="0">
                <a:solidFill>
                  <a:srgbClr val="000099"/>
                </a:solidFill>
              </a:rPr>
              <a:t>主题检索</a:t>
            </a:r>
          </a:p>
        </p:txBody>
      </p:sp>
      <p:sp>
        <p:nvSpPr>
          <p:cNvPr id="22531" name="Rectangle 3"/>
          <p:cNvSpPr>
            <a:spLocks noGrp="1" noRot="1" noChangeArrowheads="1"/>
          </p:cNvSpPr>
          <p:nvPr>
            <p:ph type="body" idx="1"/>
          </p:nvPr>
        </p:nvSpPr>
        <p:spPr>
          <a:xfrm>
            <a:off x="755650" y="2060575"/>
            <a:ext cx="7704138" cy="4049713"/>
          </a:xfrm>
        </p:spPr>
        <p:txBody>
          <a:bodyPr/>
          <a:lstStyle/>
          <a:p>
            <a:pPr eaLnBrk="1" hangingPunct="1">
              <a:lnSpc>
                <a:spcPct val="130000"/>
              </a:lnSpc>
              <a:defRPr/>
            </a:pPr>
            <a:r>
              <a:rPr lang="zh-CN" altLang="en-US" sz="2400" b="1" dirty="0" smtClean="0">
                <a:solidFill>
                  <a:srgbClr val="000000"/>
                </a:solidFill>
                <a:latin typeface="Times New Roman" pitchFamily="18" charset="0"/>
              </a:rPr>
              <a:t>在文献篇名（</a:t>
            </a:r>
            <a:r>
              <a:rPr lang="en-US" altLang="zh-CN" sz="2400" b="1" dirty="0" smtClean="0">
                <a:solidFill>
                  <a:srgbClr val="000000"/>
                </a:solidFill>
                <a:latin typeface="Times New Roman" pitchFamily="18" charset="0"/>
              </a:rPr>
              <a:t>Title</a:t>
            </a:r>
            <a:r>
              <a:rPr lang="zh-CN" altLang="en-US" sz="2400" b="1" dirty="0" smtClean="0">
                <a:solidFill>
                  <a:srgbClr val="000000"/>
                </a:solidFill>
                <a:latin typeface="Times New Roman" pitchFamily="18" charset="0"/>
              </a:rPr>
              <a:t>）、文摘（</a:t>
            </a:r>
            <a:r>
              <a:rPr lang="en-US" altLang="zh-CN" sz="2400" b="1" dirty="0" smtClean="0">
                <a:solidFill>
                  <a:srgbClr val="000000"/>
                </a:solidFill>
                <a:latin typeface="Times New Roman" pitchFamily="18" charset="0"/>
              </a:rPr>
              <a:t>Abstract</a:t>
            </a:r>
            <a:r>
              <a:rPr lang="zh-CN" altLang="en-US" sz="2400" b="1" dirty="0" smtClean="0">
                <a:solidFill>
                  <a:srgbClr val="000000"/>
                </a:solidFill>
                <a:latin typeface="Times New Roman" pitchFamily="18" charset="0"/>
              </a:rPr>
              <a:t>）和关键词（</a:t>
            </a:r>
            <a:r>
              <a:rPr lang="en-US" altLang="zh-CN" sz="2400" b="1" dirty="0" smtClean="0">
                <a:solidFill>
                  <a:srgbClr val="000000"/>
                </a:solidFill>
                <a:latin typeface="Times New Roman" pitchFamily="18" charset="0"/>
              </a:rPr>
              <a:t>Keywords</a:t>
            </a:r>
            <a:r>
              <a:rPr lang="zh-CN" altLang="en-US" sz="2400" b="1" dirty="0" smtClean="0">
                <a:solidFill>
                  <a:srgbClr val="000000"/>
                </a:solidFill>
                <a:latin typeface="Times New Roman" pitchFamily="18" charset="0"/>
              </a:rPr>
              <a:t>）字段中选择主题词，通过主题途径检索文献。可选用逻辑运算符</a:t>
            </a:r>
            <a:r>
              <a:rPr lang="en-US" altLang="zh-CN" sz="2400" b="1" dirty="0" smtClean="0">
                <a:solidFill>
                  <a:srgbClr val="000000"/>
                </a:solidFill>
                <a:latin typeface="Times New Roman" pitchFamily="18" charset="0"/>
              </a:rPr>
              <a:t>AND </a:t>
            </a:r>
            <a:r>
              <a:rPr lang="zh-CN" altLang="en-US" sz="2400" b="1" dirty="0" smtClean="0">
                <a:solidFill>
                  <a:srgbClr val="000000"/>
                </a:solidFill>
                <a:latin typeface="Times New Roman" pitchFamily="18" charset="0"/>
              </a:rPr>
              <a:t>、</a:t>
            </a:r>
            <a:r>
              <a:rPr lang="en-US" altLang="zh-CN" sz="2400" b="1" dirty="0" smtClean="0">
                <a:solidFill>
                  <a:srgbClr val="000000"/>
                </a:solidFill>
                <a:latin typeface="Times New Roman" pitchFamily="18" charset="0"/>
              </a:rPr>
              <a:t>OR</a:t>
            </a:r>
            <a:r>
              <a:rPr lang="zh-CN" altLang="en-US" sz="2400" b="1" dirty="0" smtClean="0">
                <a:solidFill>
                  <a:srgbClr val="000000"/>
                </a:solidFill>
                <a:latin typeface="Times New Roman" pitchFamily="18" charset="0"/>
              </a:rPr>
              <a:t>、</a:t>
            </a:r>
            <a:r>
              <a:rPr lang="en-US" altLang="zh-CN" sz="2400" b="1" dirty="0" smtClean="0">
                <a:solidFill>
                  <a:srgbClr val="000000"/>
                </a:solidFill>
                <a:latin typeface="Times New Roman" pitchFamily="18" charset="0"/>
              </a:rPr>
              <a:t>NOT</a:t>
            </a:r>
            <a:r>
              <a:rPr lang="zh-CN" altLang="en-US" sz="2400" b="1" dirty="0" smtClean="0">
                <a:solidFill>
                  <a:srgbClr val="000000"/>
                </a:solidFill>
                <a:latin typeface="Times New Roman" pitchFamily="18" charset="0"/>
              </a:rPr>
              <a:t>；邻近算符：</a:t>
            </a:r>
            <a:r>
              <a:rPr lang="en-US" altLang="zh-CN" sz="2400" b="1" dirty="0" smtClean="0">
                <a:solidFill>
                  <a:srgbClr val="000000"/>
                </a:solidFill>
                <a:latin typeface="Times New Roman" pitchFamily="18" charset="0"/>
              </a:rPr>
              <a:t>SAME</a:t>
            </a:r>
            <a:r>
              <a:rPr lang="zh-CN" altLang="en-US" sz="2400" b="1" dirty="0" smtClean="0">
                <a:solidFill>
                  <a:srgbClr val="000000"/>
                </a:solidFill>
                <a:latin typeface="Times New Roman" pitchFamily="18" charset="0"/>
              </a:rPr>
              <a:t>、</a:t>
            </a:r>
            <a:r>
              <a:rPr lang="en-US" altLang="zh-CN" sz="2400" b="1" dirty="0" smtClean="0">
                <a:solidFill>
                  <a:srgbClr val="000000"/>
                </a:solidFill>
                <a:latin typeface="Times New Roman" pitchFamily="18" charset="0"/>
              </a:rPr>
              <a:t>SENT</a:t>
            </a:r>
            <a:r>
              <a:rPr lang="zh-CN" altLang="en-US" sz="2400" b="1" dirty="0" smtClean="0">
                <a:solidFill>
                  <a:srgbClr val="000000"/>
                </a:solidFill>
                <a:latin typeface="Times New Roman" pitchFamily="18" charset="0"/>
              </a:rPr>
              <a:t>和截词和通配符：？、*、？*等进行检索。</a:t>
            </a:r>
            <a:endParaRPr lang="en-US" altLang="zh-CN" sz="2400" b="1" dirty="0" smtClean="0">
              <a:solidFill>
                <a:srgbClr val="000000"/>
              </a:solidFill>
              <a:latin typeface="Times New Roman" pitchFamily="18" charset="0"/>
            </a:endParaRPr>
          </a:p>
          <a:p>
            <a:pPr marL="342900" lvl="1" indent="-342900" eaLnBrk="1" hangingPunct="1">
              <a:lnSpc>
                <a:spcPct val="130000"/>
              </a:lnSpc>
              <a:buClr>
                <a:schemeClr val="hlink"/>
              </a:buClr>
              <a:buSzPct val="75000"/>
              <a:buFont typeface="Wingdings" pitchFamily="2" charset="2"/>
              <a:buChar char="v"/>
              <a:defRPr/>
            </a:pPr>
            <a:r>
              <a:rPr lang="en-US" altLang="zh-CN" sz="2000" b="1" dirty="0" smtClean="0">
                <a:solidFill>
                  <a:srgbClr val="000000"/>
                </a:solidFill>
                <a:latin typeface="Times New Roman" pitchFamily="18" charset="0"/>
                <a:ea typeface="+mj-ea"/>
                <a:cs typeface="Times New Roman" pitchFamily="18" charset="0"/>
              </a:rPr>
              <a:t>SAME</a:t>
            </a:r>
            <a:r>
              <a:rPr lang="zh-CN" altLang="en-US" sz="2000" b="1" dirty="0" smtClean="0">
                <a:solidFill>
                  <a:srgbClr val="000000"/>
                </a:solidFill>
                <a:latin typeface="Times New Roman" pitchFamily="18" charset="0"/>
                <a:ea typeface="+mj-ea"/>
                <a:cs typeface="Times New Roman" pitchFamily="18" charset="0"/>
              </a:rPr>
              <a:t>、</a:t>
            </a:r>
            <a:r>
              <a:rPr lang="en-US" altLang="zh-CN" sz="2000" b="1" dirty="0" smtClean="0">
                <a:solidFill>
                  <a:srgbClr val="000000"/>
                </a:solidFill>
                <a:latin typeface="Times New Roman" pitchFamily="18" charset="0"/>
                <a:ea typeface="+mj-ea"/>
                <a:cs typeface="Times New Roman" pitchFamily="18" charset="0"/>
              </a:rPr>
              <a:t>SENT</a:t>
            </a:r>
            <a:r>
              <a:rPr lang="zh-CN" altLang="en-US" sz="2000" b="1" dirty="0" smtClean="0">
                <a:solidFill>
                  <a:srgbClr val="000000"/>
                </a:solidFill>
                <a:latin typeface="Times New Roman" pitchFamily="18" charset="0"/>
                <a:ea typeface="+mj-ea"/>
                <a:cs typeface="Times New Roman" pitchFamily="18" charset="0"/>
              </a:rPr>
              <a:t>为位置算符，表示检索词必须在同一句子中，词序可以颠倒。</a:t>
            </a:r>
            <a:endParaRPr lang="en-US" altLang="zh-CN" sz="2000" b="1" dirty="0" smtClean="0">
              <a:solidFill>
                <a:srgbClr val="000000"/>
              </a:solidFill>
              <a:latin typeface="Times New Roman" pitchFamily="18" charset="0"/>
              <a:ea typeface="+mj-ea"/>
              <a:cs typeface="Times New Roman" pitchFamily="18" charset="0"/>
            </a:endParaRPr>
          </a:p>
          <a:p>
            <a:pPr marL="342900" lvl="1" indent="-342900" eaLnBrk="1" hangingPunct="1">
              <a:lnSpc>
                <a:spcPct val="130000"/>
              </a:lnSpc>
              <a:buClr>
                <a:schemeClr val="hlink"/>
              </a:buClr>
              <a:buSzPct val="75000"/>
              <a:buFont typeface="Wingdings" pitchFamily="2" charset="2"/>
              <a:buChar char="v"/>
              <a:defRPr/>
            </a:pPr>
            <a:r>
              <a:rPr lang="zh-CN" altLang="en-US" sz="2000" b="1" dirty="0" smtClean="0">
                <a:solidFill>
                  <a:srgbClr val="000000"/>
                </a:solidFill>
                <a:latin typeface="Times New Roman" pitchFamily="18" charset="0"/>
                <a:ea typeface="+mj-ea"/>
                <a:cs typeface="Times New Roman" pitchFamily="18" charset="0"/>
              </a:rPr>
              <a:t>在主题检索中，使用位置算符（</a:t>
            </a:r>
            <a:r>
              <a:rPr lang="en-US" altLang="zh-CN" sz="2000" b="1" dirty="0" smtClean="0">
                <a:solidFill>
                  <a:srgbClr val="000000"/>
                </a:solidFill>
                <a:latin typeface="Times New Roman" pitchFamily="18" charset="0"/>
                <a:ea typeface="+mj-ea"/>
                <a:cs typeface="Times New Roman" pitchFamily="18" charset="0"/>
              </a:rPr>
              <a:t>SAME</a:t>
            </a:r>
            <a:r>
              <a:rPr lang="zh-CN" altLang="en-US" sz="2000" b="1" dirty="0" smtClean="0">
                <a:solidFill>
                  <a:srgbClr val="000000"/>
                </a:solidFill>
                <a:latin typeface="Times New Roman" pitchFamily="18" charset="0"/>
                <a:ea typeface="+mj-ea"/>
                <a:cs typeface="Times New Roman" pitchFamily="18" charset="0"/>
              </a:rPr>
              <a:t>或</a:t>
            </a:r>
            <a:r>
              <a:rPr lang="en-US" altLang="zh-CN" sz="2000" b="1" dirty="0" smtClean="0">
                <a:solidFill>
                  <a:srgbClr val="000000"/>
                </a:solidFill>
                <a:latin typeface="Times New Roman" pitchFamily="18" charset="0"/>
                <a:ea typeface="+mj-ea"/>
                <a:cs typeface="Times New Roman" pitchFamily="18" charset="0"/>
              </a:rPr>
              <a:t>SENT</a:t>
            </a:r>
            <a:r>
              <a:rPr lang="zh-CN" altLang="en-US" sz="2000" b="1" dirty="0" smtClean="0">
                <a:solidFill>
                  <a:srgbClr val="000000"/>
                </a:solidFill>
                <a:latin typeface="Times New Roman" pitchFamily="18" charset="0"/>
                <a:ea typeface="+mj-ea"/>
                <a:cs typeface="Times New Roman" pitchFamily="18" charset="0"/>
              </a:rPr>
              <a:t>）比</a:t>
            </a:r>
            <a:r>
              <a:rPr lang="en-US" altLang="zh-CN" sz="2000" b="1" dirty="0" smtClean="0">
                <a:solidFill>
                  <a:srgbClr val="000000"/>
                </a:solidFill>
                <a:latin typeface="Times New Roman" pitchFamily="18" charset="0"/>
                <a:ea typeface="+mj-ea"/>
                <a:cs typeface="Times New Roman" pitchFamily="18" charset="0"/>
              </a:rPr>
              <a:t>AND</a:t>
            </a:r>
            <a:r>
              <a:rPr lang="zh-CN" altLang="en-US" sz="2000" b="1" dirty="0" smtClean="0">
                <a:solidFill>
                  <a:srgbClr val="000000"/>
                </a:solidFill>
                <a:latin typeface="Times New Roman" pitchFamily="18" charset="0"/>
                <a:ea typeface="+mj-ea"/>
                <a:cs typeface="Times New Roman" pitchFamily="18" charset="0"/>
              </a:rPr>
              <a:t>更准确</a:t>
            </a:r>
          </a:p>
          <a:p>
            <a:pPr eaLnBrk="1" hangingPunct="1">
              <a:lnSpc>
                <a:spcPct val="130000"/>
              </a:lnSpc>
              <a:defRPr/>
            </a:pPr>
            <a:endParaRPr lang="zh-CN" altLang="en-US" sz="2400" b="1" dirty="0" smtClean="0">
              <a:solidFill>
                <a:srgbClr val="000000"/>
              </a:solidFill>
              <a:latin typeface="Times New Roman" pitchFamily="18" charset="0"/>
            </a:endParaRPr>
          </a:p>
          <a:p>
            <a:pPr eaLnBrk="1" hangingPunct="1">
              <a:defRPr/>
            </a:pPr>
            <a:endParaRPr lang="zh-CN" altLang="en-US" dirty="0" smtClean="0"/>
          </a:p>
          <a:p>
            <a:pPr eaLnBrk="1" hangingPunct="1">
              <a:defRPr/>
            </a:pPr>
            <a:endParaRPr lang="en-US" altLang="zh-CN" dirty="0" smtClean="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Rot="1" noChangeArrowheads="1"/>
          </p:cNvSpPr>
          <p:nvPr>
            <p:ph type="title"/>
          </p:nvPr>
        </p:nvSpPr>
        <p:spPr/>
        <p:txBody>
          <a:bodyPr/>
          <a:lstStyle/>
          <a:p>
            <a:pPr eaLnBrk="1" hangingPunct="1"/>
            <a:endParaRPr lang="zh-CN" altLang="zh-CN" smtClean="0"/>
          </a:p>
        </p:txBody>
      </p:sp>
      <p:sp>
        <p:nvSpPr>
          <p:cNvPr id="97283" name="Rectangle 3"/>
          <p:cNvSpPr>
            <a:spLocks noGrp="1" noRot="1" noChangeArrowheads="1"/>
          </p:cNvSpPr>
          <p:nvPr>
            <p:ph type="body" idx="1"/>
          </p:nvPr>
        </p:nvSpPr>
        <p:spPr/>
        <p:txBody>
          <a:bodyPr/>
          <a:lstStyle/>
          <a:p>
            <a:pPr eaLnBrk="1" hangingPunct="1"/>
            <a:endParaRPr lang="zh-CN" altLang="zh-CN" smtClean="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1339984"/>
            <a:ext cx="9144000" cy="5486400"/>
          </a:xfrm>
          <a:prstGeom prst="rect">
            <a:avLst/>
          </a:prstGeom>
        </p:spPr>
      </p:pic>
      <p:sp>
        <p:nvSpPr>
          <p:cNvPr id="3" name="矩形 2"/>
          <p:cNvSpPr/>
          <p:nvPr/>
        </p:nvSpPr>
        <p:spPr bwMode="auto">
          <a:xfrm>
            <a:off x="1403648" y="1339984"/>
            <a:ext cx="1152128" cy="288816"/>
          </a:xfrm>
          <a:prstGeom prst="rect">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标题 1"/>
          <p:cNvSpPr>
            <a:spLocks noGrp="1"/>
          </p:cNvSpPr>
          <p:nvPr>
            <p:ph type="title"/>
          </p:nvPr>
        </p:nvSpPr>
        <p:spPr/>
        <p:txBody>
          <a:bodyPr/>
          <a:lstStyle/>
          <a:p>
            <a:r>
              <a:rPr lang="en-US" altLang="zh-CN" dirty="0" smtClean="0"/>
              <a:t>JCR</a:t>
            </a:r>
            <a:r>
              <a:rPr lang="zh-CN" altLang="en-US" dirty="0" smtClean="0"/>
              <a:t>影响因子查找</a:t>
            </a:r>
          </a:p>
        </p:txBody>
      </p:sp>
      <p:pic>
        <p:nvPicPr>
          <p:cNvPr id="3" name="内容占位符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586" y="1988840"/>
            <a:ext cx="9161106" cy="5496664"/>
          </a:xfrm>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rrowheads="1"/>
          </p:cNvSpPr>
          <p:nvPr>
            <p:ph type="title"/>
          </p:nvPr>
        </p:nvSpPr>
        <p:spPr/>
        <p:txBody>
          <a:bodyPr/>
          <a:lstStyle/>
          <a:p>
            <a:pPr eaLnBrk="1" hangingPunct="1"/>
            <a:endParaRPr lang="zh-CN" altLang="zh-CN" smtClean="0"/>
          </a:p>
        </p:txBody>
      </p:sp>
      <p:sp>
        <p:nvSpPr>
          <p:cNvPr id="99331" name="Rectangle 3"/>
          <p:cNvSpPr>
            <a:spLocks noGrp="1" noRot="1" noChangeArrowheads="1"/>
          </p:cNvSpPr>
          <p:nvPr>
            <p:ph type="body" idx="1"/>
          </p:nvPr>
        </p:nvSpPr>
        <p:spPr/>
        <p:txBody>
          <a:bodyPr/>
          <a:lstStyle/>
          <a:p>
            <a:pPr eaLnBrk="1" hangingPunct="1"/>
            <a:endParaRPr lang="zh-CN" altLang="zh-CN" smtClean="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 y="1371600"/>
            <a:ext cx="9144000" cy="5486400"/>
          </a:xfrm>
          <a:prstGeom prst="rect">
            <a:avLst/>
          </a:prstGeom>
        </p:spPr>
      </p:pic>
      <p:cxnSp>
        <p:nvCxnSpPr>
          <p:cNvPr id="4" name="直接连接符 3"/>
          <p:cNvCxnSpPr/>
          <p:nvPr/>
        </p:nvCxnSpPr>
        <p:spPr bwMode="auto">
          <a:xfrm>
            <a:off x="755576" y="2492896"/>
            <a:ext cx="2160240" cy="0"/>
          </a:xfrm>
          <a:prstGeom prst="line">
            <a:avLst/>
          </a:prstGeom>
          <a:solidFill>
            <a:schemeClr val="accent1"/>
          </a:solidFill>
          <a:ln w="9525" cap="flat" cmpd="sng" algn="ctr">
            <a:solidFill>
              <a:srgbClr val="FF0000"/>
            </a:solidFill>
            <a:prstDash val="solid"/>
            <a:miter lim="800000"/>
            <a:headEnd type="none" w="med" len="med"/>
            <a:tailEnd type="none" w="med" len="med"/>
          </a:ln>
          <a:effectLst/>
        </p:spPr>
      </p:cxn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Rectangle 2"/>
          <p:cNvSpPr>
            <a:spLocks noGrp="1" noRot="1" noChangeArrowheads="1"/>
          </p:cNvSpPr>
          <p:nvPr>
            <p:ph type="title"/>
          </p:nvPr>
        </p:nvSpPr>
        <p:spPr>
          <a:xfrm>
            <a:off x="301625" y="609600"/>
            <a:ext cx="4270375" cy="803275"/>
          </a:xfrm>
        </p:spPr>
        <p:txBody>
          <a:bodyPr/>
          <a:lstStyle/>
          <a:p>
            <a:pPr eaLnBrk="1" hangingPunct="1"/>
            <a:r>
              <a:rPr lang="en-US" altLang="zh-CN" sz="3200" b="1" smtClean="0">
                <a:solidFill>
                  <a:srgbClr val="000099"/>
                </a:solidFill>
                <a:latin typeface="宋体" pitchFamily="2" charset="-122"/>
              </a:rPr>
              <a:t>5</a:t>
            </a:r>
            <a:r>
              <a:rPr lang="zh-CN" altLang="en-US" sz="3200" b="1" smtClean="0">
                <a:solidFill>
                  <a:srgbClr val="000099"/>
                </a:solidFill>
                <a:latin typeface="宋体" pitchFamily="2" charset="-122"/>
              </a:rPr>
              <a:t>年影响因子</a:t>
            </a:r>
          </a:p>
        </p:txBody>
      </p:sp>
      <p:sp>
        <p:nvSpPr>
          <p:cNvPr id="100356" name="Content Placeholder 2"/>
          <p:cNvSpPr>
            <a:spLocks/>
          </p:cNvSpPr>
          <p:nvPr/>
        </p:nvSpPr>
        <p:spPr bwMode="auto">
          <a:xfrm>
            <a:off x="3779838" y="692150"/>
            <a:ext cx="5184775" cy="649288"/>
          </a:xfrm>
          <a:prstGeom prst="rect">
            <a:avLst/>
          </a:prstGeom>
          <a:solidFill>
            <a:srgbClr val="FFF7EF"/>
          </a:solidFill>
          <a:ln w="28575">
            <a:solidFill>
              <a:srgbClr val="FF0000"/>
            </a:solidFill>
            <a:miter lim="800000"/>
            <a:headEnd/>
            <a:tailEnd/>
          </a:ln>
        </p:spPr>
        <p:txBody>
          <a:bodyPr lIns="182880" tIns="91440" rIns="182880" bIns="91440"/>
          <a:lstStyle/>
          <a:p>
            <a:pPr>
              <a:spcBef>
                <a:spcPct val="20000"/>
              </a:spcBef>
              <a:buClr>
                <a:schemeClr val="hlink"/>
              </a:buClr>
              <a:buSzPct val="75000"/>
            </a:pPr>
            <a:r>
              <a:rPr lang="en-US" altLang="zh-CN" sz="1600" b="1" dirty="0">
                <a:solidFill>
                  <a:srgbClr val="000099"/>
                </a:solidFill>
                <a:latin typeface="Arial" pitchFamily="34" charset="0"/>
              </a:rPr>
              <a:t>5</a:t>
            </a:r>
            <a:r>
              <a:rPr lang="zh-CN" altLang="en-US" sz="1600" b="1" dirty="0">
                <a:solidFill>
                  <a:srgbClr val="000099"/>
                </a:solidFill>
                <a:latin typeface="Arial" pitchFamily="34" charset="0"/>
              </a:rPr>
              <a:t>年影响因子：</a:t>
            </a:r>
            <a:r>
              <a:rPr lang="zh-CN" altLang="en-US" sz="1600" dirty="0">
                <a:solidFill>
                  <a:srgbClr val="FF0000"/>
                </a:solidFill>
              </a:rPr>
              <a:t>某期刊前</a:t>
            </a:r>
            <a:r>
              <a:rPr lang="en-US" altLang="zh-CN" sz="1600" dirty="0">
                <a:solidFill>
                  <a:srgbClr val="FF0000"/>
                </a:solidFill>
              </a:rPr>
              <a:t>5</a:t>
            </a:r>
            <a:r>
              <a:rPr lang="zh-CN" altLang="en-US" sz="1600" dirty="0">
                <a:solidFill>
                  <a:srgbClr val="FF0000"/>
                </a:solidFill>
              </a:rPr>
              <a:t>年发表的论文在统计当年的被引总次数除以该期刊在前</a:t>
            </a:r>
            <a:r>
              <a:rPr lang="en-US" altLang="zh-CN" sz="1600" dirty="0">
                <a:solidFill>
                  <a:srgbClr val="FF0000"/>
                </a:solidFill>
              </a:rPr>
              <a:t>5</a:t>
            </a:r>
            <a:r>
              <a:rPr lang="zh-CN" altLang="en-US" sz="1600" dirty="0">
                <a:solidFill>
                  <a:srgbClr val="FF0000"/>
                </a:solidFill>
              </a:rPr>
              <a:t>年内发表的论文总数。</a:t>
            </a:r>
            <a:br>
              <a:rPr lang="zh-CN" altLang="en-US" sz="1600" dirty="0">
                <a:solidFill>
                  <a:srgbClr val="FF0000"/>
                </a:solidFill>
              </a:rPr>
            </a:br>
            <a:endParaRPr lang="zh-CN" altLang="en-US" sz="1600" dirty="0">
              <a:solidFill>
                <a:srgbClr val="FF0000"/>
              </a:solidFill>
              <a:latin typeface="Arial" pitchFamily="34" charset="0"/>
            </a:endParaRPr>
          </a:p>
          <a:p>
            <a:pPr>
              <a:spcBef>
                <a:spcPct val="20000"/>
              </a:spcBef>
              <a:buClr>
                <a:schemeClr val="hlink"/>
              </a:buClr>
              <a:buSzPct val="75000"/>
              <a:buFont typeface="Wingdings" pitchFamily="2" charset="2"/>
              <a:buChar char="Ø"/>
            </a:pPr>
            <a:endParaRPr lang="en-US" altLang="zh-CN" sz="1600" b="1" dirty="0">
              <a:solidFill>
                <a:srgbClr val="000099"/>
              </a:solidFill>
              <a:latin typeface="Arial" pitchFamily="34" charset="0"/>
            </a:endParaRPr>
          </a:p>
        </p:txBody>
      </p:sp>
      <p:pic>
        <p:nvPicPr>
          <p:cNvPr id="3" name="内容占位符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28" y="1341438"/>
            <a:ext cx="9388794" cy="5633277"/>
          </a:xfrm>
        </p:spPr>
      </p:pic>
      <p:sp>
        <p:nvSpPr>
          <p:cNvPr id="4" name="矩形 3"/>
          <p:cNvSpPr/>
          <p:nvPr/>
        </p:nvSpPr>
        <p:spPr bwMode="auto">
          <a:xfrm>
            <a:off x="4680012" y="3573016"/>
            <a:ext cx="504056" cy="3284984"/>
          </a:xfrm>
          <a:prstGeom prst="rect">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0" y="620713"/>
            <a:ext cx="2700338" cy="822325"/>
          </a:xfrm>
          <a:prstGeom prst="rect">
            <a:avLst/>
          </a:prstGeom>
          <a:solidFill>
            <a:srgbClr val="FFFFFF"/>
          </a:solidFill>
          <a:ln w="9525">
            <a:noFill/>
            <a:miter lim="800000"/>
            <a:headEnd/>
            <a:tailEnd/>
          </a:ln>
        </p:spPr>
        <p:txBody>
          <a:bodyPr>
            <a:spAutoFit/>
          </a:bodyPr>
          <a:lstStyle/>
          <a:p>
            <a:r>
              <a:rPr lang="zh-CN" altLang="en-US" b="1">
                <a:solidFill>
                  <a:srgbClr val="FF3300"/>
                </a:solidFill>
              </a:rPr>
              <a:t>了解我国科技期刊进入 </a:t>
            </a:r>
            <a:r>
              <a:rPr lang="en-US" altLang="zh-CN" b="1">
                <a:solidFill>
                  <a:srgbClr val="FF3300"/>
                </a:solidFill>
              </a:rPr>
              <a:t>SCI </a:t>
            </a:r>
            <a:r>
              <a:rPr lang="zh-CN" altLang="en-US" b="1">
                <a:solidFill>
                  <a:srgbClr val="FF3300"/>
                </a:solidFill>
              </a:rPr>
              <a:t>的情况</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025" y="22225"/>
            <a:ext cx="6276975" cy="2019300"/>
          </a:xfrm>
          <a:prstGeom prst="rect">
            <a:avLst/>
          </a:prstGeom>
        </p:spPr>
      </p:pic>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781742"/>
            <a:ext cx="8460432" cy="5076259"/>
          </a:xfrm>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323850" y="836613"/>
            <a:ext cx="8540750" cy="504825"/>
          </a:xfrm>
        </p:spPr>
        <p:txBody>
          <a:bodyPr/>
          <a:lstStyle/>
          <a:p>
            <a:pPr eaLnBrk="1" hangingPunct="1"/>
            <a:r>
              <a:rPr lang="en-US" altLang="zh-CN" sz="3600" b="1" dirty="0" smtClean="0"/>
              <a:t>SCI</a:t>
            </a:r>
            <a:r>
              <a:rPr lang="zh-CN" altLang="en-US" sz="3600" b="1" dirty="0" smtClean="0"/>
              <a:t>、</a:t>
            </a:r>
            <a:r>
              <a:rPr lang="en-US" altLang="zh-CN" sz="3600" b="1" dirty="0" smtClean="0"/>
              <a:t>CPIC-S </a:t>
            </a:r>
            <a:r>
              <a:rPr lang="zh-CN" altLang="en-US" sz="3600" b="1" dirty="0" smtClean="0"/>
              <a:t>检索介绍</a:t>
            </a:r>
          </a:p>
        </p:txBody>
      </p:sp>
      <p:sp>
        <p:nvSpPr>
          <p:cNvPr id="5123" name="Rectangle 3"/>
          <p:cNvSpPr>
            <a:spLocks noGrp="1" noRot="1" noChangeArrowheads="1"/>
          </p:cNvSpPr>
          <p:nvPr>
            <p:ph type="body" idx="1"/>
          </p:nvPr>
        </p:nvSpPr>
        <p:spPr>
          <a:xfrm>
            <a:off x="1331640" y="1916832"/>
            <a:ext cx="6697663" cy="4267200"/>
          </a:xfrm>
        </p:spPr>
        <p:txBody>
          <a:bodyPr/>
          <a:lstStyle/>
          <a:p>
            <a:pPr eaLnBrk="1" hangingPunct="1">
              <a:lnSpc>
                <a:spcPct val="90000"/>
              </a:lnSpc>
              <a:spcAft>
                <a:spcPct val="30000"/>
              </a:spcAft>
            </a:pPr>
            <a:r>
              <a:rPr lang="zh-CN" altLang="en-US" sz="2400" b="1" dirty="0" smtClean="0">
                <a:solidFill>
                  <a:srgbClr val="000000"/>
                </a:solidFill>
                <a:latin typeface="Times New Roman" pitchFamily="18" charset="0"/>
              </a:rPr>
              <a:t>如何利用 </a:t>
            </a:r>
            <a:r>
              <a:rPr lang="en-US" altLang="zh-CN" sz="2400" b="1" dirty="0" smtClean="0">
                <a:solidFill>
                  <a:srgbClr val="000000"/>
                </a:solidFill>
                <a:latin typeface="Times New Roman" pitchFamily="18" charset="0"/>
              </a:rPr>
              <a:t>SCI </a:t>
            </a:r>
            <a:r>
              <a:rPr lang="zh-CN" altLang="en-US" sz="2400" b="1" dirty="0" smtClean="0">
                <a:solidFill>
                  <a:srgbClr val="000000"/>
                </a:solidFill>
                <a:latin typeface="Times New Roman" pitchFamily="18" charset="0"/>
              </a:rPr>
              <a:t>检索相关主题文献</a:t>
            </a:r>
            <a:r>
              <a:rPr lang="zh-CN" altLang="en-US" sz="2400" dirty="0" smtClean="0">
                <a:solidFill>
                  <a:srgbClr val="000000"/>
                </a:solidFill>
                <a:latin typeface="Times New Roman" pitchFamily="18" charset="0"/>
              </a:rPr>
              <a:t> </a:t>
            </a:r>
          </a:p>
          <a:p>
            <a:pPr eaLnBrk="1" hangingPunct="1">
              <a:lnSpc>
                <a:spcPct val="90000"/>
              </a:lnSpc>
              <a:spcAft>
                <a:spcPct val="30000"/>
              </a:spcAft>
            </a:pPr>
            <a:r>
              <a:rPr lang="zh-CN" altLang="en-US" sz="2400" b="1" dirty="0" smtClean="0">
                <a:solidFill>
                  <a:srgbClr val="000000"/>
                </a:solidFill>
                <a:latin typeface="Times New Roman" pitchFamily="18" charset="0"/>
              </a:rPr>
              <a:t>如何利用 </a:t>
            </a:r>
            <a:r>
              <a:rPr lang="en-US" altLang="zh-CN" sz="2400" b="1" dirty="0" smtClean="0">
                <a:solidFill>
                  <a:srgbClr val="000000"/>
                </a:solidFill>
                <a:latin typeface="Times New Roman" pitchFamily="18" charset="0"/>
              </a:rPr>
              <a:t>SCI </a:t>
            </a:r>
            <a:r>
              <a:rPr lang="zh-CN" altLang="en-US" sz="2400" b="1" dirty="0" smtClean="0">
                <a:solidFill>
                  <a:srgbClr val="000000"/>
                </a:solidFill>
                <a:latin typeface="Times New Roman" pitchFamily="18" charset="0"/>
              </a:rPr>
              <a:t>检索论文收录情况</a:t>
            </a:r>
            <a:r>
              <a:rPr lang="zh-CN" altLang="en-US" sz="2400" dirty="0" smtClean="0">
                <a:solidFill>
                  <a:srgbClr val="000000"/>
                </a:solidFill>
                <a:latin typeface="Times New Roman" pitchFamily="18" charset="0"/>
              </a:rPr>
              <a:t> </a:t>
            </a:r>
          </a:p>
          <a:p>
            <a:pPr eaLnBrk="1" hangingPunct="1">
              <a:lnSpc>
                <a:spcPct val="90000"/>
              </a:lnSpc>
              <a:spcAft>
                <a:spcPct val="30000"/>
              </a:spcAft>
            </a:pPr>
            <a:r>
              <a:rPr lang="zh-CN" altLang="en-US" sz="2400" b="1" dirty="0" smtClean="0">
                <a:solidFill>
                  <a:srgbClr val="000000"/>
                </a:solidFill>
                <a:latin typeface="Times New Roman" pitchFamily="18" charset="0"/>
              </a:rPr>
              <a:t>如何利用 </a:t>
            </a:r>
            <a:r>
              <a:rPr lang="en-US" altLang="zh-CN" sz="2400" b="1" dirty="0" smtClean="0">
                <a:solidFill>
                  <a:srgbClr val="000000"/>
                </a:solidFill>
                <a:latin typeface="Times New Roman" pitchFamily="18" charset="0"/>
              </a:rPr>
              <a:t>SCI </a:t>
            </a:r>
            <a:r>
              <a:rPr lang="zh-CN" altLang="en-US" sz="2400" b="1" dirty="0" smtClean="0">
                <a:solidFill>
                  <a:srgbClr val="000000"/>
                </a:solidFill>
                <a:latin typeface="Times New Roman" pitchFamily="18" charset="0"/>
              </a:rPr>
              <a:t>检索论文被引用情况</a:t>
            </a:r>
            <a:endParaRPr lang="en-US" altLang="zh-CN" sz="2400" b="1" dirty="0" smtClean="0">
              <a:solidFill>
                <a:srgbClr val="000000"/>
              </a:solidFill>
              <a:latin typeface="Times New Roman" pitchFamily="18" charset="0"/>
            </a:endParaRPr>
          </a:p>
          <a:p>
            <a:pPr eaLnBrk="1" hangingPunct="1">
              <a:lnSpc>
                <a:spcPct val="90000"/>
              </a:lnSpc>
              <a:spcAft>
                <a:spcPct val="30000"/>
              </a:spcAft>
            </a:pPr>
            <a:r>
              <a:rPr lang="zh-CN" altLang="en-US" sz="2400" b="1" dirty="0" smtClean="0">
                <a:solidFill>
                  <a:srgbClr val="000000"/>
                </a:solidFill>
                <a:latin typeface="Times New Roman" pitchFamily="18" charset="0"/>
              </a:rPr>
              <a:t>获取原文的几种途径</a:t>
            </a:r>
          </a:p>
          <a:p>
            <a:pPr eaLnBrk="1" hangingPunct="1">
              <a:lnSpc>
                <a:spcPct val="90000"/>
              </a:lnSpc>
              <a:spcAft>
                <a:spcPct val="30000"/>
              </a:spcAft>
            </a:pPr>
            <a:r>
              <a:rPr lang="zh-CN" altLang="en-US" sz="2400" b="1" dirty="0" smtClean="0">
                <a:solidFill>
                  <a:srgbClr val="000000"/>
                </a:solidFill>
                <a:latin typeface="Times New Roman" pitchFamily="18" charset="0"/>
              </a:rPr>
              <a:t>如何检索 </a:t>
            </a:r>
            <a:r>
              <a:rPr lang="en-US" altLang="zh-CN" sz="2400" b="1" dirty="0" smtClean="0">
                <a:solidFill>
                  <a:srgbClr val="000000"/>
                </a:solidFill>
                <a:latin typeface="Times New Roman" pitchFamily="18" charset="0"/>
              </a:rPr>
              <a:t>SCI </a:t>
            </a:r>
            <a:r>
              <a:rPr lang="zh-CN" altLang="en-US" sz="2400" b="1" dirty="0" smtClean="0">
                <a:solidFill>
                  <a:srgbClr val="000000"/>
                </a:solidFill>
                <a:latin typeface="Times New Roman" pitchFamily="18" charset="0"/>
              </a:rPr>
              <a:t>、</a:t>
            </a:r>
            <a:r>
              <a:rPr lang="en-US" altLang="zh-CN" sz="2400" b="1" dirty="0" smtClean="0">
                <a:solidFill>
                  <a:srgbClr val="000000"/>
                </a:solidFill>
                <a:latin typeface="Times New Roman" pitchFamily="18" charset="0"/>
              </a:rPr>
              <a:t>CPIC-S</a:t>
            </a:r>
            <a:r>
              <a:rPr lang="zh-CN" altLang="en-US" sz="2400" b="1" dirty="0" smtClean="0">
                <a:solidFill>
                  <a:srgbClr val="000000"/>
                </a:solidFill>
                <a:latin typeface="Times New Roman" pitchFamily="18" charset="0"/>
              </a:rPr>
              <a:t>收录号</a:t>
            </a:r>
          </a:p>
          <a:p>
            <a:pPr eaLnBrk="1" hangingPunct="1">
              <a:lnSpc>
                <a:spcPct val="90000"/>
              </a:lnSpc>
              <a:spcAft>
                <a:spcPct val="30000"/>
              </a:spcAft>
            </a:pPr>
            <a:r>
              <a:rPr lang="zh-CN" altLang="en-US" sz="2400" b="1" dirty="0" smtClean="0">
                <a:solidFill>
                  <a:srgbClr val="000000"/>
                </a:solidFill>
                <a:latin typeface="Times New Roman" pitchFamily="18" charset="0"/>
              </a:rPr>
              <a:t>如何检索期刊的影响因子</a:t>
            </a:r>
          </a:p>
          <a:p>
            <a:pPr eaLnBrk="1" hangingPunct="1">
              <a:lnSpc>
                <a:spcPct val="90000"/>
              </a:lnSpc>
              <a:spcAft>
                <a:spcPct val="30000"/>
              </a:spcAft>
            </a:pPr>
            <a:r>
              <a:rPr lang="zh-CN" altLang="en-US" sz="2400" b="1" dirty="0" smtClean="0">
                <a:solidFill>
                  <a:srgbClr val="FF0000"/>
                </a:solidFill>
                <a:latin typeface="Times New Roman" pitchFamily="18" charset="0"/>
              </a:rPr>
              <a:t>利用 </a:t>
            </a:r>
            <a:r>
              <a:rPr lang="en-US" altLang="zh-CN" sz="2400" b="1" dirty="0" smtClean="0">
                <a:solidFill>
                  <a:srgbClr val="FF0000"/>
                </a:solidFill>
                <a:latin typeface="Times New Roman" pitchFamily="18" charset="0"/>
              </a:rPr>
              <a:t>SCI </a:t>
            </a:r>
            <a:r>
              <a:rPr lang="zh-CN" altLang="en-US" sz="2400" b="1" dirty="0" smtClean="0">
                <a:solidFill>
                  <a:srgbClr val="FF0000"/>
                </a:solidFill>
                <a:latin typeface="Times New Roman" pitchFamily="18" charset="0"/>
              </a:rPr>
              <a:t>定制个性化服务</a:t>
            </a:r>
          </a:p>
          <a:p>
            <a:pPr eaLnBrk="1" hangingPunct="1">
              <a:lnSpc>
                <a:spcPct val="90000"/>
              </a:lnSpc>
              <a:spcAft>
                <a:spcPct val="30000"/>
              </a:spcAft>
            </a:pPr>
            <a:endParaRPr lang="zh-CN" altLang="en-US" sz="2400" b="1" dirty="0" smtClean="0">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标题 1"/>
          <p:cNvSpPr>
            <a:spLocks noGrp="1"/>
          </p:cNvSpPr>
          <p:nvPr>
            <p:ph type="title"/>
          </p:nvPr>
        </p:nvSpPr>
        <p:spPr/>
        <p:txBody>
          <a:bodyPr/>
          <a:lstStyle/>
          <a:p>
            <a:endParaRPr lang="zh-CN" altLang="en-US" smtClean="0"/>
          </a:p>
        </p:txBody>
      </p:sp>
      <p:sp>
        <p:nvSpPr>
          <p:cNvPr id="5" name="TextBox 4"/>
          <p:cNvSpPr txBox="1"/>
          <p:nvPr/>
        </p:nvSpPr>
        <p:spPr>
          <a:xfrm>
            <a:off x="1547664" y="692696"/>
            <a:ext cx="6192812" cy="461665"/>
          </a:xfrm>
          <a:prstGeom prst="rect">
            <a:avLst/>
          </a:prstGeom>
          <a:solidFill>
            <a:schemeClr val="bg1"/>
          </a:solidFill>
          <a:ln>
            <a:solidFill>
              <a:schemeClr val="bg1"/>
            </a:solidFill>
          </a:ln>
        </p:spPr>
        <p:txBody>
          <a:bodyPr wrap="square">
            <a:spAutoFit/>
          </a:bodyPr>
          <a:lstStyle/>
          <a:p>
            <a:pPr>
              <a:defRPr/>
            </a:pPr>
            <a:r>
              <a:rPr lang="zh-CN" altLang="en-US" b="1" dirty="0" smtClean="0">
                <a:solidFill>
                  <a:schemeClr val="accent2">
                    <a:lumMod val="50000"/>
                  </a:schemeClr>
                </a:solidFill>
              </a:rPr>
              <a:t>             如何</a:t>
            </a:r>
            <a:r>
              <a:rPr lang="zh-CN" altLang="en-US" b="1" dirty="0">
                <a:solidFill>
                  <a:schemeClr val="accent2">
                    <a:lumMod val="50000"/>
                  </a:schemeClr>
                </a:solidFill>
              </a:rPr>
              <a:t>定制个性化服务</a:t>
            </a:r>
          </a:p>
        </p:txBody>
      </p:sp>
      <p:pic>
        <p:nvPicPr>
          <p:cNvPr id="3" name="内容占位符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80" y="1340768"/>
            <a:ext cx="9195386" cy="5517232"/>
          </a:xfrm>
        </p:spPr>
      </p:pic>
      <p:sp>
        <p:nvSpPr>
          <p:cNvPr id="4" name="矩形 3"/>
          <p:cNvSpPr/>
          <p:nvPr/>
        </p:nvSpPr>
        <p:spPr bwMode="auto">
          <a:xfrm>
            <a:off x="6804248" y="2636912"/>
            <a:ext cx="2160240" cy="360040"/>
          </a:xfrm>
          <a:prstGeom prst="rect">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40769"/>
            <a:ext cx="9136359" cy="5481816"/>
          </a:xfrm>
        </p:spPr>
      </p:pic>
      <p:sp>
        <p:nvSpPr>
          <p:cNvPr id="5" name="矩形 4"/>
          <p:cNvSpPr/>
          <p:nvPr/>
        </p:nvSpPr>
        <p:spPr bwMode="auto">
          <a:xfrm>
            <a:off x="2987824" y="3645024"/>
            <a:ext cx="2664296" cy="360040"/>
          </a:xfrm>
          <a:prstGeom prst="rect">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Tree>
    <p:extLst>
      <p:ext uri="{BB962C8B-B14F-4D97-AF65-F5344CB8AC3E}">
        <p14:creationId xmlns:p14="http://schemas.microsoft.com/office/powerpoint/2010/main" val="388939226"/>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标题 1"/>
          <p:cNvSpPr>
            <a:spLocks noGrp="1"/>
          </p:cNvSpPr>
          <p:nvPr>
            <p:ph type="title"/>
          </p:nvPr>
        </p:nvSpPr>
        <p:spPr>
          <a:xfrm>
            <a:off x="301625" y="609600"/>
            <a:ext cx="8540750" cy="515938"/>
          </a:xfrm>
        </p:spPr>
        <p:txBody>
          <a:bodyPr/>
          <a:lstStyle/>
          <a:p>
            <a:r>
              <a:rPr lang="zh-CN" altLang="en-US" sz="3200" b="1" smtClean="0"/>
              <a:t>利用引文跟踪，了解课题最新进展</a:t>
            </a:r>
          </a:p>
        </p:txBody>
      </p:sp>
      <p:sp>
        <p:nvSpPr>
          <p:cNvPr id="83971" name="灯片编号占位符 3"/>
          <p:cNvSpPr>
            <a:spLocks noGrp="1"/>
          </p:cNvSpPr>
          <p:nvPr>
            <p:ph type="sldNum" sz="quarter" idx="12"/>
          </p:nvPr>
        </p:nvSpPr>
        <p:spPr>
          <a:xfrm>
            <a:off x="3124200" y="6245225"/>
            <a:ext cx="2895600" cy="476250"/>
          </a:xfrm>
        </p:spPr>
        <p:txBody>
          <a:bodyPr/>
          <a:lstStyle/>
          <a:p>
            <a:pPr algn="ctr">
              <a:defRPr/>
            </a:pPr>
            <a:fld id="{1A97BCC0-F9EE-4401-8A00-F440B87DC848}" type="slidenum">
              <a:rPr lang="en-US" altLang="zh-CN" smtClean="0"/>
              <a:pPr algn="ctr">
                <a:defRPr/>
              </a:pPr>
              <a:t>78</a:t>
            </a:fld>
            <a:endParaRPr lang="en-US" altLang="zh-CN" smtClean="0"/>
          </a:p>
        </p:txBody>
      </p:sp>
      <p:sp>
        <p:nvSpPr>
          <p:cNvPr id="6" name="椭圆 5"/>
          <p:cNvSpPr>
            <a:spLocks noChangeArrowheads="1"/>
          </p:cNvSpPr>
          <p:nvPr/>
        </p:nvSpPr>
        <p:spPr bwMode="auto">
          <a:xfrm>
            <a:off x="6324600" y="4114800"/>
            <a:ext cx="2438400" cy="685800"/>
          </a:xfrm>
          <a:prstGeom prst="ellipse">
            <a:avLst/>
          </a:prstGeom>
          <a:noFill/>
          <a:ln w="28575" algn="ctr">
            <a:solidFill>
              <a:srgbClr val="FF0000"/>
            </a:solidFill>
            <a:round/>
            <a:headEnd/>
            <a:tailEnd/>
          </a:ln>
        </p:spPr>
        <p:txBody>
          <a:bodyPr vert="eaVert" wrap="none" anchor="ctr"/>
          <a:lstStyle/>
          <a:p>
            <a:endParaRPr lang="zh-CN" altLang="en-US"/>
          </a:p>
        </p:txBody>
      </p:sp>
      <p:pic>
        <p:nvPicPr>
          <p:cNvPr id="3" name="内容占位符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40769"/>
            <a:ext cx="9195386" cy="5517232"/>
          </a:xfrm>
        </p:spPr>
      </p:pic>
      <p:sp>
        <p:nvSpPr>
          <p:cNvPr id="4" name="矩形 3"/>
          <p:cNvSpPr/>
          <p:nvPr/>
        </p:nvSpPr>
        <p:spPr bwMode="auto">
          <a:xfrm>
            <a:off x="7164288" y="4114800"/>
            <a:ext cx="1152128" cy="342900"/>
          </a:xfrm>
          <a:prstGeom prst="rect">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cxnSp>
        <p:nvCxnSpPr>
          <p:cNvPr id="7" name="直接箭头连接符 6"/>
          <p:cNvCxnSpPr/>
          <p:nvPr/>
        </p:nvCxnSpPr>
        <p:spPr bwMode="auto">
          <a:xfrm flipH="1">
            <a:off x="6156176" y="4286250"/>
            <a:ext cx="1008112" cy="0"/>
          </a:xfrm>
          <a:prstGeom prst="straightConnector1">
            <a:avLst/>
          </a:prstGeom>
          <a:solidFill>
            <a:schemeClr val="accent1"/>
          </a:solidFill>
          <a:ln w="9525" cap="flat" cmpd="sng" algn="ctr">
            <a:solidFill>
              <a:srgbClr val="7030A0"/>
            </a:solidFill>
            <a:prstDash val="solid"/>
            <a:miter lim="800000"/>
            <a:headEnd type="none" w="med" len="med"/>
            <a:tailEnd type="arrow"/>
          </a:ln>
          <a:effectLst/>
        </p:spPr>
      </p:cxnSp>
      <p:sp>
        <p:nvSpPr>
          <p:cNvPr id="8" name="矩形 7"/>
          <p:cNvSpPr/>
          <p:nvPr/>
        </p:nvSpPr>
        <p:spPr bwMode="auto">
          <a:xfrm>
            <a:off x="2843808" y="3140968"/>
            <a:ext cx="3312368" cy="1944216"/>
          </a:xfrm>
          <a:prstGeom prst="rect">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Rectangle 2"/>
          <p:cNvSpPr>
            <a:spLocks noGrp="1" noRot="1" noChangeArrowheads="1"/>
          </p:cNvSpPr>
          <p:nvPr>
            <p:ph type="title"/>
          </p:nvPr>
        </p:nvSpPr>
        <p:spPr>
          <a:xfrm>
            <a:off x="395288" y="692150"/>
            <a:ext cx="8447087" cy="576263"/>
          </a:xfrm>
        </p:spPr>
        <p:txBody>
          <a:bodyPr/>
          <a:lstStyle/>
          <a:p>
            <a:pPr algn="l" eaLnBrk="1" hangingPunct="1"/>
            <a:r>
              <a:rPr lang="zh-CN" altLang="en-US" sz="2800" b="1" smtClean="0">
                <a:solidFill>
                  <a:srgbClr val="000099"/>
                </a:solidFill>
                <a:latin typeface="Times New Roman" pitchFamily="18" charset="0"/>
              </a:rPr>
              <a:t>如何才能查到最新</a:t>
            </a:r>
            <a:r>
              <a:rPr lang="en-US" altLang="zh-CN" sz="2800" b="1" smtClean="0">
                <a:solidFill>
                  <a:srgbClr val="000099"/>
                </a:solidFill>
                <a:latin typeface="Times New Roman" pitchFamily="18" charset="0"/>
              </a:rPr>
              <a:t>SCI</a:t>
            </a:r>
            <a:r>
              <a:rPr lang="zh-CN" altLang="en-US" sz="2800" b="1" smtClean="0">
                <a:solidFill>
                  <a:srgbClr val="000099"/>
                </a:solidFill>
                <a:latin typeface="Times New Roman" pitchFamily="18" charset="0"/>
              </a:rPr>
              <a:t>收录的中国期刊的情况？</a:t>
            </a:r>
          </a:p>
        </p:txBody>
      </p:sp>
      <p:sp>
        <p:nvSpPr>
          <p:cNvPr id="121859" name="Rectangle 3"/>
          <p:cNvSpPr>
            <a:spLocks noGrp="1" noRot="1" noChangeArrowheads="1"/>
          </p:cNvSpPr>
          <p:nvPr>
            <p:ph type="body" idx="1"/>
          </p:nvPr>
        </p:nvSpPr>
        <p:spPr>
          <a:xfrm>
            <a:off x="250825" y="1412776"/>
            <a:ext cx="8713788" cy="4824512"/>
          </a:xfrm>
        </p:spPr>
        <p:txBody>
          <a:bodyPr/>
          <a:lstStyle/>
          <a:p>
            <a:pPr eaLnBrk="1" hangingPunct="1">
              <a:lnSpc>
                <a:spcPct val="80000"/>
              </a:lnSpc>
            </a:pPr>
            <a:endParaRPr lang="en-US" altLang="zh-CN" sz="900" b="1" dirty="0" smtClean="0"/>
          </a:p>
          <a:p>
            <a:pPr eaLnBrk="1" hangingPunct="1">
              <a:lnSpc>
                <a:spcPct val="130000"/>
              </a:lnSpc>
            </a:pPr>
            <a:r>
              <a:rPr lang="zh-CN" altLang="en-US" sz="2000" b="1" dirty="0" smtClean="0">
                <a:solidFill>
                  <a:srgbClr val="000000"/>
                </a:solidFill>
                <a:latin typeface="宋体" pitchFamily="2" charset="-122"/>
              </a:rPr>
              <a:t>关于</a:t>
            </a:r>
            <a:r>
              <a:rPr lang="en-US" altLang="zh-CN" sz="2000" b="1" dirty="0" smtClean="0">
                <a:solidFill>
                  <a:srgbClr val="000000"/>
                </a:solidFill>
                <a:latin typeface="宋体" pitchFamily="2" charset="-122"/>
              </a:rPr>
              <a:t>SCI</a:t>
            </a:r>
            <a:r>
              <a:rPr lang="zh-CN" altLang="en-US" sz="2000" b="1" dirty="0" smtClean="0">
                <a:solidFill>
                  <a:srgbClr val="000000"/>
                </a:solidFill>
                <a:latin typeface="宋体" pitchFamily="2" charset="-122"/>
              </a:rPr>
              <a:t>收录的期刊，您可以查看其出版商的官方网站： </a:t>
            </a:r>
            <a:r>
              <a:rPr lang="en-US" altLang="zh-CN" sz="2000" b="1" dirty="0">
                <a:solidFill>
                  <a:srgbClr val="000000"/>
                </a:solidFill>
                <a:latin typeface="Times New Roman" pitchFamily="18" charset="0"/>
              </a:rPr>
              <a:t>http://ip-science.thomsonreuters.com/mjl/publist_sciex.pdf</a:t>
            </a:r>
            <a:r>
              <a:rPr lang="zh-CN" altLang="en-US" sz="2000" b="1" dirty="0" smtClean="0">
                <a:solidFill>
                  <a:srgbClr val="000000"/>
                </a:solidFill>
                <a:latin typeface="宋体" pitchFamily="2" charset="-122"/>
              </a:rPr>
              <a:t>，但该网站上未专门列出中国的期刊。</a:t>
            </a:r>
          </a:p>
          <a:p>
            <a:pPr eaLnBrk="1" hangingPunct="1">
              <a:lnSpc>
                <a:spcPct val="130000"/>
              </a:lnSpc>
            </a:pPr>
            <a:r>
              <a:rPr lang="zh-CN" altLang="en-US" sz="2000" b="1" dirty="0" smtClean="0">
                <a:solidFill>
                  <a:srgbClr val="000000"/>
                </a:solidFill>
                <a:latin typeface="宋体" pitchFamily="2" charset="-122"/>
              </a:rPr>
              <a:t>还可以通过中国知识资源总库查找</a:t>
            </a:r>
            <a:r>
              <a:rPr lang="en-US" altLang="zh-CN" sz="2000" b="1" dirty="0" smtClean="0">
                <a:solidFill>
                  <a:srgbClr val="000000"/>
                </a:solidFill>
                <a:latin typeface="宋体" pitchFamily="2" charset="-122"/>
              </a:rPr>
              <a:t>SCI</a:t>
            </a:r>
            <a:r>
              <a:rPr lang="zh-CN" altLang="en-US" sz="2000" b="1" dirty="0" smtClean="0">
                <a:solidFill>
                  <a:srgbClr val="000000"/>
                </a:solidFill>
                <a:latin typeface="宋体" pitchFamily="2" charset="-122"/>
              </a:rPr>
              <a:t>收录的中国期刊及其刊登的论文全文。</a:t>
            </a:r>
            <a:br>
              <a:rPr lang="zh-CN" altLang="en-US" sz="2000" b="1" dirty="0" smtClean="0">
                <a:solidFill>
                  <a:srgbClr val="000000"/>
                </a:solidFill>
                <a:latin typeface="宋体" pitchFamily="2" charset="-122"/>
              </a:rPr>
            </a:br>
            <a:r>
              <a:rPr lang="en-US" altLang="zh-CN" sz="2000" b="1" dirty="0">
                <a:solidFill>
                  <a:srgbClr val="000000"/>
                </a:solidFill>
                <a:latin typeface="宋体" pitchFamily="2" charset="-122"/>
              </a:rPr>
              <a:t>http://acad.cnki.net/Kns55/oldnavi/n_list.aspx?NaviID=118&amp;NaviQueryID=1&amp;NaviLink=%E6%A3%80%E7%B4%A2&amp;Flg=</a:t>
            </a:r>
            <a:endParaRPr lang="en-US" altLang="zh-CN" sz="2000" b="1" dirty="0" smtClean="0">
              <a:solidFill>
                <a:srgbClr val="000000"/>
              </a:solidFill>
              <a:latin typeface="宋体" pitchFamily="2"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1026"/>
          <p:cNvSpPr>
            <a:spLocks noGrp="1" noRot="1" noChangeArrowheads="1"/>
          </p:cNvSpPr>
          <p:nvPr>
            <p:ph type="title"/>
          </p:nvPr>
        </p:nvSpPr>
        <p:spPr/>
        <p:txBody>
          <a:bodyPr/>
          <a:lstStyle/>
          <a:p>
            <a:pPr eaLnBrk="1" hangingPunct="1"/>
            <a:r>
              <a:rPr lang="zh-CN" altLang="en-US" sz="3600" b="1" smtClean="0">
                <a:solidFill>
                  <a:srgbClr val="000099"/>
                </a:solidFill>
              </a:rPr>
              <a:t>地址检索</a:t>
            </a:r>
          </a:p>
        </p:txBody>
      </p:sp>
      <p:sp>
        <p:nvSpPr>
          <p:cNvPr id="21507" name="Rectangle 1027"/>
          <p:cNvSpPr>
            <a:spLocks noGrp="1" noRot="1" noChangeArrowheads="1"/>
          </p:cNvSpPr>
          <p:nvPr>
            <p:ph type="body" idx="1"/>
          </p:nvPr>
        </p:nvSpPr>
        <p:spPr>
          <a:xfrm>
            <a:off x="611188" y="1981200"/>
            <a:ext cx="7993062" cy="4572000"/>
          </a:xfrm>
        </p:spPr>
        <p:txBody>
          <a:bodyPr/>
          <a:lstStyle/>
          <a:p>
            <a:pPr eaLnBrk="1" hangingPunct="1">
              <a:lnSpc>
                <a:spcPct val="130000"/>
              </a:lnSpc>
            </a:pPr>
            <a:r>
              <a:rPr lang="zh-CN" altLang="en-US" sz="2000" b="1" smtClean="0">
                <a:solidFill>
                  <a:srgbClr val="000000"/>
                </a:solidFill>
                <a:latin typeface="Times New Roman" pitchFamily="18" charset="0"/>
              </a:rPr>
              <a:t>按作者所在单位进行地址检索，包括大学、机构、公司、国家、城市等的名称和邮政编码等。</a:t>
            </a:r>
          </a:p>
          <a:p>
            <a:pPr eaLnBrk="1" hangingPunct="1">
              <a:lnSpc>
                <a:spcPct val="130000"/>
              </a:lnSpc>
            </a:pPr>
            <a:r>
              <a:rPr lang="zh-CN" altLang="en-US" sz="2000" b="1" smtClean="0">
                <a:solidFill>
                  <a:srgbClr val="000000"/>
                </a:solidFill>
                <a:latin typeface="Times New Roman" pitchFamily="18" charset="0"/>
              </a:rPr>
              <a:t>机构的名称或短语可采用缩写形式。</a:t>
            </a:r>
          </a:p>
          <a:p>
            <a:pPr eaLnBrk="1" hangingPunct="1">
              <a:lnSpc>
                <a:spcPct val="130000"/>
              </a:lnSpc>
            </a:pPr>
            <a:r>
              <a:rPr lang="zh-CN" altLang="en-US" sz="2000" b="1" smtClean="0">
                <a:solidFill>
                  <a:srgbClr val="000000"/>
                </a:solidFill>
                <a:latin typeface="Times New Roman" pitchFamily="18" charset="0"/>
              </a:rPr>
              <a:t>直接输入公司、或大学的名称。</a:t>
            </a:r>
          </a:p>
          <a:p>
            <a:pPr eaLnBrk="1" hangingPunct="1">
              <a:lnSpc>
                <a:spcPct val="130000"/>
              </a:lnSpc>
            </a:pPr>
            <a:r>
              <a:rPr lang="zh-CN" altLang="en-US" sz="2000" b="1" smtClean="0">
                <a:solidFill>
                  <a:srgbClr val="000000"/>
                </a:solidFill>
                <a:latin typeface="Times New Roman" pitchFamily="18" charset="0"/>
              </a:rPr>
              <a:t>可用 </a:t>
            </a:r>
            <a:r>
              <a:rPr lang="en-US" altLang="zh-CN" sz="2000" b="1" smtClean="0">
                <a:solidFill>
                  <a:srgbClr val="000000"/>
                </a:solidFill>
                <a:latin typeface="Times New Roman" pitchFamily="18" charset="0"/>
              </a:rPr>
              <a:t>same </a:t>
            </a:r>
            <a:r>
              <a:rPr lang="zh-CN" altLang="en-US" sz="2000" b="1" smtClean="0">
                <a:solidFill>
                  <a:srgbClr val="000000"/>
                </a:solidFill>
                <a:latin typeface="Times New Roman" pitchFamily="18" charset="0"/>
              </a:rPr>
              <a:t>联接机构与地点或机构与系部。</a:t>
            </a:r>
          </a:p>
          <a:p>
            <a:pPr eaLnBrk="1" hangingPunct="1">
              <a:lnSpc>
                <a:spcPct val="130000"/>
              </a:lnSpc>
            </a:pPr>
            <a:r>
              <a:rPr lang="en-US" altLang="zh-CN" sz="2000" b="1" smtClean="0">
                <a:solidFill>
                  <a:srgbClr val="000000"/>
                </a:solidFill>
                <a:latin typeface="Times New Roman" pitchFamily="18" charset="0"/>
              </a:rPr>
              <a:t>xiamen univ same math*</a:t>
            </a:r>
          </a:p>
          <a:p>
            <a:pPr eaLnBrk="1" hangingPunct="1">
              <a:lnSpc>
                <a:spcPct val="130000"/>
              </a:lnSpc>
            </a:pPr>
            <a:r>
              <a:rPr lang="zh-CN" altLang="en-US" sz="2000" b="1" smtClean="0">
                <a:solidFill>
                  <a:srgbClr val="000000"/>
                </a:solidFill>
                <a:latin typeface="Times New Roman" pitchFamily="18" charset="0"/>
              </a:rPr>
              <a:t>地理位置检索时可用国家、省或邮政编码，可采用逻辑运算符。</a:t>
            </a:r>
          </a:p>
          <a:p>
            <a:pPr eaLnBrk="1" hangingPunct="1">
              <a:lnSpc>
                <a:spcPct val="130000"/>
              </a:lnSpc>
            </a:pPr>
            <a:r>
              <a:rPr lang="en-US" altLang="zh-CN" sz="2000" b="1" smtClean="0">
                <a:solidFill>
                  <a:srgbClr val="000000"/>
                </a:solidFill>
                <a:latin typeface="Times New Roman" pitchFamily="18" charset="0"/>
              </a:rPr>
              <a:t>Xiamen Univ,  Xiamen  361005,  Peoples R China</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SCI</a:t>
            </a:r>
            <a:r>
              <a:rPr lang="zh-CN" altLang="en-US" dirty="0" smtClean="0"/>
              <a:t>收录期刊</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04" y="1391463"/>
            <a:ext cx="9110896" cy="5466538"/>
          </a:xfrm>
        </p:spPr>
      </p:pic>
    </p:spTree>
    <p:extLst>
      <p:ext uri="{BB962C8B-B14F-4D97-AF65-F5344CB8AC3E}">
        <p14:creationId xmlns:p14="http://schemas.microsoft.com/office/powerpoint/2010/main" val="3416427452"/>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Rectangle 2"/>
          <p:cNvSpPr>
            <a:spLocks noGrp="1" noRot="1" noChangeArrowheads="1"/>
          </p:cNvSpPr>
          <p:nvPr>
            <p:ph type="title"/>
          </p:nvPr>
        </p:nvSpPr>
        <p:spPr>
          <a:xfrm>
            <a:off x="301625" y="609600"/>
            <a:ext cx="8518847" cy="515144"/>
          </a:xfrm>
        </p:spPr>
        <p:txBody>
          <a:bodyPr/>
          <a:lstStyle/>
          <a:p>
            <a:pPr eaLnBrk="1" hangingPunct="1"/>
            <a:r>
              <a:rPr lang="zh-CN" altLang="en-US" sz="3200" dirty="0" smtClean="0"/>
              <a:t>通过</a:t>
            </a:r>
            <a:r>
              <a:rPr lang="en-US" altLang="zh-CN" sz="3200" dirty="0" smtClean="0"/>
              <a:t>CNKI</a:t>
            </a:r>
            <a:r>
              <a:rPr lang="zh-CN" altLang="en-US" sz="3200" dirty="0" smtClean="0"/>
              <a:t>查找</a:t>
            </a:r>
            <a:r>
              <a:rPr lang="en-US" altLang="zh-CN" sz="3200" dirty="0" smtClean="0"/>
              <a:t>SCI</a:t>
            </a:r>
            <a:r>
              <a:rPr lang="zh-CN" altLang="en-US" sz="3200" dirty="0" smtClean="0"/>
              <a:t>收录的中国期刊</a:t>
            </a:r>
            <a:r>
              <a:rPr lang="en-US" altLang="zh-CN" sz="3200" dirty="0" smtClean="0"/>
              <a:t>(123</a:t>
            </a:r>
            <a:r>
              <a:rPr lang="zh-CN" altLang="en-US" sz="3200" dirty="0" smtClean="0"/>
              <a:t>种）</a:t>
            </a:r>
            <a:endParaRPr lang="zh-CN" altLang="zh-CN" sz="3200" dirty="0" smtClean="0"/>
          </a:p>
        </p:txBody>
      </p:sp>
      <p:sp>
        <p:nvSpPr>
          <p:cNvPr id="122883" name="Rectangle 3"/>
          <p:cNvSpPr>
            <a:spLocks noGrp="1" noRot="1" noChangeArrowheads="1"/>
          </p:cNvSpPr>
          <p:nvPr>
            <p:ph type="body" idx="1"/>
          </p:nvPr>
        </p:nvSpPr>
        <p:spPr/>
        <p:txBody>
          <a:bodyPr/>
          <a:lstStyle/>
          <a:p>
            <a:pPr eaLnBrk="1" hangingPunct="1"/>
            <a:endParaRPr lang="zh-CN" altLang="zh-CN" smtClean="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36" y="1268760"/>
            <a:ext cx="9144000" cy="5486400"/>
          </a:xfrm>
          <a:prstGeom prst="rect">
            <a:avLst/>
          </a:prstGeom>
        </p:spPr>
      </p:pic>
      <p:cxnSp>
        <p:nvCxnSpPr>
          <p:cNvPr id="4" name="直接连接符 3"/>
          <p:cNvCxnSpPr/>
          <p:nvPr/>
        </p:nvCxnSpPr>
        <p:spPr bwMode="auto">
          <a:xfrm>
            <a:off x="1115616" y="5373216"/>
            <a:ext cx="1152128" cy="0"/>
          </a:xfrm>
          <a:prstGeom prst="line">
            <a:avLst/>
          </a:prstGeom>
          <a:solidFill>
            <a:schemeClr val="accent1"/>
          </a:solidFill>
          <a:ln w="9525" cap="flat" cmpd="sng" algn="ctr">
            <a:solidFill>
              <a:srgbClr val="FF0000"/>
            </a:solidFill>
            <a:prstDash val="solid"/>
            <a:miter lim="800000"/>
            <a:headEnd type="none" w="med" len="med"/>
            <a:tailEnd type="none" w="med" len="med"/>
          </a:ln>
          <a:effectLst/>
        </p:spPr>
      </p:cxnSp>
      <p:cxnSp>
        <p:nvCxnSpPr>
          <p:cNvPr id="6" name="直接连接符 5"/>
          <p:cNvCxnSpPr/>
          <p:nvPr/>
        </p:nvCxnSpPr>
        <p:spPr bwMode="auto">
          <a:xfrm>
            <a:off x="2123728" y="2780928"/>
            <a:ext cx="1584176" cy="0"/>
          </a:xfrm>
          <a:prstGeom prst="line">
            <a:avLst/>
          </a:prstGeom>
          <a:solidFill>
            <a:schemeClr val="accent1"/>
          </a:solidFill>
          <a:ln w="9525" cap="flat" cmpd="sng" algn="ctr">
            <a:solidFill>
              <a:srgbClr val="FF0000"/>
            </a:solidFill>
            <a:prstDash val="solid"/>
            <a:miter lim="800000"/>
            <a:headEnd type="none" w="med" len="med"/>
            <a:tailEnd type="none" w="med" len="med"/>
          </a:ln>
          <a:effectLst/>
        </p:spPr>
      </p:cxn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Web of Science </a:t>
            </a:r>
            <a:r>
              <a:rPr lang="zh-CN" altLang="en-US" dirty="0" smtClean="0"/>
              <a:t>新增功能</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414197"/>
            <a:ext cx="9036496" cy="5421898"/>
          </a:xfrm>
        </p:spPr>
      </p:pic>
      <p:sp>
        <p:nvSpPr>
          <p:cNvPr id="5" name="矩形 4"/>
          <p:cNvSpPr/>
          <p:nvPr/>
        </p:nvSpPr>
        <p:spPr bwMode="auto">
          <a:xfrm>
            <a:off x="179512" y="4725144"/>
            <a:ext cx="1512168" cy="432048"/>
          </a:xfrm>
          <a:prstGeom prst="rect">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6" name="矩形 5"/>
          <p:cNvSpPr/>
          <p:nvPr/>
        </p:nvSpPr>
        <p:spPr bwMode="auto">
          <a:xfrm>
            <a:off x="7020272" y="4725144"/>
            <a:ext cx="1872208" cy="432048"/>
          </a:xfrm>
          <a:prstGeom prst="rect">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1944" y="2267905"/>
            <a:ext cx="2895600" cy="1962150"/>
          </a:xfrm>
          <a:prstGeom prst="rect">
            <a:avLst/>
          </a:prstGeom>
        </p:spPr>
      </p:pic>
      <p:sp>
        <p:nvSpPr>
          <p:cNvPr id="8" name="矩形 7"/>
          <p:cNvSpPr/>
          <p:nvPr/>
        </p:nvSpPr>
        <p:spPr bwMode="auto">
          <a:xfrm>
            <a:off x="1941944" y="2267905"/>
            <a:ext cx="2895600" cy="1962150"/>
          </a:xfrm>
          <a:prstGeom prst="rect">
            <a:avLst/>
          </a:prstGeom>
          <a:solidFill>
            <a:schemeClr val="accent1">
              <a:alpha val="700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9" name="椭圆 8"/>
          <p:cNvSpPr/>
          <p:nvPr/>
        </p:nvSpPr>
        <p:spPr bwMode="auto">
          <a:xfrm>
            <a:off x="4499992" y="4365104"/>
            <a:ext cx="2232248" cy="576064"/>
          </a:xfrm>
          <a:prstGeom prst="ellipse">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cxnSp>
        <p:nvCxnSpPr>
          <p:cNvPr id="11" name="直接箭头连接符 10"/>
          <p:cNvCxnSpPr/>
          <p:nvPr/>
        </p:nvCxnSpPr>
        <p:spPr bwMode="auto">
          <a:xfrm flipH="1" flipV="1">
            <a:off x="4644008" y="4230055"/>
            <a:ext cx="193536" cy="143624"/>
          </a:xfrm>
          <a:prstGeom prst="straightConnector1">
            <a:avLst/>
          </a:prstGeom>
          <a:solidFill>
            <a:schemeClr val="accent1"/>
          </a:solidFill>
          <a:ln w="9525" cap="flat" cmpd="sng" algn="ctr">
            <a:solidFill>
              <a:srgbClr val="FF0000"/>
            </a:solidFill>
            <a:prstDash val="solid"/>
            <a:miter lim="800000"/>
            <a:headEnd type="none" w="med" len="med"/>
            <a:tailEnd type="arrow"/>
          </a:ln>
          <a:effectLst/>
        </p:spPr>
      </p:cxnSp>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0956" y="2763205"/>
            <a:ext cx="1790700" cy="971550"/>
          </a:xfrm>
          <a:prstGeom prst="rect">
            <a:avLst/>
          </a:prstGeom>
        </p:spPr>
      </p:pic>
      <p:sp>
        <p:nvSpPr>
          <p:cNvPr id="15" name="矩形 14"/>
          <p:cNvSpPr/>
          <p:nvPr/>
        </p:nvSpPr>
        <p:spPr bwMode="auto">
          <a:xfrm>
            <a:off x="6540956" y="2763205"/>
            <a:ext cx="1919476" cy="971550"/>
          </a:xfrm>
          <a:prstGeom prst="rect">
            <a:avLst/>
          </a:prstGeom>
          <a:solidFill>
            <a:schemeClr val="accent1">
              <a:alpha val="300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6" name="椭圆 15"/>
          <p:cNvSpPr/>
          <p:nvPr/>
        </p:nvSpPr>
        <p:spPr bwMode="auto">
          <a:xfrm>
            <a:off x="6732240" y="4365104"/>
            <a:ext cx="1440160" cy="360040"/>
          </a:xfrm>
          <a:prstGeom prst="ellipse">
            <a:avLst/>
          </a:prstGeom>
          <a:solidFill>
            <a:schemeClr val="accent1">
              <a:alpha val="700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cxnSp>
        <p:nvCxnSpPr>
          <p:cNvPr id="20" name="直接箭头连接符 19"/>
          <p:cNvCxnSpPr/>
          <p:nvPr/>
        </p:nvCxnSpPr>
        <p:spPr bwMode="auto">
          <a:xfrm flipV="1">
            <a:off x="7436306" y="3734755"/>
            <a:ext cx="0" cy="567112"/>
          </a:xfrm>
          <a:prstGeom prst="straightConnector1">
            <a:avLst/>
          </a:prstGeom>
          <a:solidFill>
            <a:schemeClr val="accent1"/>
          </a:solidFill>
          <a:ln w="9525" cap="flat" cmpd="sng" algn="ctr">
            <a:solidFill>
              <a:srgbClr val="FF0000"/>
            </a:solidFill>
            <a:prstDash val="solid"/>
            <a:miter lim="800000"/>
            <a:headEnd type="none" w="med" len="med"/>
            <a:tailEnd type="arrow"/>
          </a:ln>
          <a:effectLst/>
        </p:spPr>
      </p:cxnSp>
      <p:pic>
        <p:nvPicPr>
          <p:cNvPr id="21" name="图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7744" y="4941168"/>
            <a:ext cx="2752725" cy="1219200"/>
          </a:xfrm>
          <a:prstGeom prst="rect">
            <a:avLst/>
          </a:prstGeom>
        </p:spPr>
      </p:pic>
      <p:sp>
        <p:nvSpPr>
          <p:cNvPr id="22" name="矩形 21"/>
          <p:cNvSpPr/>
          <p:nvPr/>
        </p:nvSpPr>
        <p:spPr bwMode="auto">
          <a:xfrm>
            <a:off x="2267744" y="4941168"/>
            <a:ext cx="2752725" cy="1219200"/>
          </a:xfrm>
          <a:prstGeom prst="rect">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23" name="椭圆 22"/>
          <p:cNvSpPr/>
          <p:nvPr/>
        </p:nvSpPr>
        <p:spPr bwMode="auto">
          <a:xfrm>
            <a:off x="2411760" y="4373679"/>
            <a:ext cx="977984" cy="351465"/>
          </a:xfrm>
          <a:prstGeom prst="ellipse">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cxnSp>
        <p:nvCxnSpPr>
          <p:cNvPr id="27" name="直接箭头连接符 26"/>
          <p:cNvCxnSpPr/>
          <p:nvPr/>
        </p:nvCxnSpPr>
        <p:spPr bwMode="auto">
          <a:xfrm>
            <a:off x="2923632" y="4711980"/>
            <a:ext cx="0" cy="216024"/>
          </a:xfrm>
          <a:prstGeom prst="straightConnector1">
            <a:avLst/>
          </a:prstGeom>
          <a:solidFill>
            <a:schemeClr val="accent1"/>
          </a:solidFill>
          <a:ln w="9525" cap="flat" cmpd="sng" algn="ctr">
            <a:solidFill>
              <a:srgbClr val="FF0000"/>
            </a:solidFill>
            <a:prstDash val="solid"/>
            <a:miter lim="800000"/>
            <a:headEnd type="none" w="med" len="med"/>
            <a:tailEnd type="arrow"/>
          </a:ln>
          <a:effectLst/>
        </p:spPr>
      </p:cxnSp>
      <p:cxnSp>
        <p:nvCxnSpPr>
          <p:cNvPr id="29" name="直接连接符 28"/>
          <p:cNvCxnSpPr/>
          <p:nvPr/>
        </p:nvCxnSpPr>
        <p:spPr bwMode="auto">
          <a:xfrm>
            <a:off x="2411760" y="6021288"/>
            <a:ext cx="2425784" cy="0"/>
          </a:xfrm>
          <a:prstGeom prst="line">
            <a:avLst/>
          </a:prstGeom>
          <a:solidFill>
            <a:schemeClr val="accent1"/>
          </a:solidFill>
          <a:ln w="9525" cap="flat" cmpd="sng" algn="ctr">
            <a:solidFill>
              <a:srgbClr val="7030A0"/>
            </a:solidFill>
            <a:prstDash val="solid"/>
            <a:miter lim="800000"/>
            <a:headEnd type="none" w="med" len="med"/>
            <a:tailEnd type="none" w="med" len="med"/>
          </a:ln>
          <a:effectLst/>
        </p:spPr>
      </p:cxnSp>
    </p:spTree>
    <p:extLst>
      <p:ext uri="{BB962C8B-B14F-4D97-AF65-F5344CB8AC3E}">
        <p14:creationId xmlns:p14="http://schemas.microsoft.com/office/powerpoint/2010/main" val="201888675"/>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rrowheads="1"/>
          </p:cNvSpPr>
          <p:nvPr>
            <p:ph type="title"/>
          </p:nvPr>
        </p:nvSpPr>
        <p:spPr/>
        <p:txBody>
          <a:bodyPr/>
          <a:lstStyle/>
          <a:p>
            <a:r>
              <a:rPr lang="en-US" altLang="zh-CN" sz="3200" b="1" dirty="0">
                <a:solidFill>
                  <a:srgbClr val="000099"/>
                </a:solidFill>
                <a:latin typeface="宋体" pitchFamily="2" charset="-122"/>
              </a:rPr>
              <a:t>EI</a:t>
            </a:r>
            <a:r>
              <a:rPr lang="zh-CN" altLang="en-US" sz="3200" b="1" dirty="0" smtClean="0">
                <a:solidFill>
                  <a:srgbClr val="000099"/>
                </a:solidFill>
                <a:latin typeface="宋体" pitchFamily="2" charset="-122"/>
              </a:rPr>
              <a:t>数据库简介</a:t>
            </a:r>
            <a:endParaRPr lang="zh-CN" altLang="en-US" sz="3200" b="1" dirty="0">
              <a:solidFill>
                <a:srgbClr val="000099"/>
              </a:solidFill>
              <a:latin typeface="宋体" pitchFamily="2" charset="-122"/>
            </a:endParaRPr>
          </a:p>
        </p:txBody>
      </p:sp>
      <p:sp>
        <p:nvSpPr>
          <p:cNvPr id="180227" name="Rectangle 3"/>
          <p:cNvSpPr>
            <a:spLocks noGrp="1" noRot="1" noChangeArrowheads="1"/>
          </p:cNvSpPr>
          <p:nvPr>
            <p:ph type="body" idx="1"/>
          </p:nvPr>
        </p:nvSpPr>
        <p:spPr>
          <a:xfrm>
            <a:off x="1042988" y="2065338"/>
            <a:ext cx="7273925" cy="3833812"/>
          </a:xfrm>
        </p:spPr>
        <p:txBody>
          <a:bodyPr/>
          <a:lstStyle/>
          <a:p>
            <a:pPr>
              <a:lnSpc>
                <a:spcPct val="130000"/>
              </a:lnSpc>
              <a:spcBef>
                <a:spcPct val="50000"/>
              </a:spcBef>
            </a:pPr>
            <a:r>
              <a:rPr lang="zh-CN" altLang="en-US" sz="2000" b="1">
                <a:solidFill>
                  <a:srgbClr val="000000"/>
                </a:solidFill>
                <a:latin typeface="Times New Roman" pitchFamily="18" charset="0"/>
              </a:rPr>
              <a:t>美国</a:t>
            </a:r>
            <a:r>
              <a:rPr lang="en-US" altLang="zh-CN" sz="2000" b="1">
                <a:solidFill>
                  <a:srgbClr val="000000"/>
                </a:solidFill>
                <a:latin typeface="Times New Roman" pitchFamily="18" charset="0"/>
              </a:rPr>
              <a:t>《</a:t>
            </a:r>
            <a:r>
              <a:rPr lang="zh-CN" altLang="en-US" sz="2000" b="1">
                <a:solidFill>
                  <a:srgbClr val="000000"/>
                </a:solidFill>
                <a:latin typeface="Times New Roman" pitchFamily="18" charset="0"/>
              </a:rPr>
              <a:t>工程索引</a:t>
            </a:r>
            <a:r>
              <a:rPr lang="en-US" altLang="zh-CN" sz="2000" b="1">
                <a:solidFill>
                  <a:srgbClr val="000000"/>
                </a:solidFill>
                <a:latin typeface="Times New Roman" pitchFamily="18" charset="0"/>
              </a:rPr>
              <a:t>》</a:t>
            </a:r>
            <a:r>
              <a:rPr lang="zh-CN" altLang="en-US" sz="2000" b="1">
                <a:solidFill>
                  <a:srgbClr val="000000"/>
                </a:solidFill>
                <a:latin typeface="Times New Roman" pitchFamily="18" charset="0"/>
              </a:rPr>
              <a:t>（</a:t>
            </a:r>
            <a:r>
              <a:rPr lang="en-US" altLang="zh-CN" sz="2000" b="1">
                <a:solidFill>
                  <a:srgbClr val="000000"/>
                </a:solidFill>
                <a:latin typeface="Times New Roman" pitchFamily="18" charset="0"/>
              </a:rPr>
              <a:t>The Engineering Index, </a:t>
            </a:r>
            <a:r>
              <a:rPr lang="zh-CN" altLang="en-US" sz="2000" b="1">
                <a:solidFill>
                  <a:srgbClr val="000000"/>
                </a:solidFill>
                <a:latin typeface="Times New Roman" pitchFamily="18" charset="0"/>
              </a:rPr>
              <a:t>简称</a:t>
            </a:r>
            <a:r>
              <a:rPr lang="en-US" altLang="zh-CN" sz="2000" b="1">
                <a:solidFill>
                  <a:srgbClr val="000000"/>
                </a:solidFill>
                <a:latin typeface="Times New Roman" pitchFamily="18" charset="0"/>
              </a:rPr>
              <a:t>Ei</a:t>
            </a:r>
            <a:r>
              <a:rPr lang="zh-CN" altLang="en-US" sz="2000" b="1">
                <a:solidFill>
                  <a:srgbClr val="000000"/>
                </a:solidFill>
                <a:latin typeface="Times New Roman" pitchFamily="18" charset="0"/>
              </a:rPr>
              <a:t>）</a:t>
            </a:r>
            <a:r>
              <a:rPr lang="en-US" altLang="zh-CN" sz="2000" b="1">
                <a:solidFill>
                  <a:srgbClr val="000000"/>
                </a:solidFill>
                <a:latin typeface="Times New Roman" pitchFamily="18" charset="0"/>
              </a:rPr>
              <a:t>, 1884</a:t>
            </a:r>
            <a:r>
              <a:rPr lang="zh-CN" altLang="en-US" sz="2000" b="1">
                <a:solidFill>
                  <a:srgbClr val="000000"/>
                </a:solidFill>
                <a:latin typeface="Times New Roman" pitchFamily="18" charset="0"/>
              </a:rPr>
              <a:t>年由美国工程信息公司（</a:t>
            </a:r>
            <a:r>
              <a:rPr lang="en-US" altLang="zh-CN" sz="2000" b="1">
                <a:solidFill>
                  <a:srgbClr val="000000"/>
                </a:solidFill>
                <a:latin typeface="Times New Roman" pitchFamily="18" charset="0"/>
              </a:rPr>
              <a:t>Engineering Information Inc.</a:t>
            </a:r>
            <a:r>
              <a:rPr lang="zh-CN" altLang="en-US" sz="2000" b="1">
                <a:solidFill>
                  <a:srgbClr val="000000"/>
                </a:solidFill>
                <a:latin typeface="Times New Roman" pitchFamily="18" charset="0"/>
              </a:rPr>
              <a:t>）创办，是一个主要收录工程技术期刊文献和会议文献的大型国际权威检索系统，是世界三大著名检索工具之一。</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rrowheads="1"/>
          </p:cNvSpPr>
          <p:nvPr>
            <p:ph type="title"/>
          </p:nvPr>
        </p:nvSpPr>
        <p:spPr/>
        <p:txBody>
          <a:bodyPr/>
          <a:lstStyle/>
          <a:p>
            <a:r>
              <a:rPr lang="en-US" altLang="zh-CN" sz="3200">
                <a:solidFill>
                  <a:srgbClr val="000099"/>
                </a:solidFill>
                <a:latin typeface="Times New Roman" pitchFamily="18" charset="0"/>
              </a:rPr>
              <a:t>EI</a:t>
            </a:r>
            <a:r>
              <a:rPr lang="zh-CN" altLang="en-US" sz="3200" b="1">
                <a:solidFill>
                  <a:srgbClr val="000099"/>
                </a:solidFill>
                <a:latin typeface="Times New Roman" pitchFamily="18" charset="0"/>
              </a:rPr>
              <a:t>数据库简介</a:t>
            </a:r>
          </a:p>
        </p:txBody>
      </p:sp>
      <p:sp>
        <p:nvSpPr>
          <p:cNvPr id="117763" name="Rectangle 3"/>
          <p:cNvSpPr>
            <a:spLocks noGrp="1" noRot="1" noChangeArrowheads="1"/>
          </p:cNvSpPr>
          <p:nvPr>
            <p:ph type="body" idx="1"/>
          </p:nvPr>
        </p:nvSpPr>
        <p:spPr>
          <a:xfrm>
            <a:off x="301625" y="1700213"/>
            <a:ext cx="8540750" cy="4398962"/>
          </a:xfrm>
        </p:spPr>
        <p:txBody>
          <a:bodyPr/>
          <a:lstStyle/>
          <a:p>
            <a:pPr>
              <a:lnSpc>
                <a:spcPct val="130000"/>
              </a:lnSpc>
              <a:spcBef>
                <a:spcPct val="50000"/>
              </a:spcBef>
            </a:pPr>
            <a:r>
              <a:rPr lang="en-US" altLang="zh-CN" sz="2000" b="1" dirty="0">
                <a:solidFill>
                  <a:srgbClr val="000000"/>
                </a:solidFill>
                <a:latin typeface="宋体" pitchFamily="2" charset="-122"/>
              </a:rPr>
              <a:t>EI</a:t>
            </a:r>
            <a:r>
              <a:rPr lang="zh-CN" altLang="en-US" sz="2000" b="1" dirty="0">
                <a:solidFill>
                  <a:srgbClr val="000000"/>
                </a:solidFill>
                <a:latin typeface="宋体" pitchFamily="2" charset="-122"/>
              </a:rPr>
              <a:t>收录约</a:t>
            </a:r>
            <a:r>
              <a:rPr lang="en-US" altLang="zh-CN" sz="2000" b="1" dirty="0">
                <a:solidFill>
                  <a:srgbClr val="000000"/>
                </a:solidFill>
                <a:latin typeface="宋体" pitchFamily="2" charset="-122"/>
              </a:rPr>
              <a:t>3000</a:t>
            </a:r>
            <a:r>
              <a:rPr lang="zh-CN" altLang="en-US" sz="2000" b="1" dirty="0">
                <a:solidFill>
                  <a:srgbClr val="000000"/>
                </a:solidFill>
                <a:latin typeface="宋体" pitchFamily="2" charset="-122"/>
              </a:rPr>
              <a:t>种工程期刊、</a:t>
            </a:r>
            <a:r>
              <a:rPr lang="en-US" altLang="zh-CN" sz="2000" b="1" dirty="0">
                <a:solidFill>
                  <a:srgbClr val="000000"/>
                </a:solidFill>
                <a:latin typeface="宋体" pitchFamily="2" charset="-122"/>
              </a:rPr>
              <a:t>1000</a:t>
            </a:r>
            <a:r>
              <a:rPr lang="zh-CN" altLang="en-US" sz="2000" b="1" dirty="0">
                <a:solidFill>
                  <a:srgbClr val="000000"/>
                </a:solidFill>
                <a:latin typeface="宋体" pitchFamily="2" charset="-122"/>
              </a:rPr>
              <a:t>个会议、部分 政府出版物、图书。涉及的文字约</a:t>
            </a:r>
            <a:r>
              <a:rPr lang="en-US" altLang="zh-CN" sz="2000" b="1" dirty="0">
                <a:solidFill>
                  <a:srgbClr val="000000"/>
                </a:solidFill>
                <a:latin typeface="宋体" pitchFamily="2" charset="-122"/>
              </a:rPr>
              <a:t>15</a:t>
            </a:r>
            <a:r>
              <a:rPr lang="zh-CN" altLang="en-US" sz="2000" b="1" dirty="0">
                <a:solidFill>
                  <a:srgbClr val="000000"/>
                </a:solidFill>
                <a:latin typeface="宋体" pitchFamily="2" charset="-122"/>
              </a:rPr>
              <a:t>种， </a:t>
            </a:r>
            <a:r>
              <a:rPr lang="en-US" altLang="zh-CN" sz="2000" b="1" dirty="0">
                <a:solidFill>
                  <a:srgbClr val="000000"/>
                </a:solidFill>
                <a:latin typeface="宋体" pitchFamily="2" charset="-122"/>
              </a:rPr>
              <a:t>90%</a:t>
            </a:r>
            <a:r>
              <a:rPr lang="zh-CN" altLang="en-US" sz="2000" b="1" dirty="0">
                <a:solidFill>
                  <a:srgbClr val="000000"/>
                </a:solidFill>
                <a:latin typeface="宋体" pitchFamily="2" charset="-122"/>
              </a:rPr>
              <a:t>的文献是英文文献。文献来自</a:t>
            </a:r>
            <a:r>
              <a:rPr lang="en-US" altLang="zh-CN" sz="2000" b="1" dirty="0">
                <a:solidFill>
                  <a:srgbClr val="000000"/>
                </a:solidFill>
                <a:latin typeface="宋体" pitchFamily="2" charset="-122"/>
              </a:rPr>
              <a:t>50</a:t>
            </a:r>
            <a:r>
              <a:rPr lang="zh-CN" altLang="en-US" sz="2000" b="1" dirty="0">
                <a:solidFill>
                  <a:srgbClr val="000000"/>
                </a:solidFill>
                <a:latin typeface="宋体" pitchFamily="2" charset="-122"/>
              </a:rPr>
              <a:t>个国家和地区。大约</a:t>
            </a:r>
            <a:r>
              <a:rPr lang="en-US" altLang="zh-CN" sz="2000" b="1" dirty="0">
                <a:solidFill>
                  <a:srgbClr val="000000"/>
                </a:solidFill>
                <a:latin typeface="宋体" pitchFamily="2" charset="-122"/>
              </a:rPr>
              <a:t>22%</a:t>
            </a:r>
            <a:r>
              <a:rPr lang="zh-CN" altLang="en-US" sz="2000" b="1" dirty="0">
                <a:solidFill>
                  <a:srgbClr val="000000"/>
                </a:solidFill>
                <a:latin typeface="宋体" pitchFamily="2" charset="-122"/>
              </a:rPr>
              <a:t>是会议文献。属于纯理论和基础科学的文献、专利文献不收。</a:t>
            </a:r>
            <a:r>
              <a:rPr lang="en-US" altLang="zh-CN" sz="2000" b="1" dirty="0">
                <a:solidFill>
                  <a:srgbClr val="000000"/>
                </a:solidFill>
                <a:latin typeface="宋体" pitchFamily="2" charset="-122"/>
              </a:rPr>
              <a:t>1992</a:t>
            </a:r>
            <a:r>
              <a:rPr lang="zh-CN" altLang="en-US" sz="2000" b="1" dirty="0">
                <a:solidFill>
                  <a:srgbClr val="000000"/>
                </a:solidFill>
                <a:latin typeface="宋体" pitchFamily="2" charset="-122"/>
              </a:rPr>
              <a:t>年开始收录中国期刊。 </a:t>
            </a:r>
            <a:r>
              <a:rPr lang="en-US" altLang="zh-CN" sz="2000" b="1" dirty="0">
                <a:solidFill>
                  <a:srgbClr val="000000"/>
                </a:solidFill>
                <a:latin typeface="宋体" pitchFamily="2" charset="-122"/>
              </a:rPr>
              <a:t>1996</a:t>
            </a:r>
            <a:r>
              <a:rPr lang="zh-CN" altLang="en-US" sz="2000" b="1" dirty="0">
                <a:solidFill>
                  <a:srgbClr val="000000"/>
                </a:solidFill>
                <a:latin typeface="宋体" pitchFamily="2" charset="-122"/>
              </a:rPr>
              <a:t>年</a:t>
            </a:r>
            <a:r>
              <a:rPr lang="en-US" altLang="zh-CN" sz="2000" b="1" dirty="0">
                <a:solidFill>
                  <a:srgbClr val="000000"/>
                </a:solidFill>
                <a:latin typeface="宋体" pitchFamily="2" charset="-122"/>
              </a:rPr>
              <a:t>, </a:t>
            </a:r>
            <a:r>
              <a:rPr lang="en-US" altLang="zh-CN" sz="2000" b="1" dirty="0" err="1">
                <a:solidFill>
                  <a:srgbClr val="000000"/>
                </a:solidFill>
                <a:latin typeface="宋体" pitchFamily="2" charset="-122"/>
              </a:rPr>
              <a:t>Ei</a:t>
            </a:r>
            <a:r>
              <a:rPr lang="zh-CN" altLang="en-US" sz="2000" b="1" dirty="0">
                <a:solidFill>
                  <a:srgbClr val="000000"/>
                </a:solidFill>
                <a:latin typeface="宋体" pitchFamily="2" charset="-122"/>
              </a:rPr>
              <a:t>公司推出网络版，即</a:t>
            </a:r>
            <a:r>
              <a:rPr lang="en-US" altLang="zh-CN" sz="2000" b="1" dirty="0" err="1">
                <a:solidFill>
                  <a:srgbClr val="000000"/>
                </a:solidFill>
                <a:latin typeface="宋体" pitchFamily="2" charset="-122"/>
              </a:rPr>
              <a:t>Ei</a:t>
            </a:r>
            <a:r>
              <a:rPr lang="en-US" altLang="zh-CN" sz="2000" b="1" dirty="0">
                <a:solidFill>
                  <a:srgbClr val="000000"/>
                </a:solidFill>
                <a:latin typeface="宋体" pitchFamily="2" charset="-122"/>
              </a:rPr>
              <a:t> </a:t>
            </a:r>
            <a:r>
              <a:rPr lang="en-US" altLang="zh-CN" sz="2000" b="1" dirty="0" err="1">
                <a:solidFill>
                  <a:srgbClr val="000000"/>
                </a:solidFill>
                <a:latin typeface="宋体" pitchFamily="2" charset="-122"/>
              </a:rPr>
              <a:t>Compendex</a:t>
            </a:r>
            <a:r>
              <a:rPr lang="en-US" altLang="zh-CN" sz="2000" b="1" dirty="0">
                <a:solidFill>
                  <a:srgbClr val="000000"/>
                </a:solidFill>
                <a:latin typeface="宋体" pitchFamily="2" charset="-122"/>
              </a:rPr>
              <a:t> Web</a:t>
            </a:r>
            <a:r>
              <a:rPr lang="zh-CN" altLang="en-US" sz="2000" b="1" dirty="0">
                <a:solidFill>
                  <a:srgbClr val="000000"/>
                </a:solidFill>
                <a:latin typeface="宋体" pitchFamily="2" charset="-122"/>
              </a:rPr>
              <a:t>（简称</a:t>
            </a:r>
            <a:r>
              <a:rPr lang="en-US" altLang="zh-CN" sz="2000" b="1" dirty="0">
                <a:solidFill>
                  <a:srgbClr val="000000"/>
                </a:solidFill>
                <a:latin typeface="宋体" pitchFamily="2" charset="-122"/>
              </a:rPr>
              <a:t>CPX Web </a:t>
            </a:r>
            <a:r>
              <a:rPr lang="zh-CN" altLang="en-US" sz="2000" b="1" dirty="0">
                <a:solidFill>
                  <a:srgbClr val="000000"/>
                </a:solidFill>
                <a:latin typeface="宋体" pitchFamily="2" charset="-122"/>
              </a:rPr>
              <a:t>），是</a:t>
            </a:r>
            <a:r>
              <a:rPr lang="en-US" altLang="zh-CN" sz="2000" b="1" dirty="0">
                <a:solidFill>
                  <a:srgbClr val="000000"/>
                </a:solidFill>
                <a:latin typeface="宋体" pitchFamily="2" charset="-122"/>
              </a:rPr>
              <a:t>《</a:t>
            </a:r>
            <a:r>
              <a:rPr lang="en-US" altLang="zh-CN" sz="2000" b="1" dirty="0" err="1">
                <a:solidFill>
                  <a:srgbClr val="000000"/>
                </a:solidFill>
                <a:latin typeface="宋体" pitchFamily="2" charset="-122"/>
              </a:rPr>
              <a:t>Ei</a:t>
            </a:r>
            <a:r>
              <a:rPr lang="en-US" altLang="zh-CN" sz="2000" b="1" dirty="0">
                <a:solidFill>
                  <a:srgbClr val="000000"/>
                </a:solidFill>
                <a:latin typeface="宋体" pitchFamily="2" charset="-122"/>
              </a:rPr>
              <a:t> </a:t>
            </a:r>
            <a:r>
              <a:rPr lang="en-US" altLang="zh-CN" sz="2000" b="1" dirty="0" err="1">
                <a:solidFill>
                  <a:srgbClr val="000000"/>
                </a:solidFill>
                <a:latin typeface="宋体" pitchFamily="2" charset="-122"/>
              </a:rPr>
              <a:t>Compendex</a:t>
            </a:r>
            <a:r>
              <a:rPr lang="en-US" altLang="zh-CN" sz="2000" b="1" dirty="0">
                <a:solidFill>
                  <a:srgbClr val="000000"/>
                </a:solidFill>
                <a:latin typeface="宋体" pitchFamily="2" charset="-122"/>
              </a:rPr>
              <a:t>》</a:t>
            </a:r>
            <a:r>
              <a:rPr lang="zh-CN" altLang="en-US" sz="2000" b="1" dirty="0">
                <a:solidFill>
                  <a:srgbClr val="000000"/>
                </a:solidFill>
                <a:latin typeface="宋体" pitchFamily="2" charset="-122"/>
              </a:rPr>
              <a:t>和</a:t>
            </a:r>
            <a:r>
              <a:rPr lang="en-US" altLang="zh-CN" sz="2000" b="1" dirty="0">
                <a:solidFill>
                  <a:srgbClr val="000000"/>
                </a:solidFill>
                <a:latin typeface="宋体" pitchFamily="2" charset="-122"/>
              </a:rPr>
              <a:t>《</a:t>
            </a:r>
            <a:r>
              <a:rPr lang="en-US" altLang="zh-CN" sz="2000" b="1" dirty="0" err="1">
                <a:solidFill>
                  <a:srgbClr val="000000"/>
                </a:solidFill>
                <a:latin typeface="宋体" pitchFamily="2" charset="-122"/>
              </a:rPr>
              <a:t>Ei</a:t>
            </a:r>
            <a:r>
              <a:rPr lang="en-US" altLang="zh-CN" sz="2000" b="1" dirty="0">
                <a:solidFill>
                  <a:srgbClr val="000000"/>
                </a:solidFill>
                <a:latin typeface="宋体" pitchFamily="2" charset="-122"/>
              </a:rPr>
              <a:t> </a:t>
            </a:r>
            <a:r>
              <a:rPr lang="en-US" altLang="zh-CN" sz="2000" b="1" dirty="0" smtClean="0">
                <a:solidFill>
                  <a:srgbClr val="000000"/>
                </a:solidFill>
                <a:latin typeface="宋体" pitchFamily="2" charset="-122"/>
              </a:rPr>
              <a:t>Page One</a:t>
            </a:r>
            <a:r>
              <a:rPr lang="en-US" altLang="zh-CN" sz="2000" b="1" dirty="0">
                <a:solidFill>
                  <a:srgbClr val="000000"/>
                </a:solidFill>
                <a:latin typeface="宋体" pitchFamily="2" charset="-122"/>
              </a:rPr>
              <a:t>》</a:t>
            </a:r>
            <a:r>
              <a:rPr lang="zh-CN" altLang="en-US" sz="2000" b="1" dirty="0">
                <a:solidFill>
                  <a:srgbClr val="000000"/>
                </a:solidFill>
                <a:latin typeface="宋体" pitchFamily="2" charset="-122"/>
              </a:rPr>
              <a:t>合并而成的 </a:t>
            </a:r>
            <a:r>
              <a:rPr lang="en-US" altLang="zh-CN" sz="2000" b="1" dirty="0">
                <a:solidFill>
                  <a:srgbClr val="000000"/>
                </a:solidFill>
                <a:latin typeface="宋体" pitchFamily="2" charset="-122"/>
              </a:rPr>
              <a:t>Internet </a:t>
            </a:r>
            <a:r>
              <a:rPr lang="zh-CN" altLang="en-US" sz="2000" b="1" dirty="0">
                <a:solidFill>
                  <a:srgbClr val="000000"/>
                </a:solidFill>
                <a:latin typeface="宋体" pitchFamily="2" charset="-122"/>
              </a:rPr>
              <a:t>版本。</a:t>
            </a:r>
          </a:p>
          <a:p>
            <a:pPr>
              <a:lnSpc>
                <a:spcPct val="130000"/>
              </a:lnSpc>
              <a:spcBef>
                <a:spcPct val="50000"/>
              </a:spcBef>
            </a:pPr>
            <a:r>
              <a:rPr lang="zh-CN" altLang="en-US" sz="2000" b="1" dirty="0">
                <a:solidFill>
                  <a:srgbClr val="000000"/>
                </a:solidFill>
                <a:latin typeface="宋体" pitchFamily="2" charset="-122"/>
              </a:rPr>
              <a:t>该数据库每年新增</a:t>
            </a:r>
            <a:r>
              <a:rPr lang="en-US" altLang="zh-CN" sz="2000" b="1" dirty="0">
                <a:solidFill>
                  <a:srgbClr val="000000"/>
                </a:solidFill>
                <a:latin typeface="宋体" pitchFamily="2" charset="-122"/>
              </a:rPr>
              <a:t>50</a:t>
            </a:r>
            <a:r>
              <a:rPr lang="zh-CN" altLang="en-US" sz="2000" b="1" dirty="0">
                <a:solidFill>
                  <a:srgbClr val="000000"/>
                </a:solidFill>
                <a:latin typeface="宋体" pitchFamily="2" charset="-122"/>
              </a:rPr>
              <a:t>万条工程类文献</a:t>
            </a:r>
            <a:r>
              <a:rPr lang="en-US" altLang="zh-CN" sz="2000" b="1" dirty="0">
                <a:solidFill>
                  <a:srgbClr val="000000"/>
                </a:solidFill>
                <a:latin typeface="宋体" pitchFamily="2" charset="-122"/>
              </a:rPr>
              <a:t>,</a:t>
            </a:r>
            <a:r>
              <a:rPr lang="zh-CN" altLang="en-US" sz="2000" b="1" dirty="0">
                <a:solidFill>
                  <a:srgbClr val="000000"/>
                </a:solidFill>
                <a:latin typeface="宋体" pitchFamily="2" charset="-122"/>
              </a:rPr>
              <a:t>其数据来自</a:t>
            </a:r>
            <a:r>
              <a:rPr lang="en-US" altLang="zh-CN" sz="2000" b="1" dirty="0">
                <a:solidFill>
                  <a:srgbClr val="000000"/>
                </a:solidFill>
                <a:latin typeface="宋体" pitchFamily="2" charset="-122"/>
              </a:rPr>
              <a:t>5100</a:t>
            </a:r>
            <a:r>
              <a:rPr lang="zh-CN" altLang="en-US" sz="2000" b="1" dirty="0">
                <a:solidFill>
                  <a:srgbClr val="000000"/>
                </a:solidFill>
                <a:latin typeface="宋体" pitchFamily="2" charset="-122"/>
              </a:rPr>
              <a:t>种工程期刊、会议文集和技术报告。 </a:t>
            </a:r>
            <a:r>
              <a:rPr lang="en-US" altLang="zh-CN" sz="2000" b="1" dirty="0">
                <a:solidFill>
                  <a:srgbClr val="000000"/>
                </a:solidFill>
                <a:latin typeface="宋体" pitchFamily="2" charset="-122"/>
              </a:rPr>
              <a:t>2000</a:t>
            </a:r>
            <a:r>
              <a:rPr lang="zh-CN" altLang="en-US" sz="2000" b="1" dirty="0">
                <a:solidFill>
                  <a:srgbClr val="000000"/>
                </a:solidFill>
                <a:latin typeface="宋体" pitchFamily="2" charset="-122"/>
              </a:rPr>
              <a:t>年</a:t>
            </a:r>
            <a:r>
              <a:rPr lang="en-US" altLang="zh-CN" sz="2000" b="1" dirty="0">
                <a:solidFill>
                  <a:srgbClr val="000000"/>
                </a:solidFill>
                <a:latin typeface="宋体" pitchFamily="2" charset="-122"/>
              </a:rPr>
              <a:t>8</a:t>
            </a:r>
            <a:r>
              <a:rPr lang="zh-CN" altLang="en-US" sz="2000" b="1" dirty="0">
                <a:solidFill>
                  <a:srgbClr val="000000"/>
                </a:solidFill>
                <a:latin typeface="宋体" pitchFamily="2" charset="-122"/>
              </a:rPr>
              <a:t>月，</a:t>
            </a:r>
            <a:r>
              <a:rPr lang="en-US" altLang="zh-CN" sz="2000" b="1" dirty="0" err="1">
                <a:solidFill>
                  <a:srgbClr val="000000"/>
                </a:solidFill>
                <a:latin typeface="宋体" pitchFamily="2" charset="-122"/>
              </a:rPr>
              <a:t>Ei</a:t>
            </a:r>
            <a:r>
              <a:rPr lang="zh-CN" altLang="en-US" sz="2000" b="1" dirty="0">
                <a:solidFill>
                  <a:srgbClr val="000000"/>
                </a:solidFill>
                <a:latin typeface="宋体" pitchFamily="2" charset="-122"/>
              </a:rPr>
              <a:t>推出 </a:t>
            </a:r>
            <a:r>
              <a:rPr lang="en-US" altLang="zh-CN" sz="2000" b="1" dirty="0">
                <a:solidFill>
                  <a:srgbClr val="000000"/>
                </a:solidFill>
                <a:latin typeface="宋体" pitchFamily="2" charset="-122"/>
              </a:rPr>
              <a:t>Engineering Information Village-2 </a:t>
            </a:r>
            <a:r>
              <a:rPr lang="zh-CN" altLang="en-US" sz="2000" b="1" dirty="0">
                <a:solidFill>
                  <a:srgbClr val="000000"/>
                </a:solidFill>
                <a:latin typeface="宋体" pitchFamily="2" charset="-122"/>
              </a:rPr>
              <a:t>新版本，对文摘录入格式进行了改进，并且首次将文后参考文献列入 </a:t>
            </a:r>
            <a:r>
              <a:rPr lang="en-US" altLang="zh-CN" sz="2000" b="1" dirty="0" err="1">
                <a:solidFill>
                  <a:srgbClr val="000000"/>
                </a:solidFill>
                <a:latin typeface="宋体" pitchFamily="2" charset="-122"/>
              </a:rPr>
              <a:t>Compendex</a:t>
            </a:r>
            <a:r>
              <a:rPr lang="en-US" altLang="zh-CN" sz="2000" b="1" dirty="0">
                <a:solidFill>
                  <a:srgbClr val="000000"/>
                </a:solidFill>
                <a:latin typeface="宋体" pitchFamily="2" charset="-122"/>
              </a:rPr>
              <a:t> </a:t>
            </a:r>
            <a:r>
              <a:rPr lang="zh-CN" altLang="en-US" sz="2000" b="1" dirty="0">
                <a:solidFill>
                  <a:srgbClr val="000000"/>
                </a:solidFill>
                <a:latin typeface="宋体" pitchFamily="2" charset="-122"/>
              </a:rPr>
              <a:t>数据库。</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83" name="Rectangle 27"/>
          <p:cNvSpPr>
            <a:spLocks noGrp="1" noRot="1" noChangeArrowheads="1"/>
          </p:cNvSpPr>
          <p:nvPr>
            <p:ph type="title"/>
          </p:nvPr>
        </p:nvSpPr>
        <p:spPr/>
        <p:txBody>
          <a:bodyPr/>
          <a:lstStyle/>
          <a:p>
            <a:r>
              <a:rPr lang="en-US" altLang="zh-CN" sz="3200" b="1">
                <a:solidFill>
                  <a:srgbClr val="000099"/>
                </a:solidFill>
                <a:latin typeface="宋体" pitchFamily="2" charset="-122"/>
              </a:rPr>
              <a:t>EI</a:t>
            </a:r>
            <a:r>
              <a:rPr lang="zh-CN" altLang="en-US" sz="3200" b="1">
                <a:solidFill>
                  <a:srgbClr val="000099"/>
                </a:solidFill>
                <a:latin typeface="宋体" pitchFamily="2" charset="-122"/>
              </a:rPr>
              <a:t>出版物简介</a:t>
            </a:r>
          </a:p>
        </p:txBody>
      </p:sp>
      <p:graphicFrame>
        <p:nvGraphicFramePr>
          <p:cNvPr id="121905" name="Group 49"/>
          <p:cNvGraphicFramePr>
            <a:graphicFrameLocks noGrp="1"/>
          </p:cNvGraphicFramePr>
          <p:nvPr>
            <p:ph idx="1"/>
          </p:nvPr>
        </p:nvGraphicFramePr>
        <p:xfrm>
          <a:off x="684213" y="2060575"/>
          <a:ext cx="7769225" cy="1728788"/>
        </p:xfrm>
        <a:graphic>
          <a:graphicData uri="http://schemas.openxmlformats.org/drawingml/2006/table">
            <a:tbl>
              <a:tblPr/>
              <a:tblGrid>
                <a:gridCol w="3816350"/>
                <a:gridCol w="1944687"/>
                <a:gridCol w="2008188"/>
              </a:tblGrid>
              <a:tr h="431800">
                <a:tc>
                  <a:txBody>
                    <a:bodyPr/>
                    <a:lstStyle/>
                    <a:p>
                      <a:pPr marL="0" marR="0" lvl="0" indent="0" algn="ctr" defTabSz="914400" rtl="0" eaLnBrk="1" fontAlgn="b" latinLnBrk="0" hangingPunct="1">
                        <a:lnSpc>
                          <a:spcPct val="100000"/>
                        </a:lnSpc>
                        <a:spcBef>
                          <a:spcPct val="20000"/>
                        </a:spcBef>
                        <a:spcAft>
                          <a:spcPct val="0"/>
                        </a:spcAft>
                        <a:buClr>
                          <a:schemeClr val="hlink"/>
                        </a:buClr>
                        <a:buSzPct val="75000"/>
                        <a:buFont typeface="Wingdings" pitchFamily="2" charset="2"/>
                        <a:buNone/>
                        <a:tabLst/>
                      </a:pPr>
                      <a:r>
                        <a:rPr kumimoji="0" lang="zh-CN" altLang="en-US" sz="1800" b="1" i="0" u="none" strike="noStrike" cap="none" normalizeH="0" baseline="0" smtClean="0">
                          <a:ln>
                            <a:noFill/>
                          </a:ln>
                          <a:solidFill>
                            <a:srgbClr val="000000"/>
                          </a:solidFill>
                          <a:effectLst/>
                          <a:latin typeface="Times New Roman" pitchFamily="18" charset="0"/>
                          <a:ea typeface="宋体" pitchFamily="2" charset="-122"/>
                        </a:rPr>
                        <a:t>版本</a:t>
                      </a:r>
                      <a:r>
                        <a:rPr kumimoji="0" lang="en-US" altLang="zh-CN" sz="1800" b="1" i="0" u="none" strike="noStrike" cap="none" normalizeH="0" baseline="0" smtClean="0">
                          <a:ln>
                            <a:noFill/>
                          </a:ln>
                          <a:solidFill>
                            <a:srgbClr val="000000"/>
                          </a:solidFill>
                          <a:effectLst/>
                          <a:latin typeface="Times New Roman" pitchFamily="18" charset="0"/>
                          <a:ea typeface="宋体" pitchFamily="2" charset="-122"/>
                        </a:rPr>
                        <a:t>(</a:t>
                      </a:r>
                      <a:r>
                        <a:rPr kumimoji="0" lang="zh-CN" altLang="en-US" sz="1800" b="1" i="0" u="none" strike="noStrike" cap="none" normalizeH="0" baseline="0" smtClean="0">
                          <a:ln>
                            <a:noFill/>
                          </a:ln>
                          <a:solidFill>
                            <a:srgbClr val="000000"/>
                          </a:solidFill>
                          <a:effectLst/>
                          <a:latin typeface="Times New Roman" pitchFamily="18" charset="0"/>
                          <a:ea typeface="宋体" pitchFamily="2" charset="-122"/>
                        </a:rPr>
                        <a:t>及区别名称</a:t>
                      </a:r>
                      <a:r>
                        <a:rPr kumimoji="0" lang="en-US" altLang="zh-CN" sz="1800" b="1" i="0" u="none" strike="noStrike" cap="none" normalizeH="0" baseline="0" smtClean="0">
                          <a:ln>
                            <a:noFill/>
                          </a:ln>
                          <a:solidFill>
                            <a:srgbClr val="000000"/>
                          </a:solidFill>
                          <a:effectLst/>
                          <a:latin typeface="Times New Roman" pitchFamily="18" charset="0"/>
                          <a:ea typeface="宋体" pitchFamily="2" charset="-122"/>
                        </a:rPr>
                        <a: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75000"/>
                        <a:buFont typeface="Wingdings" pitchFamily="2" charset="2"/>
                        <a:buNone/>
                        <a:tabLst/>
                      </a:pPr>
                      <a:r>
                        <a:rPr kumimoji="0" lang="zh-CN" altLang="en-US" sz="1800" b="1" i="0" u="none" strike="noStrike" cap="none" normalizeH="0" baseline="0" smtClean="0">
                          <a:ln>
                            <a:noFill/>
                          </a:ln>
                          <a:solidFill>
                            <a:srgbClr val="000000"/>
                          </a:solidFill>
                          <a:effectLst/>
                          <a:latin typeface="Times New Roman" pitchFamily="18" charset="0"/>
                          <a:ea typeface="宋体" pitchFamily="2" charset="-122"/>
                        </a:rPr>
                        <a:t>出版周期</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75000"/>
                        <a:buFont typeface="Wingdings" pitchFamily="2" charset="2"/>
                        <a:buNone/>
                        <a:tabLst/>
                      </a:pPr>
                      <a:r>
                        <a:rPr kumimoji="0" lang="zh-CN" altLang="en-US" sz="1800" b="1" i="0" u="none" strike="noStrike" cap="none" normalizeH="0" baseline="0" smtClean="0">
                          <a:ln>
                            <a:noFill/>
                          </a:ln>
                          <a:solidFill>
                            <a:srgbClr val="000000"/>
                          </a:solidFill>
                          <a:effectLst/>
                          <a:latin typeface="Times New Roman" pitchFamily="18" charset="0"/>
                          <a:ea typeface="宋体" pitchFamily="2" charset="-122"/>
                        </a:rPr>
                        <a:t>收录文献源</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1800">
                <a:tc>
                  <a:txBody>
                    <a:bodyPr/>
                    <a:lstStyle/>
                    <a:p>
                      <a:pPr marL="0" marR="0" lvl="0" indent="0" algn="l" defTabSz="914400" rtl="0" eaLnBrk="1" fontAlgn="b" latinLnBrk="0" hangingPunct="1">
                        <a:lnSpc>
                          <a:spcPct val="100000"/>
                        </a:lnSpc>
                        <a:spcBef>
                          <a:spcPct val="20000"/>
                        </a:spcBef>
                        <a:spcAft>
                          <a:spcPct val="0"/>
                        </a:spcAft>
                        <a:buClr>
                          <a:schemeClr val="hlink"/>
                        </a:buClr>
                        <a:buSzPct val="75000"/>
                        <a:buFont typeface="Wingdings" pitchFamily="2" charset="2"/>
                        <a:buNone/>
                        <a:tabLst/>
                      </a:pPr>
                      <a:r>
                        <a:rPr kumimoji="0" lang="zh-CN" altLang="en-US" sz="1800" b="1" i="0" u="none" strike="noStrike" cap="none" normalizeH="0" baseline="0" smtClean="0">
                          <a:ln>
                            <a:noFill/>
                          </a:ln>
                          <a:solidFill>
                            <a:srgbClr val="000000"/>
                          </a:solidFill>
                          <a:effectLst/>
                          <a:latin typeface="Times New Roman" pitchFamily="18" charset="0"/>
                          <a:ea typeface="宋体" pitchFamily="2" charset="-122"/>
                        </a:rPr>
                        <a:t>印刷版</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75000"/>
                        <a:buFont typeface="Wingdings" pitchFamily="2" charset="2"/>
                        <a:buNone/>
                        <a:tabLst/>
                      </a:pPr>
                      <a:r>
                        <a:rPr kumimoji="0" lang="zh-CN" altLang="en-US" sz="1800" b="1" i="0" u="none" strike="noStrike" cap="none" normalizeH="0" baseline="0" smtClean="0">
                          <a:ln>
                            <a:noFill/>
                          </a:ln>
                          <a:solidFill>
                            <a:srgbClr val="000000"/>
                          </a:solidFill>
                          <a:effectLst/>
                          <a:latin typeface="Times New Roman" pitchFamily="18" charset="0"/>
                          <a:ea typeface="宋体" pitchFamily="2" charset="-122"/>
                        </a:rPr>
                        <a:t>月刊</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75000"/>
                        <a:buFont typeface="Wingdings" pitchFamily="2" charset="2"/>
                        <a:buNone/>
                        <a:tabLst/>
                      </a:pPr>
                      <a:r>
                        <a:rPr kumimoji="0" lang="en-US" altLang="zh-CN" sz="1800" b="1" i="0" u="none" strike="noStrike" cap="none" normalizeH="0" baseline="0" smtClean="0">
                          <a:ln>
                            <a:noFill/>
                          </a:ln>
                          <a:solidFill>
                            <a:srgbClr val="000000"/>
                          </a:solidFill>
                          <a:effectLst/>
                          <a:latin typeface="Times New Roman" pitchFamily="18" charset="0"/>
                          <a:ea typeface="宋体" pitchFamily="2" charset="-122"/>
                        </a:rPr>
                        <a:t>3,000</a:t>
                      </a:r>
                      <a:r>
                        <a:rPr kumimoji="0" lang="zh-CN" altLang="en-US" sz="1800" b="1" i="0" u="none" strike="noStrike" cap="none" normalizeH="0" baseline="0" smtClean="0">
                          <a:ln>
                            <a:noFill/>
                          </a:ln>
                          <a:solidFill>
                            <a:srgbClr val="000000"/>
                          </a:solidFill>
                          <a:effectLst/>
                          <a:latin typeface="Times New Roman" pitchFamily="18" charset="0"/>
                          <a:ea typeface="宋体" pitchFamily="2" charset="-122"/>
                        </a:rPr>
                        <a:t>种</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1800">
                <a:tc>
                  <a:txBody>
                    <a:bodyPr/>
                    <a:lstStyle/>
                    <a:p>
                      <a:pPr marL="0" marR="0" lvl="0" indent="0" algn="l" defTabSz="914400" rtl="0" eaLnBrk="1" fontAlgn="b" latinLnBrk="0" hangingPunct="1">
                        <a:lnSpc>
                          <a:spcPct val="100000"/>
                        </a:lnSpc>
                        <a:spcBef>
                          <a:spcPct val="20000"/>
                        </a:spcBef>
                        <a:spcAft>
                          <a:spcPct val="0"/>
                        </a:spcAft>
                        <a:buClr>
                          <a:schemeClr val="hlink"/>
                        </a:buClr>
                        <a:buSzPct val="75000"/>
                        <a:buFont typeface="Wingdings" pitchFamily="2" charset="2"/>
                        <a:buNone/>
                        <a:tabLst/>
                      </a:pPr>
                      <a:r>
                        <a:rPr kumimoji="0" lang="zh-CN" altLang="en-US" sz="1800" b="1" i="0" u="none" strike="noStrike" cap="none" normalizeH="0" baseline="0" smtClean="0">
                          <a:ln>
                            <a:noFill/>
                          </a:ln>
                          <a:solidFill>
                            <a:srgbClr val="000000"/>
                          </a:solidFill>
                          <a:effectLst/>
                          <a:latin typeface="Times New Roman" pitchFamily="18" charset="0"/>
                          <a:ea typeface="宋体" pitchFamily="2" charset="-122"/>
                        </a:rPr>
                        <a:t>光盘版 </a:t>
                      </a:r>
                      <a:r>
                        <a:rPr kumimoji="0" lang="en-US" altLang="zh-CN" sz="1800" b="1" i="0" u="none" strike="noStrike" cap="none" normalizeH="0" baseline="0" smtClean="0">
                          <a:ln>
                            <a:noFill/>
                          </a:ln>
                          <a:solidFill>
                            <a:srgbClr val="000000"/>
                          </a:solidFill>
                          <a:effectLst/>
                          <a:latin typeface="Times New Roman" pitchFamily="18" charset="0"/>
                          <a:ea typeface="宋体" pitchFamily="2" charset="-122"/>
                        </a:rPr>
                        <a:t>(EI Compendex)</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75000"/>
                        <a:buFont typeface="Wingdings" pitchFamily="2" charset="2"/>
                        <a:buNone/>
                        <a:tabLst/>
                      </a:pPr>
                      <a:r>
                        <a:rPr kumimoji="0" lang="zh-CN" altLang="en-US" sz="1800" b="1" i="0" u="none" strike="noStrike" cap="none" normalizeH="0" baseline="0" smtClean="0">
                          <a:ln>
                            <a:noFill/>
                          </a:ln>
                          <a:solidFill>
                            <a:srgbClr val="000000"/>
                          </a:solidFill>
                          <a:effectLst/>
                          <a:latin typeface="Times New Roman" pitchFamily="18" charset="0"/>
                          <a:ea typeface="宋体" pitchFamily="2" charset="-122"/>
                        </a:rPr>
                        <a:t>双月刊</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75000"/>
                        <a:buFont typeface="Wingdings" pitchFamily="2" charset="2"/>
                        <a:buNone/>
                        <a:tabLst/>
                      </a:pPr>
                      <a:r>
                        <a:rPr kumimoji="0" lang="en-US" altLang="zh-CN" sz="1800" b="1" i="0" u="none" strike="noStrike" cap="none" normalizeH="0" baseline="0" smtClean="0">
                          <a:ln>
                            <a:noFill/>
                          </a:ln>
                          <a:solidFill>
                            <a:srgbClr val="000000"/>
                          </a:solidFill>
                          <a:effectLst/>
                          <a:latin typeface="Times New Roman" pitchFamily="18" charset="0"/>
                          <a:ea typeface="宋体" pitchFamily="2" charset="-122"/>
                        </a:rPr>
                        <a:t>3,000</a:t>
                      </a:r>
                      <a:r>
                        <a:rPr kumimoji="0" lang="zh-CN" altLang="en-US" sz="1800" b="1" i="0" u="none" strike="noStrike" cap="none" normalizeH="0" baseline="0" smtClean="0">
                          <a:ln>
                            <a:noFill/>
                          </a:ln>
                          <a:solidFill>
                            <a:srgbClr val="000000"/>
                          </a:solidFill>
                          <a:effectLst/>
                          <a:latin typeface="Times New Roman" pitchFamily="18" charset="0"/>
                          <a:ea typeface="宋体" pitchFamily="2" charset="-122"/>
                        </a:rPr>
                        <a:t>种</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3388">
                <a:tc>
                  <a:txBody>
                    <a:bodyPr/>
                    <a:lstStyle/>
                    <a:p>
                      <a:pPr marL="0" marR="0" lvl="0" indent="0" algn="l" defTabSz="914400" rtl="0" eaLnBrk="1" fontAlgn="b" latinLnBrk="0" hangingPunct="1">
                        <a:lnSpc>
                          <a:spcPct val="100000"/>
                        </a:lnSpc>
                        <a:spcBef>
                          <a:spcPct val="20000"/>
                        </a:spcBef>
                        <a:spcAft>
                          <a:spcPct val="0"/>
                        </a:spcAft>
                        <a:buClr>
                          <a:schemeClr val="hlink"/>
                        </a:buClr>
                        <a:buSzPct val="75000"/>
                        <a:buFont typeface="Wingdings" pitchFamily="2" charset="2"/>
                        <a:buNone/>
                        <a:tabLst/>
                      </a:pPr>
                      <a:r>
                        <a:rPr kumimoji="0" lang="zh-CN" altLang="en-US" sz="1800" b="1" i="0" u="none" strike="noStrike" cap="none" normalizeH="0" baseline="0" smtClean="0">
                          <a:ln>
                            <a:noFill/>
                          </a:ln>
                          <a:solidFill>
                            <a:srgbClr val="000000"/>
                          </a:solidFill>
                          <a:effectLst/>
                          <a:latin typeface="Times New Roman" pitchFamily="18" charset="0"/>
                          <a:ea typeface="宋体" pitchFamily="2" charset="-122"/>
                        </a:rPr>
                        <a:t>网络版 </a:t>
                      </a:r>
                      <a:r>
                        <a:rPr kumimoji="0" lang="en-US" altLang="zh-CN" sz="1800" b="1" i="0" u="none" strike="noStrike" cap="none" normalizeH="0" baseline="0" smtClean="0">
                          <a:ln>
                            <a:noFill/>
                          </a:ln>
                          <a:solidFill>
                            <a:srgbClr val="000000"/>
                          </a:solidFill>
                          <a:effectLst/>
                          <a:latin typeface="Times New Roman" pitchFamily="18" charset="0"/>
                          <a:ea typeface="宋体" pitchFamily="2" charset="-122"/>
                        </a:rPr>
                        <a:t>(EI Compendex Web)</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75000"/>
                        <a:buFont typeface="Wingdings" pitchFamily="2" charset="2"/>
                        <a:buNone/>
                        <a:tabLst/>
                      </a:pPr>
                      <a:r>
                        <a:rPr kumimoji="0" lang="zh-CN" altLang="en-US" sz="1800" b="1" i="0" u="none" strike="noStrike" cap="none" normalizeH="0" baseline="0" smtClean="0">
                          <a:ln>
                            <a:noFill/>
                          </a:ln>
                          <a:solidFill>
                            <a:srgbClr val="000000"/>
                          </a:solidFill>
                          <a:effectLst/>
                          <a:latin typeface="Times New Roman" pitchFamily="18" charset="0"/>
                          <a:ea typeface="宋体" pitchFamily="2" charset="-122"/>
                        </a:rPr>
                        <a:t>周更新</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75000"/>
                        <a:buFont typeface="Wingdings" pitchFamily="2" charset="2"/>
                        <a:buNone/>
                        <a:tabLst/>
                      </a:pPr>
                      <a:r>
                        <a:rPr kumimoji="0" lang="en-US" altLang="zh-CN" sz="1800" b="1" i="0" u="none" strike="noStrike" cap="none" normalizeH="0" baseline="0" smtClean="0">
                          <a:ln>
                            <a:noFill/>
                          </a:ln>
                          <a:solidFill>
                            <a:srgbClr val="000000"/>
                          </a:solidFill>
                          <a:effectLst/>
                          <a:latin typeface="Times New Roman" pitchFamily="18" charset="0"/>
                          <a:ea typeface="宋体" pitchFamily="2" charset="-122"/>
                        </a:rPr>
                        <a:t>5,100</a:t>
                      </a:r>
                      <a:r>
                        <a:rPr kumimoji="0" lang="zh-CN" altLang="en-US" sz="1800" b="1" i="0" u="none" strike="noStrike" cap="none" normalizeH="0" baseline="0" smtClean="0">
                          <a:ln>
                            <a:noFill/>
                          </a:ln>
                          <a:solidFill>
                            <a:srgbClr val="000000"/>
                          </a:solidFill>
                          <a:effectLst/>
                          <a:latin typeface="Times New Roman" pitchFamily="18" charset="0"/>
                          <a:ea typeface="宋体" pitchFamily="2" charset="-122"/>
                        </a:rPr>
                        <a:t>种</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rrowheads="1"/>
          </p:cNvSpPr>
          <p:nvPr>
            <p:ph type="title"/>
          </p:nvPr>
        </p:nvSpPr>
        <p:spPr/>
        <p:txBody>
          <a:bodyPr/>
          <a:lstStyle/>
          <a:p>
            <a:pPr algn="l"/>
            <a:r>
              <a:rPr lang="en-US" altLang="zh-CN" sz="2800" b="1" dirty="0" smtClean="0">
                <a:solidFill>
                  <a:schemeClr val="accent6">
                    <a:lumMod val="75000"/>
                  </a:schemeClr>
                </a:solidFill>
                <a:latin typeface="宋体" pitchFamily="2" charset="-122"/>
              </a:rPr>
              <a:t>EI Village2 </a:t>
            </a:r>
            <a:r>
              <a:rPr lang="zh-CN" altLang="en-US" sz="2800" dirty="0" smtClean="0">
                <a:solidFill>
                  <a:schemeClr val="accent6">
                    <a:lumMod val="75000"/>
                  </a:schemeClr>
                </a:solidFill>
              </a:rPr>
              <a:t>平台</a:t>
            </a:r>
            <a:r>
              <a:rPr lang="zh-CN" altLang="en-US" sz="2800" dirty="0">
                <a:solidFill>
                  <a:schemeClr val="accent6">
                    <a:lumMod val="75000"/>
                  </a:schemeClr>
                </a:solidFill>
              </a:rPr>
              <a:t>资源介绍</a:t>
            </a:r>
          </a:p>
        </p:txBody>
      </p:sp>
      <p:sp>
        <p:nvSpPr>
          <p:cNvPr id="367619" name="Rectangle 3"/>
          <p:cNvSpPr>
            <a:spLocks noGrp="1" noRot="1" noChangeArrowheads="1"/>
          </p:cNvSpPr>
          <p:nvPr>
            <p:ph type="body" idx="1"/>
          </p:nvPr>
        </p:nvSpPr>
        <p:spPr>
          <a:xfrm>
            <a:off x="250825" y="1844675"/>
            <a:ext cx="8540750" cy="4194175"/>
          </a:xfrm>
        </p:spPr>
        <p:txBody>
          <a:bodyPr/>
          <a:lstStyle/>
          <a:p>
            <a:pPr>
              <a:lnSpc>
                <a:spcPct val="130000"/>
              </a:lnSpc>
              <a:spcAft>
                <a:spcPct val="50000"/>
              </a:spcAft>
              <a:buClr>
                <a:schemeClr val="accent1"/>
              </a:buClr>
              <a:buSzTx/>
              <a:buFont typeface="Wingdings" pitchFamily="2" charset="2"/>
              <a:buChar char="q"/>
            </a:pPr>
            <a:r>
              <a:rPr lang="en-US" altLang="zh-CN" sz="2400" b="1" dirty="0">
                <a:solidFill>
                  <a:srgbClr val="000000"/>
                </a:solidFill>
                <a:latin typeface="宋体" pitchFamily="2" charset="-122"/>
              </a:rPr>
              <a:t>EI Village2</a:t>
            </a:r>
            <a:r>
              <a:rPr lang="zh-CN" altLang="en-US" sz="2400" b="1" dirty="0">
                <a:solidFill>
                  <a:srgbClr val="000000"/>
                </a:solidFill>
                <a:latin typeface="宋体" pitchFamily="2" charset="-122"/>
              </a:rPr>
              <a:t>是一个检索平台</a:t>
            </a:r>
            <a:r>
              <a:rPr lang="en-US" altLang="zh-CN" sz="2400" b="1" dirty="0">
                <a:solidFill>
                  <a:srgbClr val="000000"/>
                </a:solidFill>
                <a:latin typeface="宋体" pitchFamily="2" charset="-122"/>
              </a:rPr>
              <a:t>,</a:t>
            </a:r>
            <a:r>
              <a:rPr lang="zh-CN" altLang="en-US" sz="2400" b="1" dirty="0">
                <a:solidFill>
                  <a:srgbClr val="000000"/>
                </a:solidFill>
                <a:latin typeface="宋体" pitchFamily="2" charset="-122"/>
              </a:rPr>
              <a:t>通过集成和链接形式将不同数据库和网上的免费资源整合在一起，目前可检索</a:t>
            </a:r>
            <a:r>
              <a:rPr lang="en-US" altLang="zh-CN" sz="2400" b="1" dirty="0" err="1">
                <a:solidFill>
                  <a:srgbClr val="000000"/>
                </a:solidFill>
                <a:latin typeface="宋体" pitchFamily="2" charset="-122"/>
              </a:rPr>
              <a:t>compendex</a:t>
            </a:r>
            <a:r>
              <a:rPr lang="zh-CN" altLang="en-US" sz="2400" b="1" dirty="0">
                <a:solidFill>
                  <a:srgbClr val="000000"/>
                </a:solidFill>
                <a:latin typeface="宋体" pitchFamily="2" charset="-122"/>
              </a:rPr>
              <a:t>、</a:t>
            </a:r>
            <a:r>
              <a:rPr lang="en-US" altLang="zh-CN" sz="2400" b="1" dirty="0" err="1">
                <a:solidFill>
                  <a:srgbClr val="000000"/>
                </a:solidFill>
                <a:latin typeface="宋体" pitchFamily="2" charset="-122"/>
              </a:rPr>
              <a:t>Inspec</a:t>
            </a:r>
            <a:r>
              <a:rPr lang="zh-CN" altLang="en-US" sz="2400" b="1" dirty="0">
                <a:solidFill>
                  <a:srgbClr val="000000"/>
                </a:solidFill>
                <a:latin typeface="宋体" pitchFamily="2" charset="-122"/>
              </a:rPr>
              <a:t>数据库；并可通过相应链接检索到欧洲专利、美国</a:t>
            </a:r>
            <a:r>
              <a:rPr lang="zh-CN" altLang="en-US" sz="2400" b="1" dirty="0" smtClean="0">
                <a:solidFill>
                  <a:srgbClr val="000000"/>
                </a:solidFill>
                <a:latin typeface="宋体" pitchFamily="2" charset="-122"/>
              </a:rPr>
              <a:t>专利。</a:t>
            </a:r>
            <a:endParaRPr lang="zh-CN" altLang="en-US" sz="2400" b="1" dirty="0">
              <a:solidFill>
                <a:srgbClr val="000000"/>
              </a:solidFill>
              <a:latin typeface="宋体" pitchFamily="2" charset="-122"/>
            </a:endParaRPr>
          </a:p>
          <a:p>
            <a:endParaRPr lang="en-US" altLang="zh-CN" sz="2400" dirty="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rrowheads="1"/>
          </p:cNvSpPr>
          <p:nvPr>
            <p:ph type="title"/>
          </p:nvPr>
        </p:nvSpPr>
        <p:spPr/>
        <p:txBody>
          <a:bodyPr/>
          <a:lstStyle/>
          <a:p>
            <a:r>
              <a:rPr lang="en-US" altLang="zh-CN" sz="3200" b="1" dirty="0" err="1">
                <a:solidFill>
                  <a:srgbClr val="000099"/>
                </a:solidFill>
                <a:latin typeface="宋体" pitchFamily="2" charset="-122"/>
              </a:rPr>
              <a:t>Ei</a:t>
            </a:r>
            <a:r>
              <a:rPr lang="zh-CN" altLang="en-US" sz="3200" b="1" dirty="0">
                <a:solidFill>
                  <a:srgbClr val="000099"/>
                </a:solidFill>
                <a:latin typeface="宋体" pitchFamily="2" charset="-122"/>
              </a:rPr>
              <a:t>来源</a:t>
            </a:r>
            <a:r>
              <a:rPr lang="zh-CN" altLang="en-US" sz="3200" b="1" dirty="0">
                <a:solidFill>
                  <a:schemeClr val="accent6">
                    <a:lumMod val="75000"/>
                  </a:schemeClr>
                </a:solidFill>
                <a:latin typeface="宋体" pitchFamily="2" charset="-122"/>
              </a:rPr>
              <a:t>期刊</a:t>
            </a:r>
            <a:r>
              <a:rPr lang="zh-CN" altLang="en-US" sz="3200" b="1" dirty="0">
                <a:solidFill>
                  <a:srgbClr val="000099"/>
                </a:solidFill>
                <a:latin typeface="宋体" pitchFamily="2" charset="-122"/>
              </a:rPr>
              <a:t>的三个档次</a:t>
            </a:r>
          </a:p>
        </p:txBody>
      </p:sp>
      <p:sp>
        <p:nvSpPr>
          <p:cNvPr id="182275" name="Rectangle 3"/>
          <p:cNvSpPr>
            <a:spLocks noGrp="1" noRot="1" noChangeArrowheads="1"/>
          </p:cNvSpPr>
          <p:nvPr>
            <p:ph type="body" idx="1"/>
          </p:nvPr>
        </p:nvSpPr>
        <p:spPr>
          <a:xfrm>
            <a:off x="468313" y="1905000"/>
            <a:ext cx="8207375" cy="4194175"/>
          </a:xfrm>
        </p:spPr>
        <p:txBody>
          <a:bodyPr/>
          <a:lstStyle/>
          <a:p>
            <a:pPr>
              <a:lnSpc>
                <a:spcPct val="130000"/>
              </a:lnSpc>
              <a:spcBef>
                <a:spcPct val="50000"/>
              </a:spcBef>
            </a:pPr>
            <a:r>
              <a:rPr lang="en-US" altLang="zh-CN" sz="1800" b="1" dirty="0">
                <a:solidFill>
                  <a:srgbClr val="000000"/>
                </a:solidFill>
                <a:latin typeface="Times New Roman" pitchFamily="18" charset="0"/>
              </a:rPr>
              <a:t>① </a:t>
            </a:r>
            <a:r>
              <a:rPr lang="zh-CN" altLang="en-US" sz="1800" b="1" dirty="0">
                <a:solidFill>
                  <a:srgbClr val="000000"/>
                </a:solidFill>
                <a:latin typeface="Times New Roman" pitchFamily="18" charset="0"/>
              </a:rPr>
              <a:t>全选期刊</a:t>
            </a:r>
            <a:r>
              <a:rPr lang="en-US" altLang="zh-CN" sz="1800" b="1" dirty="0">
                <a:solidFill>
                  <a:srgbClr val="000000"/>
                </a:solidFill>
                <a:latin typeface="Times New Roman" pitchFamily="18" charset="0"/>
              </a:rPr>
              <a:t>,</a:t>
            </a:r>
            <a:r>
              <a:rPr lang="zh-CN" altLang="en-US" sz="1800" b="1" dirty="0">
                <a:solidFill>
                  <a:srgbClr val="000000"/>
                </a:solidFill>
                <a:latin typeface="Times New Roman" pitchFamily="18" charset="0"/>
              </a:rPr>
              <a:t>即核心期刊， 收入</a:t>
            </a:r>
            <a:r>
              <a:rPr lang="en-US" altLang="zh-CN" sz="1800" b="1" dirty="0" err="1">
                <a:solidFill>
                  <a:srgbClr val="000000"/>
                </a:solidFill>
                <a:latin typeface="Times New Roman" pitchFamily="18" charset="0"/>
              </a:rPr>
              <a:t>Ei</a:t>
            </a:r>
            <a:r>
              <a:rPr lang="en-US" altLang="zh-CN" sz="1800" b="1" dirty="0">
                <a:solidFill>
                  <a:srgbClr val="000000"/>
                </a:solidFill>
                <a:latin typeface="Times New Roman" pitchFamily="18" charset="0"/>
              </a:rPr>
              <a:t> </a:t>
            </a:r>
            <a:r>
              <a:rPr lang="en-US" altLang="zh-CN" sz="1800" b="1" dirty="0" err="1">
                <a:solidFill>
                  <a:srgbClr val="000000"/>
                </a:solidFill>
                <a:latin typeface="Times New Roman" pitchFamily="18" charset="0"/>
              </a:rPr>
              <a:t>Compendex</a:t>
            </a:r>
            <a:r>
              <a:rPr lang="en-US" altLang="zh-CN" sz="1800" b="1" dirty="0">
                <a:solidFill>
                  <a:srgbClr val="000000"/>
                </a:solidFill>
                <a:latin typeface="Times New Roman" pitchFamily="18" charset="0"/>
              </a:rPr>
              <a:t> </a:t>
            </a:r>
            <a:r>
              <a:rPr lang="zh-CN" altLang="en-US" sz="1800" b="1" dirty="0">
                <a:solidFill>
                  <a:srgbClr val="000000"/>
                </a:solidFill>
                <a:latin typeface="Times New Roman" pitchFamily="18" charset="0"/>
              </a:rPr>
              <a:t>数据库。收录重点是下列工程学科的期刊：化学工程，土木工程；电子</a:t>
            </a:r>
            <a:r>
              <a:rPr lang="en-US" altLang="zh-CN" sz="1800" b="1" dirty="0">
                <a:solidFill>
                  <a:srgbClr val="000000"/>
                </a:solidFill>
                <a:latin typeface="Times New Roman" pitchFamily="18" charset="0"/>
              </a:rPr>
              <a:t>/</a:t>
            </a:r>
            <a:r>
              <a:rPr lang="zh-CN" altLang="en-US" sz="1800" b="1" dirty="0">
                <a:solidFill>
                  <a:srgbClr val="000000"/>
                </a:solidFill>
                <a:latin typeface="Times New Roman" pitchFamily="18" charset="0"/>
              </a:rPr>
              <a:t>电气工程，机械工程，冶金、矿业、石油工程，计算机工程和软件等‘核心’领域。目前，核心期刊约有</a:t>
            </a:r>
            <a:r>
              <a:rPr lang="en-US" altLang="zh-CN" sz="1800" b="1" dirty="0">
                <a:solidFill>
                  <a:srgbClr val="000000"/>
                </a:solidFill>
                <a:latin typeface="Times New Roman" pitchFamily="18" charset="0"/>
              </a:rPr>
              <a:t>1000</a:t>
            </a:r>
            <a:r>
              <a:rPr lang="zh-CN" altLang="en-US" sz="1800" b="1" dirty="0">
                <a:solidFill>
                  <a:srgbClr val="000000"/>
                </a:solidFill>
                <a:latin typeface="Times New Roman" pitchFamily="18" charset="0"/>
              </a:rPr>
              <a:t>种；每期所有论文均被录入。</a:t>
            </a:r>
          </a:p>
          <a:p>
            <a:pPr>
              <a:lnSpc>
                <a:spcPct val="130000"/>
              </a:lnSpc>
              <a:spcBef>
                <a:spcPct val="50000"/>
              </a:spcBef>
            </a:pPr>
            <a:r>
              <a:rPr lang="zh-CN" altLang="en-US" sz="1800" b="1" dirty="0">
                <a:solidFill>
                  <a:srgbClr val="000000"/>
                </a:solidFill>
                <a:latin typeface="Times New Roman" pitchFamily="18" charset="0"/>
              </a:rPr>
              <a:t>② 选收期刊，领域包括：农业工程、工业工程、纺织工程、应用化学、应用数学 、应用力学、大气科学、造纸化学和技术、高等学校工程类学报等。</a:t>
            </a:r>
            <a:r>
              <a:rPr lang="en-US" altLang="zh-CN" sz="1800" b="1" dirty="0" err="1">
                <a:solidFill>
                  <a:srgbClr val="000000"/>
                </a:solidFill>
                <a:latin typeface="Times New Roman" pitchFamily="18" charset="0"/>
              </a:rPr>
              <a:t>Ei</a:t>
            </a:r>
            <a:r>
              <a:rPr lang="en-US" altLang="zh-CN" sz="1800" b="1" dirty="0">
                <a:solidFill>
                  <a:srgbClr val="000000"/>
                </a:solidFill>
                <a:latin typeface="Times New Roman" pitchFamily="18" charset="0"/>
              </a:rPr>
              <a:t> </a:t>
            </a:r>
            <a:r>
              <a:rPr lang="en-US" altLang="zh-CN" sz="1800" b="1" dirty="0" err="1">
                <a:solidFill>
                  <a:srgbClr val="000000"/>
                </a:solidFill>
                <a:latin typeface="Times New Roman" pitchFamily="18" charset="0"/>
              </a:rPr>
              <a:t>Compendex</a:t>
            </a:r>
            <a:r>
              <a:rPr lang="en-US" altLang="zh-CN" sz="1800" b="1" dirty="0">
                <a:solidFill>
                  <a:srgbClr val="000000"/>
                </a:solidFill>
                <a:latin typeface="Times New Roman" pitchFamily="18" charset="0"/>
              </a:rPr>
              <a:t> </a:t>
            </a:r>
            <a:r>
              <a:rPr lang="zh-CN" altLang="en-US" sz="1800" b="1" dirty="0">
                <a:solidFill>
                  <a:srgbClr val="000000"/>
                </a:solidFill>
                <a:latin typeface="Times New Roman" pitchFamily="18" charset="0"/>
              </a:rPr>
              <a:t>只选择与其主题范围有关的文章。目前，选收期刊约</a:t>
            </a:r>
            <a:r>
              <a:rPr lang="en-US" altLang="zh-CN" sz="1800" b="1" dirty="0">
                <a:solidFill>
                  <a:srgbClr val="000000"/>
                </a:solidFill>
                <a:latin typeface="Times New Roman" pitchFamily="18" charset="0"/>
              </a:rPr>
              <a:t>1600</a:t>
            </a:r>
            <a:r>
              <a:rPr lang="zh-CN" altLang="en-US" sz="1800" b="1" dirty="0">
                <a:solidFill>
                  <a:srgbClr val="000000"/>
                </a:solidFill>
                <a:latin typeface="Times New Roman" pitchFamily="18" charset="0"/>
              </a:rPr>
              <a:t>种</a:t>
            </a:r>
            <a:r>
              <a:rPr lang="en-US" altLang="zh-CN" sz="1800" b="1" dirty="0">
                <a:solidFill>
                  <a:srgbClr val="000000"/>
                </a:solidFill>
                <a:latin typeface="Times New Roman" pitchFamily="18" charset="0"/>
              </a:rPr>
              <a:t>, </a:t>
            </a:r>
            <a:r>
              <a:rPr lang="zh-CN" altLang="en-US" sz="1800" b="1" dirty="0">
                <a:solidFill>
                  <a:srgbClr val="000000"/>
                </a:solidFill>
                <a:latin typeface="Times New Roman" pitchFamily="18" charset="0"/>
              </a:rPr>
              <a:t>我国期刊大多数为选收期刊。</a:t>
            </a:r>
          </a:p>
          <a:p>
            <a:pPr>
              <a:lnSpc>
                <a:spcPct val="130000"/>
              </a:lnSpc>
              <a:spcBef>
                <a:spcPct val="50000"/>
              </a:spcBef>
            </a:pPr>
            <a:r>
              <a:rPr lang="zh-CN" altLang="en-US" sz="1800" b="1" dirty="0">
                <a:solidFill>
                  <a:srgbClr val="000000"/>
                </a:solidFill>
                <a:latin typeface="Times New Roman" pitchFamily="18" charset="0"/>
              </a:rPr>
              <a:t>③ 扩充期刊，它主要收录题录，形成 </a:t>
            </a:r>
            <a:r>
              <a:rPr lang="en-US" altLang="zh-CN" sz="1800" b="1" dirty="0" err="1">
                <a:solidFill>
                  <a:srgbClr val="000000"/>
                </a:solidFill>
                <a:latin typeface="Times New Roman" pitchFamily="18" charset="0"/>
              </a:rPr>
              <a:t>Ei</a:t>
            </a:r>
            <a:r>
              <a:rPr lang="en-US" altLang="zh-CN" sz="1800" b="1" dirty="0">
                <a:solidFill>
                  <a:srgbClr val="000000"/>
                </a:solidFill>
                <a:latin typeface="Times New Roman" pitchFamily="18" charset="0"/>
              </a:rPr>
              <a:t> Page One </a:t>
            </a:r>
            <a:r>
              <a:rPr lang="zh-CN" altLang="en-US" sz="1800" b="1" dirty="0">
                <a:solidFill>
                  <a:srgbClr val="000000"/>
                </a:solidFill>
                <a:latin typeface="Times New Roman" pitchFamily="18" charset="0"/>
              </a:rPr>
              <a:t>数据库），共收录约</a:t>
            </a:r>
            <a:r>
              <a:rPr lang="en-US" altLang="zh-CN" sz="1800" b="1" dirty="0">
                <a:solidFill>
                  <a:srgbClr val="000000"/>
                </a:solidFill>
                <a:latin typeface="Times New Roman" pitchFamily="18" charset="0"/>
              </a:rPr>
              <a:t>2800</a:t>
            </a:r>
            <a:r>
              <a:rPr lang="zh-CN" altLang="en-US" sz="1800" b="1" dirty="0">
                <a:solidFill>
                  <a:srgbClr val="000000"/>
                </a:solidFill>
                <a:latin typeface="Times New Roman" pitchFamily="18" charset="0"/>
              </a:rPr>
              <a:t>种期刊。</a:t>
            </a:r>
            <a:r>
              <a:rPr lang="en-US" altLang="zh-CN" sz="1800" b="1" dirty="0">
                <a:solidFill>
                  <a:srgbClr val="000000"/>
                </a:solidFill>
                <a:latin typeface="Times New Roman" pitchFamily="18" charset="0"/>
              </a:rPr>
              <a:t>1999</a:t>
            </a:r>
            <a:r>
              <a:rPr lang="zh-CN" altLang="en-US" sz="1800" b="1" dirty="0">
                <a:solidFill>
                  <a:srgbClr val="000000"/>
                </a:solidFill>
                <a:latin typeface="Times New Roman" pitchFamily="18" charset="0"/>
              </a:rPr>
              <a:t>年收录我国期刊</a:t>
            </a:r>
            <a:r>
              <a:rPr lang="en-US" altLang="zh-CN" sz="1800" b="1" dirty="0">
                <a:solidFill>
                  <a:srgbClr val="000000"/>
                </a:solidFill>
                <a:latin typeface="Times New Roman" pitchFamily="18" charset="0"/>
              </a:rPr>
              <a:t>156</a:t>
            </a:r>
            <a:r>
              <a:rPr lang="zh-CN" altLang="en-US" sz="1800" b="1" dirty="0">
                <a:solidFill>
                  <a:srgbClr val="000000"/>
                </a:solidFill>
                <a:latin typeface="Times New Roman" pitchFamily="18" charset="0"/>
              </a:rPr>
              <a:t>种。</a:t>
            </a:r>
            <a:endParaRPr lang="zh-CN" altLang="en-US" sz="1800" dirty="0">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rrowheads="1"/>
          </p:cNvSpPr>
          <p:nvPr>
            <p:ph type="title"/>
          </p:nvPr>
        </p:nvSpPr>
        <p:spPr>
          <a:xfrm>
            <a:off x="301625" y="609600"/>
            <a:ext cx="8540750" cy="1019175"/>
          </a:xfrm>
        </p:spPr>
        <p:txBody>
          <a:bodyPr/>
          <a:lstStyle/>
          <a:p>
            <a:r>
              <a:rPr lang="en-US" altLang="zh-CN" sz="3200" b="1">
                <a:solidFill>
                  <a:srgbClr val="000099"/>
                </a:solidFill>
                <a:latin typeface="宋体" pitchFamily="2" charset="-122"/>
              </a:rPr>
              <a:t>Ei Compendex </a:t>
            </a:r>
            <a:r>
              <a:rPr lang="zh-CN" altLang="en-US" sz="3200" b="1">
                <a:solidFill>
                  <a:srgbClr val="000099"/>
                </a:solidFill>
                <a:latin typeface="宋体" pitchFamily="2" charset="-122"/>
              </a:rPr>
              <a:t>与 </a:t>
            </a:r>
            <a:r>
              <a:rPr lang="en-US" altLang="zh-CN" sz="3200" b="1">
                <a:solidFill>
                  <a:srgbClr val="000099"/>
                </a:solidFill>
                <a:latin typeface="宋体" pitchFamily="2" charset="-122"/>
              </a:rPr>
              <a:t>Ei Page One</a:t>
            </a:r>
            <a:r>
              <a:rPr lang="en-US" altLang="zh-CN" sz="3600" b="1">
                <a:solidFill>
                  <a:srgbClr val="FF9933"/>
                </a:solidFill>
                <a:ea typeface="华文中宋" pitchFamily="2" charset="-122"/>
              </a:rPr>
              <a:t> </a:t>
            </a:r>
          </a:p>
        </p:txBody>
      </p:sp>
      <p:sp>
        <p:nvSpPr>
          <p:cNvPr id="183299" name="Rectangle 3"/>
          <p:cNvSpPr>
            <a:spLocks noGrp="1" noRot="1" noChangeArrowheads="1"/>
          </p:cNvSpPr>
          <p:nvPr>
            <p:ph type="body" idx="1"/>
          </p:nvPr>
        </p:nvSpPr>
        <p:spPr>
          <a:xfrm>
            <a:off x="539750" y="1981200"/>
            <a:ext cx="7993063" cy="4114800"/>
          </a:xfrm>
        </p:spPr>
        <p:txBody>
          <a:bodyPr/>
          <a:lstStyle/>
          <a:p>
            <a:pPr marL="533400" indent="-533400">
              <a:lnSpc>
                <a:spcPct val="130000"/>
              </a:lnSpc>
              <a:spcBef>
                <a:spcPct val="50000"/>
              </a:spcBef>
            </a:pPr>
            <a:r>
              <a:rPr lang="en-US" altLang="zh-CN" sz="1800" b="1" dirty="0">
                <a:solidFill>
                  <a:srgbClr val="000000"/>
                </a:solidFill>
                <a:latin typeface="Times New Roman" pitchFamily="18" charset="0"/>
              </a:rPr>
              <a:t>1) </a:t>
            </a:r>
            <a:r>
              <a:rPr lang="en-US" altLang="zh-CN" sz="1800" b="1" dirty="0" err="1">
                <a:solidFill>
                  <a:schemeClr val="hlink"/>
                </a:solidFill>
                <a:latin typeface="Times New Roman" pitchFamily="18" charset="0"/>
              </a:rPr>
              <a:t>Ei</a:t>
            </a:r>
            <a:r>
              <a:rPr lang="en-US" altLang="zh-CN" sz="1800" b="1" dirty="0">
                <a:solidFill>
                  <a:schemeClr val="hlink"/>
                </a:solidFill>
                <a:latin typeface="Times New Roman" pitchFamily="18" charset="0"/>
              </a:rPr>
              <a:t> </a:t>
            </a:r>
            <a:r>
              <a:rPr lang="en-US" altLang="zh-CN" sz="1800" b="1" dirty="0" err="1">
                <a:solidFill>
                  <a:schemeClr val="hlink"/>
                </a:solidFill>
                <a:latin typeface="Times New Roman" pitchFamily="18" charset="0"/>
              </a:rPr>
              <a:t>Compendex</a:t>
            </a:r>
            <a:r>
              <a:rPr lang="en-US" altLang="zh-CN" sz="1800" b="1" dirty="0">
                <a:solidFill>
                  <a:schemeClr val="hlink"/>
                </a:solidFill>
                <a:latin typeface="Times New Roman" pitchFamily="18" charset="0"/>
              </a:rPr>
              <a:t> </a:t>
            </a:r>
            <a:r>
              <a:rPr lang="zh-CN" altLang="en-US" sz="1800" b="1" dirty="0">
                <a:solidFill>
                  <a:schemeClr val="hlink"/>
                </a:solidFill>
                <a:latin typeface="Times New Roman" pitchFamily="18" charset="0"/>
              </a:rPr>
              <a:t>：</a:t>
            </a:r>
            <a:r>
              <a:rPr lang="zh-CN" altLang="en-US" sz="1800" b="1" dirty="0">
                <a:solidFill>
                  <a:srgbClr val="000000"/>
                </a:solidFill>
                <a:latin typeface="Times New Roman" pitchFamily="18" charset="0"/>
              </a:rPr>
              <a:t>为 </a:t>
            </a:r>
            <a:r>
              <a:rPr lang="en-US" altLang="zh-CN" sz="1800" b="1" dirty="0">
                <a:solidFill>
                  <a:srgbClr val="000000"/>
                </a:solidFill>
                <a:latin typeface="Times New Roman" pitchFamily="18" charset="0"/>
              </a:rPr>
              <a:t>Computerized Engineering Index </a:t>
            </a:r>
            <a:r>
              <a:rPr lang="zh-CN" altLang="en-US" sz="1800" b="1" dirty="0">
                <a:solidFill>
                  <a:srgbClr val="000000"/>
                </a:solidFill>
                <a:latin typeface="Times New Roman" pitchFamily="18" charset="0"/>
              </a:rPr>
              <a:t>的缩写，即 计算机化工程索引。该数据库的文字出版物即为</a:t>
            </a:r>
            <a:r>
              <a:rPr lang="en-US" altLang="zh-CN" sz="1800" b="1" dirty="0">
                <a:solidFill>
                  <a:srgbClr val="000000"/>
                </a:solidFill>
                <a:latin typeface="Times New Roman" pitchFamily="18" charset="0"/>
              </a:rPr>
              <a:t>《</a:t>
            </a:r>
            <a:r>
              <a:rPr lang="zh-CN" altLang="en-US" sz="1800" b="1" dirty="0">
                <a:solidFill>
                  <a:srgbClr val="000000"/>
                </a:solidFill>
                <a:latin typeface="Times New Roman" pitchFamily="18" charset="0"/>
              </a:rPr>
              <a:t>工程索引</a:t>
            </a:r>
            <a:r>
              <a:rPr lang="en-US" altLang="zh-CN" sz="1800" b="1" dirty="0">
                <a:solidFill>
                  <a:srgbClr val="000000"/>
                </a:solidFill>
                <a:latin typeface="Times New Roman" pitchFamily="18" charset="0"/>
              </a:rPr>
              <a:t>》</a:t>
            </a:r>
            <a:r>
              <a:rPr lang="zh-CN" altLang="en-US" sz="1800" b="1" dirty="0">
                <a:solidFill>
                  <a:srgbClr val="000000"/>
                </a:solidFill>
                <a:latin typeface="Times New Roman" pitchFamily="18" charset="0"/>
              </a:rPr>
              <a:t>。它收录论文的题录、摘要、标引主题词和分类号等，并进行深加工。</a:t>
            </a:r>
          </a:p>
          <a:p>
            <a:pPr marL="533400" indent="-533400">
              <a:lnSpc>
                <a:spcPct val="130000"/>
              </a:lnSpc>
              <a:spcBef>
                <a:spcPct val="50000"/>
              </a:spcBef>
            </a:pPr>
            <a:r>
              <a:rPr lang="zh-CN" altLang="en-US" sz="1800" b="1" dirty="0">
                <a:solidFill>
                  <a:srgbClr val="000000"/>
                </a:solidFill>
                <a:latin typeface="Times New Roman" pitchFamily="18" charset="0"/>
              </a:rPr>
              <a:t> </a:t>
            </a:r>
            <a:r>
              <a:rPr lang="en-US" altLang="zh-CN" sz="1800" b="1" dirty="0">
                <a:solidFill>
                  <a:srgbClr val="000000"/>
                </a:solidFill>
                <a:latin typeface="Times New Roman" pitchFamily="18" charset="0"/>
              </a:rPr>
              <a:t>2) </a:t>
            </a:r>
            <a:r>
              <a:rPr lang="en-US" altLang="zh-CN" sz="1800" b="1" dirty="0" err="1">
                <a:solidFill>
                  <a:schemeClr val="hlink"/>
                </a:solidFill>
                <a:latin typeface="Times New Roman" pitchFamily="18" charset="0"/>
              </a:rPr>
              <a:t>Ei</a:t>
            </a:r>
            <a:r>
              <a:rPr lang="en-US" altLang="zh-CN" sz="1800" b="1" dirty="0">
                <a:solidFill>
                  <a:schemeClr val="hlink"/>
                </a:solidFill>
                <a:latin typeface="Times New Roman" pitchFamily="18" charset="0"/>
              </a:rPr>
              <a:t> Page One </a:t>
            </a:r>
            <a:r>
              <a:rPr lang="zh-CN" altLang="en-US" sz="1800" b="1" dirty="0">
                <a:solidFill>
                  <a:schemeClr val="hlink"/>
                </a:solidFill>
                <a:latin typeface="Times New Roman" pitchFamily="18" charset="0"/>
              </a:rPr>
              <a:t>：</a:t>
            </a:r>
            <a:r>
              <a:rPr lang="zh-CN" altLang="en-US" sz="1800" b="1" dirty="0">
                <a:solidFill>
                  <a:srgbClr val="000000"/>
                </a:solidFill>
                <a:latin typeface="Times New Roman" pitchFamily="18" charset="0"/>
              </a:rPr>
              <a:t>  一般为题录，不录入文摘，不标引主题词和分类号。有的</a:t>
            </a:r>
            <a:r>
              <a:rPr lang="en-US" altLang="zh-CN" sz="1800" b="1" dirty="0">
                <a:solidFill>
                  <a:srgbClr val="000000"/>
                </a:solidFill>
                <a:latin typeface="Times New Roman" pitchFamily="18" charset="0"/>
              </a:rPr>
              <a:t>Page One </a:t>
            </a:r>
            <a:r>
              <a:rPr lang="zh-CN" altLang="en-US" sz="1800" b="1" dirty="0">
                <a:solidFill>
                  <a:srgbClr val="000000"/>
                </a:solidFill>
                <a:latin typeface="Times New Roman" pitchFamily="18" charset="0"/>
              </a:rPr>
              <a:t>也带有摘要，但未标引主题词和分类号。</a:t>
            </a:r>
          </a:p>
          <a:p>
            <a:pPr marL="533400" indent="-533400">
              <a:lnSpc>
                <a:spcPct val="130000"/>
              </a:lnSpc>
              <a:spcBef>
                <a:spcPct val="50000"/>
              </a:spcBef>
            </a:pPr>
            <a:r>
              <a:rPr lang="zh-CN" altLang="en-US" sz="1800" b="1" dirty="0">
                <a:solidFill>
                  <a:schemeClr val="hlink"/>
                </a:solidFill>
                <a:latin typeface="Times New Roman" pitchFamily="18" charset="0"/>
              </a:rPr>
              <a:t>注意：</a:t>
            </a:r>
            <a:r>
              <a:rPr lang="zh-CN" altLang="en-US" sz="1800" b="1" dirty="0">
                <a:solidFill>
                  <a:srgbClr val="000000"/>
                </a:solidFill>
                <a:latin typeface="Times New Roman" pitchFamily="18" charset="0"/>
              </a:rPr>
              <a:t>带有文摘及</a:t>
            </a:r>
            <a:r>
              <a:rPr lang="en-US" altLang="zh-CN" sz="1800" b="1" dirty="0" err="1">
                <a:solidFill>
                  <a:srgbClr val="000000"/>
                </a:solidFill>
                <a:latin typeface="Times New Roman" pitchFamily="18" charset="0"/>
              </a:rPr>
              <a:t>Ei</a:t>
            </a:r>
            <a:r>
              <a:rPr lang="zh-CN" altLang="en-US" sz="1800" b="1" dirty="0">
                <a:solidFill>
                  <a:srgbClr val="000000"/>
                </a:solidFill>
                <a:latin typeface="Times New Roman" pitchFamily="18" charset="0"/>
              </a:rPr>
              <a:t>号并不表示正式进入 </a:t>
            </a:r>
            <a:r>
              <a:rPr lang="en-US" altLang="zh-CN" sz="1800" b="1" dirty="0" err="1">
                <a:solidFill>
                  <a:srgbClr val="000000"/>
                </a:solidFill>
                <a:latin typeface="Times New Roman" pitchFamily="18" charset="0"/>
              </a:rPr>
              <a:t>Ei</a:t>
            </a:r>
            <a:r>
              <a:rPr lang="en-US" altLang="zh-CN" sz="1800" b="1" dirty="0">
                <a:solidFill>
                  <a:srgbClr val="000000"/>
                </a:solidFill>
                <a:latin typeface="Times New Roman" pitchFamily="18" charset="0"/>
              </a:rPr>
              <a:t> </a:t>
            </a:r>
            <a:r>
              <a:rPr lang="en-US" altLang="zh-CN" sz="1800" b="1" dirty="0" err="1">
                <a:solidFill>
                  <a:srgbClr val="000000"/>
                </a:solidFill>
                <a:latin typeface="Times New Roman" pitchFamily="18" charset="0"/>
              </a:rPr>
              <a:t>Compendex</a:t>
            </a:r>
            <a:r>
              <a:rPr lang="en-US" altLang="zh-CN" sz="1800" b="1" dirty="0">
                <a:solidFill>
                  <a:srgbClr val="000000"/>
                </a:solidFill>
                <a:latin typeface="Times New Roman" pitchFamily="18" charset="0"/>
              </a:rPr>
              <a:t> </a:t>
            </a:r>
            <a:r>
              <a:rPr lang="zh-CN" altLang="en-US" sz="1800" b="1" dirty="0">
                <a:solidFill>
                  <a:srgbClr val="000000"/>
                </a:solidFill>
                <a:latin typeface="Times New Roman" pitchFamily="18" charset="0"/>
              </a:rPr>
              <a:t>数据库。有没有主题词和分类号是判断论文是否被 </a:t>
            </a:r>
            <a:r>
              <a:rPr lang="en-US" altLang="zh-CN" sz="1800" b="1" dirty="0" err="1">
                <a:solidFill>
                  <a:srgbClr val="000000"/>
                </a:solidFill>
                <a:latin typeface="Times New Roman" pitchFamily="18" charset="0"/>
              </a:rPr>
              <a:t>Compendex</a:t>
            </a:r>
            <a:r>
              <a:rPr lang="en-US" altLang="zh-CN" sz="1800" b="1" dirty="0">
                <a:solidFill>
                  <a:srgbClr val="000000"/>
                </a:solidFill>
                <a:latin typeface="Times New Roman" pitchFamily="18" charset="0"/>
              </a:rPr>
              <a:t> </a:t>
            </a:r>
            <a:r>
              <a:rPr lang="zh-CN" altLang="en-US" sz="1800" b="1" dirty="0">
                <a:solidFill>
                  <a:srgbClr val="000000"/>
                </a:solidFill>
                <a:latin typeface="Times New Roman" pitchFamily="18" charset="0"/>
              </a:rPr>
              <a:t>数据库正式收录的唯一标志</a:t>
            </a:r>
            <a:r>
              <a:rPr lang="zh-CN" altLang="en-US" sz="1800" b="1" dirty="0" smtClean="0">
                <a:solidFill>
                  <a:srgbClr val="000000"/>
                </a:solidFill>
                <a:latin typeface="Times New Roman" pitchFamily="18" charset="0"/>
              </a:rPr>
              <a:t>。</a:t>
            </a:r>
            <a:endParaRPr lang="en-US" altLang="zh-CN" sz="1800" b="1" dirty="0" smtClean="0">
              <a:solidFill>
                <a:srgbClr val="000000"/>
              </a:solidFill>
              <a:latin typeface="Times New Roman" pitchFamily="18" charset="0"/>
            </a:endParaRPr>
          </a:p>
          <a:p>
            <a:pPr marL="533400" indent="-533400">
              <a:lnSpc>
                <a:spcPct val="130000"/>
              </a:lnSpc>
              <a:spcBef>
                <a:spcPct val="50000"/>
              </a:spcBef>
            </a:pPr>
            <a:r>
              <a:rPr lang="zh-CN" altLang="en-US" sz="1800" b="1" u="sng" dirty="0" smtClean="0">
                <a:solidFill>
                  <a:srgbClr val="FF0000"/>
                </a:solidFill>
              </a:rPr>
              <a:t>我校</a:t>
            </a:r>
            <a:r>
              <a:rPr lang="zh-CN" altLang="en-US" sz="1800" b="1" u="sng" dirty="0">
                <a:solidFill>
                  <a:srgbClr val="FF0000"/>
                </a:solidFill>
              </a:rPr>
              <a:t>目前仅订购</a:t>
            </a:r>
            <a:r>
              <a:rPr lang="en-US" altLang="zh-CN" sz="1800" b="1" u="sng" dirty="0" err="1">
                <a:solidFill>
                  <a:srgbClr val="FF0000"/>
                </a:solidFill>
              </a:rPr>
              <a:t>Ei</a:t>
            </a:r>
            <a:r>
              <a:rPr lang="en-US" altLang="zh-CN" sz="1800" b="1" u="sng" dirty="0">
                <a:solidFill>
                  <a:srgbClr val="FF0000"/>
                </a:solidFill>
              </a:rPr>
              <a:t> </a:t>
            </a:r>
            <a:r>
              <a:rPr lang="en-US" altLang="zh-CN" sz="1800" b="1" u="sng" dirty="0" err="1">
                <a:solidFill>
                  <a:srgbClr val="FF0000"/>
                </a:solidFill>
              </a:rPr>
              <a:t>Compendex</a:t>
            </a:r>
            <a:r>
              <a:rPr lang="zh-CN" altLang="en-US" sz="1800" b="1" u="sng" dirty="0">
                <a:solidFill>
                  <a:srgbClr val="FF0000"/>
                </a:solidFill>
              </a:rPr>
              <a:t>。</a:t>
            </a:r>
            <a:endParaRPr lang="zh-CN" altLang="en-US" sz="1800" b="1" u="sng" dirty="0">
              <a:solidFill>
                <a:srgbClr val="FF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42255"/>
            <a:ext cx="9144000" cy="5486401"/>
          </a:xfr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2204863"/>
            <a:ext cx="6276975" cy="3019425"/>
          </a:xfrm>
          <a:prstGeom prst="rect">
            <a:avLst/>
          </a:prstGeom>
        </p:spPr>
      </p:pic>
      <p:sp>
        <p:nvSpPr>
          <p:cNvPr id="9" name="圆角矩形 8"/>
          <p:cNvSpPr/>
          <p:nvPr/>
        </p:nvSpPr>
        <p:spPr bwMode="auto">
          <a:xfrm>
            <a:off x="3923928" y="3714575"/>
            <a:ext cx="4032448" cy="1370608"/>
          </a:xfrm>
          <a:prstGeom prst="roundRect">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cxnSp>
        <p:nvCxnSpPr>
          <p:cNvPr id="11" name="直接连接符 10"/>
          <p:cNvCxnSpPr/>
          <p:nvPr/>
        </p:nvCxnSpPr>
        <p:spPr bwMode="auto">
          <a:xfrm>
            <a:off x="2051720" y="3212976"/>
            <a:ext cx="1152128" cy="0"/>
          </a:xfrm>
          <a:prstGeom prst="line">
            <a:avLst/>
          </a:prstGeom>
          <a:solidFill>
            <a:schemeClr val="accent1"/>
          </a:solidFill>
          <a:ln w="9525" cap="flat" cmpd="sng" algn="ctr">
            <a:solidFill>
              <a:srgbClr val="FF0000"/>
            </a:solidFill>
            <a:prstDash val="solid"/>
            <a:miter lim="800000"/>
            <a:headEnd type="none" w="med" len="med"/>
            <a:tailEnd type="none" w="med" len="med"/>
          </a:ln>
          <a:effectLst/>
        </p:spPr>
      </p:cxnSp>
      <p:cxnSp>
        <p:nvCxnSpPr>
          <p:cNvPr id="5" name="直接箭头连接符 4"/>
          <p:cNvCxnSpPr/>
          <p:nvPr/>
        </p:nvCxnSpPr>
        <p:spPr bwMode="auto">
          <a:xfrm>
            <a:off x="3203848" y="3212976"/>
            <a:ext cx="720080" cy="936104"/>
          </a:xfrm>
          <a:prstGeom prst="straightConnector1">
            <a:avLst/>
          </a:prstGeom>
          <a:solidFill>
            <a:schemeClr val="accent1"/>
          </a:solidFill>
          <a:ln w="9525" cap="flat" cmpd="sng" algn="ctr">
            <a:solidFill>
              <a:srgbClr val="FF0000"/>
            </a:solidFill>
            <a:prstDash val="solid"/>
            <a:miter lim="800000"/>
            <a:headEnd type="none" w="med" len="med"/>
            <a:tailEnd type="arrow"/>
          </a:ln>
          <a:effectLst/>
        </p:spPr>
      </p:cxn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1026"/>
          <p:cNvSpPr>
            <a:spLocks noGrp="1" noRot="1" noChangeArrowheads="1"/>
          </p:cNvSpPr>
          <p:nvPr>
            <p:ph type="title"/>
          </p:nvPr>
        </p:nvSpPr>
        <p:spPr/>
        <p:txBody>
          <a:bodyPr/>
          <a:lstStyle/>
          <a:p>
            <a:pPr eaLnBrk="1" hangingPunct="1"/>
            <a:r>
              <a:rPr lang="zh-CN" altLang="en-US" sz="3600" b="1" smtClean="0">
                <a:solidFill>
                  <a:srgbClr val="000099"/>
                </a:solidFill>
              </a:rPr>
              <a:t>作者检索</a:t>
            </a:r>
            <a:r>
              <a:rPr lang="zh-CN" altLang="en-US" smtClean="0"/>
              <a:t> </a:t>
            </a:r>
          </a:p>
        </p:txBody>
      </p:sp>
      <p:sp>
        <p:nvSpPr>
          <p:cNvPr id="22531" name="Rectangle 1027"/>
          <p:cNvSpPr>
            <a:spLocks noGrp="1" noRot="1" noChangeArrowheads="1"/>
          </p:cNvSpPr>
          <p:nvPr>
            <p:ph type="body" idx="1"/>
          </p:nvPr>
        </p:nvSpPr>
        <p:spPr>
          <a:xfrm>
            <a:off x="827088" y="1905000"/>
            <a:ext cx="7632700" cy="4194175"/>
          </a:xfrm>
        </p:spPr>
        <p:txBody>
          <a:bodyPr/>
          <a:lstStyle/>
          <a:p>
            <a:pPr eaLnBrk="1" hangingPunct="1">
              <a:lnSpc>
                <a:spcPct val="130000"/>
              </a:lnSpc>
            </a:pPr>
            <a:r>
              <a:rPr lang="zh-CN" altLang="en-US" sz="2400" b="1" smtClean="0">
                <a:solidFill>
                  <a:srgbClr val="000000"/>
                </a:solidFill>
              </a:rPr>
              <a:t>可以按论文作者、引文作者或论文中提及的人物进行检索。</a:t>
            </a:r>
          </a:p>
          <a:p>
            <a:pPr eaLnBrk="1" hangingPunct="1">
              <a:lnSpc>
                <a:spcPct val="130000"/>
              </a:lnSpc>
            </a:pPr>
            <a:r>
              <a:rPr lang="zh-CN" altLang="en-US" sz="2400" b="1" smtClean="0">
                <a:solidFill>
                  <a:srgbClr val="000000"/>
                </a:solidFill>
              </a:rPr>
              <a:t>在用论文作者及引文作者进行检索时，可以用全称、人物姓或使用截词符、空格等。</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rrowheads="1"/>
          </p:cNvSpPr>
          <p:nvPr>
            <p:ph type="title"/>
          </p:nvPr>
        </p:nvSpPr>
        <p:spPr>
          <a:xfrm>
            <a:off x="468313" y="609600"/>
            <a:ext cx="8374062" cy="1143000"/>
          </a:xfrm>
        </p:spPr>
        <p:txBody>
          <a:bodyPr/>
          <a:lstStyle/>
          <a:p>
            <a:pPr algn="l"/>
            <a:r>
              <a:rPr lang="zh-CN" altLang="en-US" sz="2800" b="1">
                <a:solidFill>
                  <a:srgbClr val="000099"/>
                </a:solidFill>
                <a:latin typeface="宋体" pitchFamily="2" charset="-122"/>
              </a:rPr>
              <a:t>论文被</a:t>
            </a:r>
            <a:r>
              <a:rPr lang="en-US" altLang="zh-CN" sz="2800" b="1">
                <a:solidFill>
                  <a:srgbClr val="000099"/>
                </a:solidFill>
                <a:latin typeface="宋体" pitchFamily="2" charset="-122"/>
              </a:rPr>
              <a:t>EI</a:t>
            </a:r>
            <a:r>
              <a:rPr lang="zh-CN" altLang="en-US" sz="2800" b="1">
                <a:solidFill>
                  <a:srgbClr val="000099"/>
                </a:solidFill>
                <a:latin typeface="宋体" pitchFamily="2" charset="-122"/>
              </a:rPr>
              <a:t>正式收录的识别方法</a:t>
            </a:r>
            <a:endParaRPr lang="zh-CN" altLang="en-US" sz="4000"/>
          </a:p>
        </p:txBody>
      </p:sp>
      <p:sp>
        <p:nvSpPr>
          <p:cNvPr id="294915" name="Rectangle 3"/>
          <p:cNvSpPr>
            <a:spLocks noGrp="1" noRot="1" noChangeArrowheads="1"/>
          </p:cNvSpPr>
          <p:nvPr>
            <p:ph type="body" idx="1"/>
          </p:nvPr>
        </p:nvSpPr>
        <p:spPr>
          <a:xfrm>
            <a:off x="301625" y="1700213"/>
            <a:ext cx="8540750" cy="4398962"/>
          </a:xfrm>
        </p:spPr>
        <p:txBody>
          <a:bodyPr/>
          <a:lstStyle/>
          <a:p>
            <a:pPr>
              <a:lnSpc>
                <a:spcPct val="130000"/>
              </a:lnSpc>
              <a:spcBef>
                <a:spcPct val="50000"/>
              </a:spcBef>
            </a:pPr>
            <a:r>
              <a:rPr lang="en-US" altLang="zh-CN" sz="2000" b="1">
                <a:solidFill>
                  <a:srgbClr val="000000"/>
                </a:solidFill>
                <a:latin typeface="Times New Roman" pitchFamily="18" charset="0"/>
              </a:rPr>
              <a:t>《EI PageOne》</a:t>
            </a:r>
            <a:r>
              <a:rPr lang="zh-CN" altLang="en-US" sz="2000" b="1">
                <a:solidFill>
                  <a:srgbClr val="000000"/>
                </a:solidFill>
                <a:latin typeface="Times New Roman" pitchFamily="18" charset="0"/>
              </a:rPr>
              <a:t>是</a:t>
            </a:r>
            <a:r>
              <a:rPr lang="en-US" altLang="zh-CN" sz="2000" b="1">
                <a:solidFill>
                  <a:srgbClr val="000000"/>
                </a:solidFill>
                <a:latin typeface="Times New Roman" pitchFamily="18" charset="0"/>
              </a:rPr>
              <a:t>EI</a:t>
            </a:r>
            <a:r>
              <a:rPr lang="zh-CN" altLang="en-US" sz="2000" b="1">
                <a:solidFill>
                  <a:srgbClr val="000000"/>
                </a:solidFill>
                <a:latin typeface="Times New Roman" pitchFamily="18" charset="0"/>
              </a:rPr>
              <a:t>的题录数据库，建立于</a:t>
            </a:r>
            <a:r>
              <a:rPr lang="en-US" altLang="zh-CN" sz="2000" b="1">
                <a:solidFill>
                  <a:srgbClr val="000000"/>
                </a:solidFill>
                <a:latin typeface="Times New Roman" pitchFamily="18" charset="0"/>
              </a:rPr>
              <a:t>1990</a:t>
            </a:r>
            <a:r>
              <a:rPr lang="zh-CN" altLang="en-US" sz="2000" b="1">
                <a:solidFill>
                  <a:srgbClr val="000000"/>
                </a:solidFill>
                <a:latin typeface="Times New Roman" pitchFamily="18" charset="0"/>
              </a:rPr>
              <a:t>年，现已不作为独立的数据库存在。库中收录了约</a:t>
            </a:r>
            <a:r>
              <a:rPr lang="en-US" altLang="zh-CN" sz="2000" b="1">
                <a:solidFill>
                  <a:srgbClr val="000000"/>
                </a:solidFill>
                <a:latin typeface="Times New Roman" pitchFamily="18" charset="0"/>
              </a:rPr>
              <a:t>2800</a:t>
            </a:r>
            <a:r>
              <a:rPr lang="zh-CN" altLang="en-US" sz="2000" b="1">
                <a:solidFill>
                  <a:srgbClr val="000000"/>
                </a:solidFill>
                <a:latin typeface="Times New Roman" pitchFamily="18" charset="0"/>
              </a:rPr>
              <a:t>种期刊，文献记录以题录（题名、作者、作者单位、文献出处）为主，部分记录也含有文摘。</a:t>
            </a:r>
            <a:br>
              <a:rPr lang="zh-CN" altLang="en-US" sz="2000" b="1">
                <a:solidFill>
                  <a:srgbClr val="000000"/>
                </a:solidFill>
                <a:latin typeface="Times New Roman" pitchFamily="18" charset="0"/>
              </a:rPr>
            </a:br>
            <a:r>
              <a:rPr lang="zh-CN" altLang="en-US" sz="2000" b="1">
                <a:solidFill>
                  <a:srgbClr val="000000"/>
                </a:solidFill>
                <a:latin typeface="Times New Roman" pitchFamily="18" charset="0"/>
              </a:rPr>
              <a:t>通俗地说，</a:t>
            </a:r>
            <a:r>
              <a:rPr lang="en-US" altLang="zh-CN" sz="2000" b="1">
                <a:solidFill>
                  <a:srgbClr val="000000"/>
                </a:solidFill>
                <a:latin typeface="Times New Roman" pitchFamily="18" charset="0"/>
              </a:rPr>
              <a:t>《EI Compendex》</a:t>
            </a:r>
            <a:r>
              <a:rPr lang="zh-CN" altLang="en-US" sz="2000" b="1">
                <a:solidFill>
                  <a:srgbClr val="000000"/>
                </a:solidFill>
                <a:latin typeface="Times New Roman" pitchFamily="18" charset="0"/>
              </a:rPr>
              <a:t>为“</a:t>
            </a:r>
            <a:r>
              <a:rPr lang="en-US" altLang="zh-CN" sz="2000" b="1">
                <a:solidFill>
                  <a:srgbClr val="000000"/>
                </a:solidFill>
                <a:latin typeface="Times New Roman" pitchFamily="18" charset="0"/>
              </a:rPr>
              <a:t>EI</a:t>
            </a:r>
            <a:r>
              <a:rPr lang="zh-CN" altLang="en-US" sz="2000" b="1">
                <a:solidFill>
                  <a:srgbClr val="000000"/>
                </a:solidFill>
                <a:latin typeface="Times New Roman" pitchFamily="18" charset="0"/>
              </a:rPr>
              <a:t>核心收录”（正式收录），</a:t>
            </a:r>
            <a:r>
              <a:rPr lang="en-US" altLang="zh-CN" sz="2000" b="1">
                <a:solidFill>
                  <a:srgbClr val="000000"/>
                </a:solidFill>
                <a:latin typeface="Times New Roman" pitchFamily="18" charset="0"/>
              </a:rPr>
              <a:t>《EI PageOne》</a:t>
            </a:r>
            <a:r>
              <a:rPr lang="zh-CN" altLang="en-US" sz="2000" b="1">
                <a:solidFill>
                  <a:srgbClr val="000000"/>
                </a:solidFill>
                <a:latin typeface="Times New Roman" pitchFamily="18" charset="0"/>
              </a:rPr>
              <a:t>为“</a:t>
            </a:r>
            <a:r>
              <a:rPr lang="en-US" altLang="zh-CN" sz="2000" b="1">
                <a:solidFill>
                  <a:srgbClr val="000000"/>
                </a:solidFill>
                <a:latin typeface="Times New Roman" pitchFamily="18" charset="0"/>
              </a:rPr>
              <a:t>EI</a:t>
            </a:r>
            <a:r>
              <a:rPr lang="zh-CN" altLang="en-US" sz="2000" b="1">
                <a:solidFill>
                  <a:srgbClr val="000000"/>
                </a:solidFill>
                <a:latin typeface="Times New Roman" pitchFamily="18" charset="0"/>
              </a:rPr>
              <a:t>外围收录”（非正式收录）。因此，在</a:t>
            </a:r>
            <a:r>
              <a:rPr lang="en-US" altLang="zh-CN" sz="2000" b="1">
                <a:solidFill>
                  <a:srgbClr val="000000"/>
                </a:solidFill>
                <a:latin typeface="Times New Roman" pitchFamily="18" charset="0"/>
              </a:rPr>
              <a:t>EV2</a:t>
            </a:r>
            <a:r>
              <a:rPr lang="zh-CN" altLang="en-US" sz="2000" b="1">
                <a:solidFill>
                  <a:srgbClr val="000000"/>
                </a:solidFill>
                <a:latin typeface="Times New Roman" pitchFamily="18" charset="0"/>
              </a:rPr>
              <a:t>检索系统中，论文是否被正式收录可以通过以下两点加以识别：</a:t>
            </a:r>
            <a:br>
              <a:rPr lang="zh-CN" altLang="en-US" sz="2000" b="1">
                <a:solidFill>
                  <a:srgbClr val="000000"/>
                </a:solidFill>
                <a:latin typeface="Times New Roman" pitchFamily="18" charset="0"/>
              </a:rPr>
            </a:br>
            <a:r>
              <a:rPr lang="zh-CN" altLang="en-US" sz="2000" b="1">
                <a:solidFill>
                  <a:srgbClr val="000000"/>
                </a:solidFill>
                <a:latin typeface="Times New Roman" pitchFamily="18" charset="0"/>
              </a:rPr>
              <a:t>◆ </a:t>
            </a:r>
            <a:r>
              <a:rPr lang="en-US" altLang="zh-CN" sz="2000" b="1">
                <a:solidFill>
                  <a:srgbClr val="000000"/>
                </a:solidFill>
                <a:latin typeface="Times New Roman" pitchFamily="18" charset="0"/>
              </a:rPr>
              <a:t>1990</a:t>
            </a:r>
            <a:r>
              <a:rPr lang="zh-CN" altLang="en-US" sz="2000" b="1">
                <a:solidFill>
                  <a:srgbClr val="000000"/>
                </a:solidFill>
                <a:latin typeface="Times New Roman" pitchFamily="18" charset="0"/>
              </a:rPr>
              <a:t>年以前收录的论文，属“</a:t>
            </a:r>
            <a:r>
              <a:rPr lang="en-US" altLang="zh-CN" sz="2000" b="1">
                <a:solidFill>
                  <a:srgbClr val="000000"/>
                </a:solidFill>
                <a:latin typeface="Times New Roman" pitchFamily="18" charset="0"/>
              </a:rPr>
              <a:t>EI</a:t>
            </a:r>
            <a:r>
              <a:rPr lang="zh-CN" altLang="en-US" sz="2000" b="1">
                <a:solidFill>
                  <a:srgbClr val="000000"/>
                </a:solidFill>
                <a:latin typeface="Times New Roman" pitchFamily="18" charset="0"/>
              </a:rPr>
              <a:t>核心收录”；</a:t>
            </a:r>
            <a:br>
              <a:rPr lang="zh-CN" altLang="en-US" sz="2000" b="1">
                <a:solidFill>
                  <a:srgbClr val="000000"/>
                </a:solidFill>
                <a:latin typeface="Times New Roman" pitchFamily="18" charset="0"/>
              </a:rPr>
            </a:br>
            <a:r>
              <a:rPr lang="zh-CN" altLang="en-US" sz="2000" b="1">
                <a:solidFill>
                  <a:srgbClr val="000000"/>
                </a:solidFill>
                <a:latin typeface="Times New Roman" pitchFamily="18" charset="0"/>
              </a:rPr>
              <a:t>◆ </a:t>
            </a:r>
            <a:r>
              <a:rPr lang="en-US" altLang="zh-CN" sz="2000" b="1">
                <a:solidFill>
                  <a:srgbClr val="000000"/>
                </a:solidFill>
                <a:latin typeface="Times New Roman" pitchFamily="18" charset="0"/>
              </a:rPr>
              <a:t>1990</a:t>
            </a:r>
            <a:r>
              <a:rPr lang="zh-CN" altLang="en-US" sz="2000" b="1">
                <a:solidFill>
                  <a:srgbClr val="000000"/>
                </a:solidFill>
                <a:latin typeface="Times New Roman" pitchFamily="18" charset="0"/>
              </a:rPr>
              <a:t>年以后收录的论文，文献记录中含有</a:t>
            </a:r>
            <a:r>
              <a:rPr lang="en-US" altLang="zh-CN" sz="2000" b="1">
                <a:solidFill>
                  <a:srgbClr val="000000"/>
                </a:solidFill>
                <a:latin typeface="Times New Roman" pitchFamily="18" charset="0"/>
              </a:rPr>
              <a:t>Ei</a:t>
            </a:r>
            <a:r>
              <a:rPr lang="zh-CN" altLang="en-US" sz="2000" b="1">
                <a:solidFill>
                  <a:srgbClr val="000000"/>
                </a:solidFill>
                <a:latin typeface="Times New Roman" pitchFamily="18" charset="0"/>
              </a:rPr>
              <a:t>受控词 </a:t>
            </a:r>
            <a:r>
              <a:rPr lang="en-US" altLang="zh-CN" sz="2000" b="1">
                <a:solidFill>
                  <a:srgbClr val="000000"/>
                </a:solidFill>
                <a:latin typeface="Times New Roman" pitchFamily="18" charset="0"/>
              </a:rPr>
              <a:t>(Ei controlled terms) </a:t>
            </a:r>
            <a:r>
              <a:rPr lang="zh-CN" altLang="en-US" sz="2000" b="1">
                <a:solidFill>
                  <a:srgbClr val="000000"/>
                </a:solidFill>
                <a:latin typeface="Times New Roman" pitchFamily="18" charset="0"/>
              </a:rPr>
              <a:t>项的为“</a:t>
            </a:r>
            <a:r>
              <a:rPr lang="en-US" altLang="zh-CN" sz="2000" b="1">
                <a:solidFill>
                  <a:srgbClr val="000000"/>
                </a:solidFill>
                <a:latin typeface="Times New Roman" pitchFamily="18" charset="0"/>
              </a:rPr>
              <a:t>EI</a:t>
            </a:r>
            <a:r>
              <a:rPr lang="zh-CN" altLang="en-US" sz="2000" b="1">
                <a:solidFill>
                  <a:srgbClr val="000000"/>
                </a:solidFill>
                <a:latin typeface="Times New Roman" pitchFamily="18" charset="0"/>
              </a:rPr>
              <a:t>核心收录”，否则为“</a:t>
            </a:r>
            <a:r>
              <a:rPr lang="en-US" altLang="zh-CN" sz="2000" b="1">
                <a:solidFill>
                  <a:srgbClr val="000000"/>
                </a:solidFill>
                <a:latin typeface="Times New Roman" pitchFamily="18" charset="0"/>
              </a:rPr>
              <a:t>EI</a:t>
            </a:r>
            <a:r>
              <a:rPr lang="zh-CN" altLang="en-US" sz="2000" b="1">
                <a:solidFill>
                  <a:srgbClr val="000000"/>
                </a:solidFill>
                <a:latin typeface="Times New Roman" pitchFamily="18" charset="0"/>
              </a:rPr>
              <a:t>外围收录”。</a:t>
            </a:r>
            <a:r>
              <a:rPr lang="zh-CN" altLang="en-US" sz="2000"/>
              <a:t/>
            </a:r>
            <a:br>
              <a:rPr lang="zh-CN" altLang="en-US" sz="2000"/>
            </a:br>
            <a:r>
              <a:rPr lang="zh-CN" altLang="en-US" sz="2000"/>
              <a:t/>
            </a:r>
            <a:br>
              <a:rPr lang="zh-CN" altLang="en-US" sz="2000"/>
            </a:br>
            <a:endParaRPr lang="zh-CN" altLang="en-US" sz="200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1625" y="0"/>
            <a:ext cx="8540750" cy="836712"/>
          </a:xfrm>
        </p:spPr>
        <p:txBody>
          <a:bodyPr/>
          <a:lstStyle/>
          <a:p>
            <a:r>
              <a:rPr lang="en-US" altLang="zh-CN" sz="2400" b="1" dirty="0" smtClean="0"/>
              <a:t>EI </a:t>
            </a:r>
            <a:r>
              <a:rPr lang="en-US" altLang="zh-CN" sz="2400" b="1" dirty="0" err="1" smtClean="0"/>
              <a:t>Compendex</a:t>
            </a:r>
            <a:r>
              <a:rPr lang="en-US" altLang="zh-CN" sz="2400" b="1" dirty="0" smtClean="0"/>
              <a:t> </a:t>
            </a:r>
            <a:r>
              <a:rPr lang="zh-CN" altLang="en-US" sz="2400" b="1" dirty="0" smtClean="0"/>
              <a:t>收录的论文</a:t>
            </a:r>
            <a:endParaRPr lang="zh-CN" altLang="en-US" sz="2400" b="1" dirty="0"/>
          </a:p>
        </p:txBody>
      </p:sp>
      <p:pic>
        <p:nvPicPr>
          <p:cNvPr id="167938" name="Picture 2"/>
          <p:cNvPicPr>
            <a:picLocks noGrp="1" noChangeAspect="1" noChangeArrowheads="1"/>
          </p:cNvPicPr>
          <p:nvPr>
            <p:ph idx="1"/>
          </p:nvPr>
        </p:nvPicPr>
        <p:blipFill>
          <a:blip r:embed="rId2"/>
          <a:srcRect/>
          <a:stretch>
            <a:fillRect/>
          </a:stretch>
        </p:blipFill>
        <p:spPr bwMode="auto">
          <a:xfrm>
            <a:off x="-1" y="836712"/>
            <a:ext cx="9122935" cy="6021288"/>
          </a:xfrm>
          <a:prstGeom prst="rect">
            <a:avLst/>
          </a:prstGeom>
          <a:noFill/>
          <a:ln w="9525">
            <a:noFill/>
            <a:miter lim="800000"/>
            <a:headEnd/>
            <a:tailEnd/>
          </a:ln>
        </p:spPr>
      </p:pic>
      <p:sp>
        <p:nvSpPr>
          <p:cNvPr id="5" name="矩形 4"/>
          <p:cNvSpPr/>
          <p:nvPr/>
        </p:nvSpPr>
        <p:spPr bwMode="auto">
          <a:xfrm>
            <a:off x="539552" y="5661248"/>
            <a:ext cx="3528392" cy="144016"/>
          </a:xfrm>
          <a:prstGeom prst="rect">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8" name="矩形 7"/>
          <p:cNvSpPr/>
          <p:nvPr/>
        </p:nvSpPr>
        <p:spPr bwMode="auto">
          <a:xfrm>
            <a:off x="539552" y="6093296"/>
            <a:ext cx="8604448" cy="216024"/>
          </a:xfrm>
          <a:prstGeom prst="rect">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9" name="TextBox 8"/>
          <p:cNvSpPr txBox="1"/>
          <p:nvPr/>
        </p:nvSpPr>
        <p:spPr>
          <a:xfrm>
            <a:off x="4932040" y="5157192"/>
            <a:ext cx="963980" cy="400110"/>
          </a:xfrm>
          <a:prstGeom prst="rect">
            <a:avLst/>
          </a:prstGeom>
          <a:noFill/>
        </p:spPr>
        <p:txBody>
          <a:bodyPr wrap="square" rtlCol="0">
            <a:spAutoFit/>
          </a:bodyPr>
          <a:lstStyle/>
          <a:p>
            <a:r>
              <a:rPr lang="zh-CN" altLang="en-US" sz="2000" dirty="0" smtClean="0">
                <a:solidFill>
                  <a:srgbClr val="FF0000"/>
                </a:solidFill>
              </a:rPr>
              <a:t>受控词</a:t>
            </a:r>
            <a:endParaRPr lang="zh-CN" altLang="en-US" sz="2000" dirty="0">
              <a:solidFill>
                <a:srgbClr val="FF0000"/>
              </a:solidFill>
            </a:endParaRPr>
          </a:p>
        </p:txBody>
      </p:sp>
      <p:cxnSp>
        <p:nvCxnSpPr>
          <p:cNvPr id="11" name="直接箭头连接符 10"/>
          <p:cNvCxnSpPr>
            <a:endCxn id="5" idx="3"/>
          </p:cNvCxnSpPr>
          <p:nvPr/>
        </p:nvCxnSpPr>
        <p:spPr bwMode="auto">
          <a:xfrm rot="10800000" flipV="1">
            <a:off x="4067944" y="5373216"/>
            <a:ext cx="864096" cy="360040"/>
          </a:xfrm>
          <a:prstGeom prst="straightConnector1">
            <a:avLst/>
          </a:prstGeom>
          <a:solidFill>
            <a:schemeClr val="accent1"/>
          </a:solidFill>
          <a:ln w="25400" cap="flat" cmpd="sng" algn="ctr">
            <a:solidFill>
              <a:srgbClr val="FF0000"/>
            </a:solidFill>
            <a:prstDash val="solid"/>
            <a:miter lim="800000"/>
            <a:headEnd type="none" w="med" len="med"/>
            <a:tailEnd type="arrow"/>
          </a:ln>
          <a:effectLst/>
        </p:spPr>
      </p:cxnSp>
      <p:sp>
        <p:nvSpPr>
          <p:cNvPr id="14" name="TextBox 13"/>
          <p:cNvSpPr txBox="1"/>
          <p:nvPr/>
        </p:nvSpPr>
        <p:spPr>
          <a:xfrm>
            <a:off x="7092280" y="5157192"/>
            <a:ext cx="1080120" cy="400110"/>
          </a:xfrm>
          <a:prstGeom prst="rect">
            <a:avLst/>
          </a:prstGeom>
          <a:noFill/>
        </p:spPr>
        <p:txBody>
          <a:bodyPr wrap="square" rtlCol="0">
            <a:spAutoFit/>
          </a:bodyPr>
          <a:lstStyle/>
          <a:p>
            <a:r>
              <a:rPr lang="zh-CN" altLang="en-US" sz="2000" dirty="0" smtClean="0">
                <a:solidFill>
                  <a:srgbClr val="FF0000"/>
                </a:solidFill>
              </a:rPr>
              <a:t>分类号</a:t>
            </a:r>
            <a:endParaRPr lang="zh-CN" altLang="en-US" sz="2000" dirty="0">
              <a:solidFill>
                <a:srgbClr val="FF0000"/>
              </a:solidFill>
            </a:endParaRPr>
          </a:p>
        </p:txBody>
      </p:sp>
      <p:cxnSp>
        <p:nvCxnSpPr>
          <p:cNvPr id="16" name="直接箭头连接符 15"/>
          <p:cNvCxnSpPr/>
          <p:nvPr/>
        </p:nvCxnSpPr>
        <p:spPr bwMode="auto">
          <a:xfrm rot="5400000">
            <a:off x="6660232" y="5517232"/>
            <a:ext cx="576064" cy="576064"/>
          </a:xfrm>
          <a:prstGeom prst="straightConnector1">
            <a:avLst/>
          </a:prstGeom>
          <a:solidFill>
            <a:schemeClr val="accent1"/>
          </a:solidFill>
          <a:ln w="25400" cap="flat" cmpd="sng" algn="ctr">
            <a:solidFill>
              <a:srgbClr val="FF0000"/>
            </a:solidFill>
            <a:prstDash val="solid"/>
            <a:miter lim="800000"/>
            <a:headEnd type="none" w="med" len="med"/>
            <a:tailEnd type="arrow"/>
          </a:ln>
          <a:effectLst/>
        </p:spPr>
      </p:cxn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1625" y="404664"/>
            <a:ext cx="8540750" cy="1080120"/>
          </a:xfrm>
        </p:spPr>
        <p:txBody>
          <a:bodyPr/>
          <a:lstStyle/>
          <a:p>
            <a:r>
              <a:rPr lang="en-US" altLang="zh-CN" sz="2800" b="1" dirty="0" smtClean="0"/>
              <a:t>EI page one </a:t>
            </a:r>
            <a:r>
              <a:rPr lang="zh-CN" altLang="en-US" sz="2800" b="1" dirty="0" smtClean="0"/>
              <a:t>收录的论文</a:t>
            </a:r>
            <a:endParaRPr lang="zh-CN" altLang="en-US" sz="2800" b="1" dirty="0"/>
          </a:p>
        </p:txBody>
      </p:sp>
      <p:pic>
        <p:nvPicPr>
          <p:cNvPr id="168962" name="Picture 2"/>
          <p:cNvPicPr>
            <a:picLocks noGrp="1" noChangeAspect="1" noChangeArrowheads="1"/>
          </p:cNvPicPr>
          <p:nvPr>
            <p:ph idx="1"/>
          </p:nvPr>
        </p:nvPicPr>
        <p:blipFill>
          <a:blip r:embed="rId2"/>
          <a:srcRect/>
          <a:stretch>
            <a:fillRect/>
          </a:stretch>
        </p:blipFill>
        <p:spPr bwMode="auto">
          <a:xfrm>
            <a:off x="107504" y="1556792"/>
            <a:ext cx="8928993" cy="5184576"/>
          </a:xfrm>
          <a:prstGeom prst="rect">
            <a:avLst/>
          </a:prstGeom>
          <a:noFill/>
          <a:ln w="9525">
            <a:noFill/>
            <a:miter lim="800000"/>
            <a:headEnd/>
            <a:tailEnd/>
          </a:ln>
        </p:spPr>
      </p:pic>
      <p:sp>
        <p:nvSpPr>
          <p:cNvPr id="5" name="TextBox 4"/>
          <p:cNvSpPr txBox="1"/>
          <p:nvPr/>
        </p:nvSpPr>
        <p:spPr>
          <a:xfrm>
            <a:off x="3779912" y="3501008"/>
            <a:ext cx="3244799" cy="461665"/>
          </a:xfrm>
          <a:prstGeom prst="rect">
            <a:avLst/>
          </a:prstGeom>
          <a:noFill/>
          <a:ln w="25400">
            <a:solidFill>
              <a:srgbClr val="FF0000"/>
            </a:solidFill>
          </a:ln>
        </p:spPr>
        <p:txBody>
          <a:bodyPr wrap="none" rtlCol="0">
            <a:spAutoFit/>
          </a:bodyPr>
          <a:lstStyle/>
          <a:p>
            <a:r>
              <a:rPr lang="zh-CN" altLang="en-US" dirty="0" smtClean="0">
                <a:solidFill>
                  <a:srgbClr val="FF0000"/>
                </a:solidFill>
              </a:rPr>
              <a:t>没有</a:t>
            </a:r>
            <a:r>
              <a:rPr lang="en-US" altLang="zh-CN" dirty="0" smtClean="0">
                <a:solidFill>
                  <a:srgbClr val="FF0000"/>
                </a:solidFill>
              </a:rPr>
              <a:t>EI</a:t>
            </a:r>
            <a:r>
              <a:rPr lang="zh-CN" altLang="en-US" dirty="0" smtClean="0">
                <a:solidFill>
                  <a:srgbClr val="FF0000"/>
                </a:solidFill>
              </a:rPr>
              <a:t>受控词和分类号</a:t>
            </a:r>
            <a:endParaRPr lang="zh-CN" altLang="en-US" dirty="0">
              <a:solidFill>
                <a:srgbClr val="FF0000"/>
              </a:solidFill>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r>
              <a:rPr lang="en-US" altLang="zh-CN" sz="3200" b="1">
                <a:solidFill>
                  <a:srgbClr val="000099"/>
                </a:solidFill>
                <a:latin typeface="宋体" pitchFamily="2" charset="-122"/>
              </a:rPr>
              <a:t>EI</a:t>
            </a:r>
            <a:r>
              <a:rPr lang="zh-CN" altLang="en-US" sz="3200" b="1">
                <a:solidFill>
                  <a:srgbClr val="000099"/>
                </a:solidFill>
                <a:latin typeface="宋体" pitchFamily="2" charset="-122"/>
              </a:rPr>
              <a:t>收录论文的检索</a:t>
            </a:r>
          </a:p>
        </p:txBody>
      </p:sp>
      <p:sp>
        <p:nvSpPr>
          <p:cNvPr id="23555" name="Rectangle 3"/>
          <p:cNvSpPr>
            <a:spLocks noGrp="1" noRot="1" noChangeArrowheads="1"/>
          </p:cNvSpPr>
          <p:nvPr>
            <p:ph type="body" idx="1"/>
          </p:nvPr>
        </p:nvSpPr>
        <p:spPr>
          <a:xfrm>
            <a:off x="1116013" y="1905000"/>
            <a:ext cx="7200900" cy="4194175"/>
          </a:xfrm>
        </p:spPr>
        <p:txBody>
          <a:bodyPr/>
          <a:lstStyle/>
          <a:p>
            <a:pPr>
              <a:lnSpc>
                <a:spcPct val="130000"/>
              </a:lnSpc>
              <a:spcBef>
                <a:spcPct val="50000"/>
              </a:spcBef>
            </a:pPr>
            <a:r>
              <a:rPr lang="zh-CN" altLang="zh-CN" sz="2000" b="1">
                <a:solidFill>
                  <a:srgbClr val="000000"/>
                </a:solidFill>
                <a:latin typeface="Times New Roman" pitchFamily="18" charset="0"/>
              </a:rPr>
              <a:t>Engineering Village 2</a:t>
            </a:r>
            <a:endParaRPr lang="en-US" altLang="zh-CN" sz="2000" b="1">
              <a:solidFill>
                <a:srgbClr val="000000"/>
              </a:solidFill>
              <a:latin typeface="Times New Roman" pitchFamily="18" charset="0"/>
            </a:endParaRPr>
          </a:p>
          <a:p>
            <a:pPr>
              <a:lnSpc>
                <a:spcPct val="130000"/>
              </a:lnSpc>
              <a:spcBef>
                <a:spcPct val="50000"/>
              </a:spcBef>
            </a:pPr>
            <a:r>
              <a:rPr lang="zh-CN" altLang="zh-CN" sz="2000" b="1">
                <a:solidFill>
                  <a:srgbClr val="000000"/>
                </a:solidFill>
                <a:latin typeface="Times New Roman" pitchFamily="18" charset="0"/>
              </a:rPr>
              <a:t>提供</a:t>
            </a:r>
            <a:r>
              <a:rPr lang="zh-CN" altLang="en-US" sz="2000" b="1">
                <a:solidFill>
                  <a:srgbClr val="000000"/>
                </a:solidFill>
                <a:latin typeface="Times New Roman" pitchFamily="18" charset="0"/>
              </a:rPr>
              <a:t>三</a:t>
            </a:r>
            <a:r>
              <a:rPr lang="zh-CN" altLang="zh-CN" sz="2000" b="1">
                <a:solidFill>
                  <a:srgbClr val="000000"/>
                </a:solidFill>
                <a:latin typeface="Times New Roman" pitchFamily="18" charset="0"/>
              </a:rPr>
              <a:t>两种检索方式：</a:t>
            </a:r>
            <a:endParaRPr lang="zh-CN" altLang="en-US" sz="2000" b="1">
              <a:solidFill>
                <a:srgbClr val="000000"/>
              </a:solidFill>
              <a:latin typeface="Times New Roman" pitchFamily="18" charset="0"/>
            </a:endParaRPr>
          </a:p>
          <a:p>
            <a:pPr>
              <a:lnSpc>
                <a:spcPct val="130000"/>
              </a:lnSpc>
              <a:spcBef>
                <a:spcPct val="50000"/>
              </a:spcBef>
            </a:pPr>
            <a:r>
              <a:rPr lang="zh-CN" altLang="en-US" sz="2000" b="1">
                <a:solidFill>
                  <a:srgbClr val="000000"/>
                </a:solidFill>
                <a:latin typeface="Times New Roman" pitchFamily="18" charset="0"/>
              </a:rPr>
              <a:t>简单检索（</a:t>
            </a:r>
            <a:r>
              <a:rPr lang="en-US" altLang="zh-CN" sz="2000" b="1">
                <a:solidFill>
                  <a:srgbClr val="000000"/>
                </a:solidFill>
                <a:latin typeface="Times New Roman" pitchFamily="18" charset="0"/>
              </a:rPr>
              <a:t>Easy Serch</a:t>
            </a:r>
            <a:r>
              <a:rPr lang="zh-CN" altLang="en-US" sz="2000" b="1">
                <a:solidFill>
                  <a:srgbClr val="000000"/>
                </a:solidFill>
                <a:latin typeface="Times New Roman" pitchFamily="18" charset="0"/>
              </a:rPr>
              <a:t>）</a:t>
            </a:r>
            <a:r>
              <a:rPr lang="zh-CN" altLang="zh-CN" sz="2000" b="1">
                <a:solidFill>
                  <a:srgbClr val="000000"/>
                </a:solidFill>
                <a:latin typeface="Times New Roman" pitchFamily="18" charset="0"/>
              </a:rPr>
              <a:t>快速检索</a:t>
            </a:r>
            <a:r>
              <a:rPr lang="zh-CN" altLang="zh-CN" sz="2000">
                <a:solidFill>
                  <a:srgbClr val="000000"/>
                </a:solidFill>
                <a:latin typeface="Times New Roman" pitchFamily="18" charset="0"/>
              </a:rPr>
              <a:t>（</a:t>
            </a:r>
            <a:r>
              <a:rPr lang="zh-CN" altLang="zh-CN" sz="2000" b="1">
                <a:solidFill>
                  <a:srgbClr val="000000"/>
                </a:solidFill>
                <a:latin typeface="Times New Roman" pitchFamily="18" charset="0"/>
              </a:rPr>
              <a:t>Quick Search）</a:t>
            </a:r>
            <a:r>
              <a:rPr lang="zh-CN" altLang="zh-CN" sz="2000">
                <a:solidFill>
                  <a:srgbClr val="000000"/>
                </a:solidFill>
                <a:latin typeface="Times New Roman" pitchFamily="18" charset="0"/>
              </a:rPr>
              <a:t>和</a:t>
            </a:r>
            <a:r>
              <a:rPr lang="zh-CN" altLang="zh-CN" sz="2000" b="1">
                <a:solidFill>
                  <a:srgbClr val="000000"/>
                </a:solidFill>
                <a:latin typeface="Times New Roman" pitchFamily="18" charset="0"/>
              </a:rPr>
              <a:t>高级检索</a:t>
            </a:r>
            <a:r>
              <a:rPr lang="zh-CN" altLang="zh-CN" sz="2000">
                <a:solidFill>
                  <a:srgbClr val="000000"/>
                </a:solidFill>
                <a:latin typeface="Times New Roman" pitchFamily="18" charset="0"/>
              </a:rPr>
              <a:t>（</a:t>
            </a:r>
            <a:r>
              <a:rPr lang="zh-CN" altLang="zh-CN" sz="2000" b="1">
                <a:solidFill>
                  <a:srgbClr val="000000"/>
                </a:solidFill>
                <a:latin typeface="Times New Roman" pitchFamily="18" charset="0"/>
              </a:rPr>
              <a:t>Expert Search）</a:t>
            </a:r>
            <a:r>
              <a:rPr lang="zh-CN" altLang="zh-CN" sz="2000">
                <a:solidFill>
                  <a:srgbClr val="000000"/>
                </a:solidFill>
                <a:latin typeface="Times New Roman" pitchFamily="18" charset="0"/>
              </a:rPr>
              <a:t>。</a:t>
            </a:r>
            <a:endParaRPr lang="zh-CN" altLang="en-US" sz="2000">
              <a:solidFill>
                <a:srgbClr val="000000"/>
              </a:solidFill>
              <a:latin typeface="Times New Roman" pitchFamily="18" charset="0"/>
            </a:endParaRPr>
          </a:p>
          <a:p>
            <a:pPr>
              <a:lnSpc>
                <a:spcPct val="130000"/>
              </a:lnSpc>
              <a:spcBef>
                <a:spcPct val="50000"/>
              </a:spcBef>
            </a:pPr>
            <a:r>
              <a:rPr lang="zh-CN" altLang="en-US" sz="2000" b="1">
                <a:solidFill>
                  <a:srgbClr val="000000"/>
                </a:solidFill>
                <a:latin typeface="Times New Roman" pitchFamily="18" charset="0"/>
              </a:rPr>
              <a:t>常用的是两种：</a:t>
            </a:r>
            <a:r>
              <a:rPr lang="en-US" altLang="zh-CN" sz="2000" b="1">
                <a:solidFill>
                  <a:srgbClr val="000000"/>
                </a:solidFill>
                <a:latin typeface="Times New Roman" pitchFamily="18" charset="0"/>
              </a:rPr>
              <a:t>1</a:t>
            </a:r>
            <a:r>
              <a:rPr lang="zh-CN" altLang="en-US" sz="2000" b="1">
                <a:solidFill>
                  <a:srgbClr val="000000"/>
                </a:solidFill>
                <a:latin typeface="Times New Roman" pitchFamily="18" charset="0"/>
              </a:rPr>
              <a:t>，快速检索</a:t>
            </a:r>
          </a:p>
          <a:p>
            <a:pPr>
              <a:lnSpc>
                <a:spcPct val="130000"/>
              </a:lnSpc>
              <a:spcBef>
                <a:spcPct val="50000"/>
              </a:spcBef>
            </a:pPr>
            <a:r>
              <a:rPr lang="zh-CN" altLang="en-US" sz="2000" b="1">
                <a:solidFill>
                  <a:srgbClr val="000000"/>
                </a:solidFill>
                <a:latin typeface="Times New Roman" pitchFamily="18" charset="0"/>
              </a:rPr>
              <a:t>                             </a:t>
            </a:r>
            <a:r>
              <a:rPr lang="en-US" altLang="zh-CN" sz="2000" b="1">
                <a:solidFill>
                  <a:srgbClr val="000000"/>
                </a:solidFill>
                <a:latin typeface="Times New Roman" pitchFamily="18" charset="0"/>
              </a:rPr>
              <a:t>2</a:t>
            </a:r>
            <a:r>
              <a:rPr lang="zh-CN" altLang="en-US" sz="2000" b="1">
                <a:solidFill>
                  <a:srgbClr val="000000"/>
                </a:solidFill>
                <a:latin typeface="Times New Roman" pitchFamily="18" charset="0"/>
              </a:rPr>
              <a:t>，高级检索</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rrowheads="1"/>
          </p:cNvSpPr>
          <p:nvPr>
            <p:ph type="title"/>
          </p:nvPr>
        </p:nvSpPr>
        <p:spPr>
          <a:xfrm>
            <a:off x="251520" y="404664"/>
            <a:ext cx="8540750" cy="1143000"/>
          </a:xfrm>
        </p:spPr>
        <p:txBody>
          <a:bodyPr/>
          <a:lstStyle/>
          <a:p>
            <a:r>
              <a:rPr lang="en-US" altLang="zh-CN" sz="3200" b="1" dirty="0">
                <a:solidFill>
                  <a:srgbClr val="000099"/>
                </a:solidFill>
                <a:latin typeface="宋体" pitchFamily="2" charset="-122"/>
              </a:rPr>
              <a:t>1</a:t>
            </a:r>
            <a:r>
              <a:rPr lang="zh-CN" altLang="en-US" sz="3200" b="1" dirty="0">
                <a:solidFill>
                  <a:srgbClr val="000099"/>
                </a:solidFill>
                <a:latin typeface="宋体" pitchFamily="2" charset="-122"/>
              </a:rPr>
              <a:t>，快速检索</a:t>
            </a:r>
          </a:p>
        </p:txBody>
      </p:sp>
      <p:sp>
        <p:nvSpPr>
          <p:cNvPr id="125955" name="Rectangle 3"/>
          <p:cNvSpPr>
            <a:spLocks noGrp="1" noRot="1" noChangeArrowheads="1"/>
          </p:cNvSpPr>
          <p:nvPr>
            <p:ph type="body" idx="1"/>
          </p:nvPr>
        </p:nvSpPr>
        <p:spPr>
          <a:xfrm>
            <a:off x="301625" y="1700213"/>
            <a:ext cx="8540750" cy="4398962"/>
          </a:xfrm>
        </p:spPr>
        <p:txBody>
          <a:bodyPr/>
          <a:lstStyle/>
          <a:p>
            <a:pPr marL="0" indent="0">
              <a:lnSpc>
                <a:spcPct val="130000"/>
              </a:lnSpc>
              <a:buNone/>
            </a:pPr>
            <a:endParaRPr lang="zh-CN" altLang="en-US" sz="1800" b="1" dirty="0">
              <a:solidFill>
                <a:srgbClr val="000000"/>
              </a:solidFill>
              <a:latin typeface="宋体" pitchFamily="2"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0"/>
            <a:ext cx="9144000" cy="5486400"/>
          </a:xfrm>
          <a:prstGeom prst="rect">
            <a:avLst/>
          </a:prstGeom>
        </p:spPr>
      </p:pic>
      <p:sp>
        <p:nvSpPr>
          <p:cNvPr id="3" name="矩形 2"/>
          <p:cNvSpPr/>
          <p:nvPr/>
        </p:nvSpPr>
        <p:spPr bwMode="auto">
          <a:xfrm>
            <a:off x="5652120" y="2420888"/>
            <a:ext cx="1584176" cy="1080120"/>
          </a:xfrm>
          <a:prstGeom prst="rect">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4" name="TextBox 3"/>
          <p:cNvSpPr txBox="1"/>
          <p:nvPr/>
        </p:nvSpPr>
        <p:spPr>
          <a:xfrm>
            <a:off x="7376080" y="2299228"/>
            <a:ext cx="648072" cy="1323439"/>
          </a:xfrm>
          <a:prstGeom prst="rect">
            <a:avLst/>
          </a:prstGeom>
          <a:noFill/>
        </p:spPr>
        <p:txBody>
          <a:bodyPr wrap="square" rtlCol="0">
            <a:spAutoFit/>
          </a:bodyPr>
          <a:lstStyle/>
          <a:p>
            <a:r>
              <a:rPr lang="zh-CN" altLang="en-US" sz="2000" dirty="0" smtClean="0">
                <a:solidFill>
                  <a:srgbClr val="FF0000"/>
                </a:solidFill>
              </a:rPr>
              <a:t>检索索引</a:t>
            </a:r>
            <a:endParaRPr lang="zh-CN" altLang="en-US" sz="2000" dirty="0">
              <a:solidFill>
                <a:srgbClr val="FF0000"/>
              </a:solidFill>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rrowheads="1"/>
          </p:cNvSpPr>
          <p:nvPr>
            <p:ph type="title"/>
          </p:nvPr>
        </p:nvSpPr>
        <p:spPr>
          <a:xfrm>
            <a:off x="301625" y="116632"/>
            <a:ext cx="8540750" cy="936104"/>
          </a:xfrm>
        </p:spPr>
        <p:txBody>
          <a:bodyPr/>
          <a:lstStyle/>
          <a:p>
            <a:r>
              <a:rPr lang="en-US" altLang="zh-CN" sz="3200" dirty="0">
                <a:solidFill>
                  <a:srgbClr val="000099"/>
                </a:solidFill>
                <a:latin typeface="Times New Roman" pitchFamily="18" charset="0"/>
              </a:rPr>
              <a:t>2</a:t>
            </a:r>
            <a:r>
              <a:rPr lang="zh-CN" altLang="en-US" sz="3200" b="1" dirty="0">
                <a:solidFill>
                  <a:srgbClr val="000099"/>
                </a:solidFill>
                <a:latin typeface="Times New Roman" pitchFamily="18" charset="0"/>
              </a:rPr>
              <a:t>，高级检索</a:t>
            </a:r>
          </a:p>
        </p:txBody>
      </p:sp>
      <p:sp>
        <p:nvSpPr>
          <p:cNvPr id="131079" name="Rectangle 7"/>
          <p:cNvSpPr>
            <a:spLocks noChangeArrowheads="1"/>
          </p:cNvSpPr>
          <p:nvPr/>
        </p:nvSpPr>
        <p:spPr bwMode="auto">
          <a:xfrm>
            <a:off x="684212" y="836712"/>
            <a:ext cx="7991475" cy="1200329"/>
          </a:xfrm>
          <a:prstGeom prst="rect">
            <a:avLst/>
          </a:prstGeom>
          <a:noFill/>
          <a:ln w="9525">
            <a:noFill/>
            <a:miter lim="800000"/>
            <a:headEnd/>
            <a:tailEnd/>
          </a:ln>
          <a:effectLst/>
        </p:spPr>
        <p:txBody>
          <a:bodyPr wrap="square">
            <a:spAutoFit/>
          </a:bodyPr>
          <a:lstStyle/>
          <a:p>
            <a:pPr>
              <a:spcBef>
                <a:spcPct val="20000"/>
              </a:spcBef>
            </a:pPr>
            <a:r>
              <a:rPr kumimoji="1" lang="zh-CN" altLang="en-US" b="1" dirty="0">
                <a:solidFill>
                  <a:srgbClr val="000000"/>
                </a:solidFill>
                <a:latin typeface="宋体" pitchFamily="2" charset="-122"/>
              </a:rPr>
              <a:t>高级检索提供更强大而灵活的功能，与快速检索相比，用户可以使用更复杂的布尔（</a:t>
            </a:r>
            <a:r>
              <a:rPr kumimoji="1" lang="en-US" altLang="zh-CN" b="1" dirty="0">
                <a:solidFill>
                  <a:srgbClr val="000000"/>
                </a:solidFill>
                <a:latin typeface="宋体" pitchFamily="2" charset="-122"/>
              </a:rPr>
              <a:t>Boolean</a:t>
            </a:r>
            <a:r>
              <a:rPr kumimoji="1" lang="zh-CN" altLang="en-US" b="1" dirty="0">
                <a:solidFill>
                  <a:srgbClr val="000000"/>
                </a:solidFill>
                <a:latin typeface="宋体" pitchFamily="2" charset="-122"/>
              </a:rPr>
              <a:t>）逻辑，该检索方式包含更多的检索选项。</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61" y="2037041"/>
            <a:ext cx="8820472" cy="5292283"/>
          </a:xfrm>
          <a:prstGeom prst="rect">
            <a:avLst/>
          </a:prstGeom>
        </p:spPr>
      </p:pic>
      <p:sp>
        <p:nvSpPr>
          <p:cNvPr id="3" name="矩形 2"/>
          <p:cNvSpPr/>
          <p:nvPr/>
        </p:nvSpPr>
        <p:spPr bwMode="auto">
          <a:xfrm>
            <a:off x="5724128" y="3068960"/>
            <a:ext cx="1584176" cy="1440160"/>
          </a:xfrm>
          <a:prstGeom prst="rect">
            <a:avLst/>
          </a:prstGeom>
          <a:solidFill>
            <a:schemeClr val="accent1">
              <a:alpha val="100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4" name="TextBox 3"/>
          <p:cNvSpPr txBox="1"/>
          <p:nvPr/>
        </p:nvSpPr>
        <p:spPr>
          <a:xfrm>
            <a:off x="7452320" y="3068960"/>
            <a:ext cx="360040" cy="1569660"/>
          </a:xfrm>
          <a:prstGeom prst="rect">
            <a:avLst/>
          </a:prstGeom>
          <a:noFill/>
        </p:spPr>
        <p:txBody>
          <a:bodyPr wrap="square" rtlCol="0">
            <a:spAutoFit/>
          </a:bodyPr>
          <a:lstStyle/>
          <a:p>
            <a:r>
              <a:rPr lang="zh-CN" altLang="en-US" dirty="0" smtClean="0">
                <a:solidFill>
                  <a:srgbClr val="FF0000"/>
                </a:solidFill>
              </a:rPr>
              <a:t>检索索引</a:t>
            </a:r>
            <a:endParaRPr lang="zh-CN" altLang="en-US" dirty="0">
              <a:solidFill>
                <a:srgbClr val="FF0000"/>
              </a:solidFill>
            </a:endParaRPr>
          </a:p>
        </p:txBody>
      </p:sp>
      <p:sp>
        <p:nvSpPr>
          <p:cNvPr id="5" name="矩形 4"/>
          <p:cNvSpPr/>
          <p:nvPr/>
        </p:nvSpPr>
        <p:spPr bwMode="auto">
          <a:xfrm>
            <a:off x="395536" y="4797152"/>
            <a:ext cx="5328592" cy="2060848"/>
          </a:xfrm>
          <a:prstGeom prst="rect">
            <a:avLst/>
          </a:prstGeom>
          <a:solidFill>
            <a:schemeClr val="accent1">
              <a:alpha val="0"/>
            </a:scheme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pitchFamily="2" charset="-122"/>
            </a:endParaRPr>
          </a:p>
        </p:txBody>
      </p:sp>
      <p:cxnSp>
        <p:nvCxnSpPr>
          <p:cNvPr id="7" name="直接箭头连接符 6"/>
          <p:cNvCxnSpPr/>
          <p:nvPr/>
        </p:nvCxnSpPr>
        <p:spPr bwMode="auto">
          <a:xfrm flipH="1">
            <a:off x="5724128" y="6453336"/>
            <a:ext cx="432048" cy="0"/>
          </a:xfrm>
          <a:prstGeom prst="straightConnector1">
            <a:avLst/>
          </a:prstGeom>
          <a:solidFill>
            <a:schemeClr val="accent1"/>
          </a:solidFill>
          <a:ln w="9525" cap="flat" cmpd="sng" algn="ctr">
            <a:solidFill>
              <a:srgbClr val="FF0000"/>
            </a:solidFill>
            <a:prstDash val="solid"/>
            <a:miter lim="800000"/>
            <a:headEnd type="none" w="med" len="med"/>
            <a:tailEnd type="arrow"/>
          </a:ln>
          <a:effectLst/>
        </p:spPr>
      </p:cxnSp>
      <p:sp>
        <p:nvSpPr>
          <p:cNvPr id="8" name="TextBox 7"/>
          <p:cNvSpPr txBox="1"/>
          <p:nvPr/>
        </p:nvSpPr>
        <p:spPr>
          <a:xfrm>
            <a:off x="6228184" y="6290279"/>
            <a:ext cx="1656184" cy="646331"/>
          </a:xfrm>
          <a:prstGeom prst="rect">
            <a:avLst/>
          </a:prstGeom>
          <a:noFill/>
        </p:spPr>
        <p:txBody>
          <a:bodyPr wrap="square" rtlCol="0">
            <a:spAutoFit/>
          </a:bodyPr>
          <a:lstStyle/>
          <a:p>
            <a:r>
              <a:rPr lang="zh-CN" altLang="en-US" sz="1800" dirty="0" smtClean="0">
                <a:solidFill>
                  <a:srgbClr val="FF0000"/>
                </a:solidFill>
              </a:rPr>
              <a:t>检索范围及相应代码</a:t>
            </a:r>
            <a:endParaRPr lang="zh-CN" altLang="en-US" sz="1800" dirty="0">
              <a:solidFill>
                <a:srgbClr val="FF0000"/>
              </a:solidFill>
            </a:endParaRPr>
          </a:p>
        </p:txBody>
      </p:sp>
      <p:sp>
        <p:nvSpPr>
          <p:cNvPr id="9" name="TextBox 8"/>
          <p:cNvSpPr txBox="1"/>
          <p:nvPr/>
        </p:nvSpPr>
        <p:spPr>
          <a:xfrm>
            <a:off x="1619672" y="3493083"/>
            <a:ext cx="1944216" cy="461665"/>
          </a:xfrm>
          <a:prstGeom prst="rect">
            <a:avLst/>
          </a:prstGeom>
          <a:noFill/>
        </p:spPr>
        <p:txBody>
          <a:bodyPr wrap="square" rtlCol="0">
            <a:spAutoFit/>
          </a:bodyPr>
          <a:lstStyle/>
          <a:p>
            <a:r>
              <a:rPr lang="zh-CN" altLang="en-US" dirty="0" smtClean="0">
                <a:solidFill>
                  <a:srgbClr val="FF0000"/>
                </a:solidFill>
              </a:rPr>
              <a:t>检索输入框</a:t>
            </a:r>
            <a:endParaRPr lang="zh-CN" altLang="en-US" dirty="0">
              <a:solidFill>
                <a:srgbClr val="FF0000"/>
              </a:solidFill>
            </a:endParaRP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rrowheads="1"/>
          </p:cNvSpPr>
          <p:nvPr>
            <p:ph type="title"/>
          </p:nvPr>
        </p:nvSpPr>
        <p:spPr>
          <a:xfrm>
            <a:off x="684213" y="836613"/>
            <a:ext cx="8072437" cy="433387"/>
          </a:xfrm>
        </p:spPr>
        <p:txBody>
          <a:bodyPr/>
          <a:lstStyle/>
          <a:p>
            <a:pPr algn="l"/>
            <a:r>
              <a:rPr lang="zh-CN" altLang="en-US" sz="2800" b="1">
                <a:solidFill>
                  <a:srgbClr val="000099"/>
                </a:solidFill>
              </a:rPr>
              <a:t>字段说明</a:t>
            </a:r>
          </a:p>
        </p:txBody>
      </p:sp>
      <p:sp>
        <p:nvSpPr>
          <p:cNvPr id="185347" name="Rectangle 3"/>
          <p:cNvSpPr>
            <a:spLocks noGrp="1" noRot="1" noChangeArrowheads="1"/>
          </p:cNvSpPr>
          <p:nvPr>
            <p:ph type="body" idx="1"/>
          </p:nvPr>
        </p:nvSpPr>
        <p:spPr>
          <a:xfrm>
            <a:off x="611188" y="1412875"/>
            <a:ext cx="7989887" cy="4968875"/>
          </a:xfrm>
        </p:spPr>
        <p:txBody>
          <a:bodyPr/>
          <a:lstStyle/>
          <a:p>
            <a:pPr>
              <a:lnSpc>
                <a:spcPct val="130000"/>
              </a:lnSpc>
              <a:spcBef>
                <a:spcPct val="50000"/>
              </a:spcBef>
            </a:pPr>
            <a:r>
              <a:rPr lang="en-US" altLang="zh-CN" sz="1800" b="1">
                <a:solidFill>
                  <a:schemeClr val="hlink"/>
                </a:solidFill>
                <a:latin typeface="Times New Roman" pitchFamily="18" charset="0"/>
              </a:rPr>
              <a:t>All fields:</a:t>
            </a:r>
          </a:p>
          <a:p>
            <a:pPr>
              <a:lnSpc>
                <a:spcPct val="130000"/>
              </a:lnSpc>
              <a:spcBef>
                <a:spcPct val="0"/>
              </a:spcBef>
              <a:buFont typeface="Wingdings" pitchFamily="2" charset="2"/>
              <a:buNone/>
            </a:pPr>
            <a:r>
              <a:rPr lang="en-US" altLang="zh-CN" sz="1800">
                <a:solidFill>
                  <a:srgbClr val="000000"/>
                </a:solidFill>
                <a:latin typeface="Times New Roman" pitchFamily="18" charset="0"/>
              </a:rPr>
              <a:t>       </a:t>
            </a:r>
            <a:r>
              <a:rPr lang="zh-CN" altLang="en-US" sz="1800" b="1">
                <a:solidFill>
                  <a:srgbClr val="000000"/>
                </a:solidFill>
                <a:latin typeface="Times New Roman" pitchFamily="18" charset="0"/>
              </a:rPr>
              <a:t>指</a:t>
            </a:r>
            <a:r>
              <a:rPr lang="en-US" altLang="zh-CN" sz="1800" b="1">
                <a:solidFill>
                  <a:srgbClr val="000000"/>
                </a:solidFill>
                <a:latin typeface="Times New Roman" pitchFamily="18" charset="0"/>
              </a:rPr>
              <a:t>EI</a:t>
            </a:r>
            <a:r>
              <a:rPr lang="zh-CN" altLang="en-US" sz="1800" b="1">
                <a:solidFill>
                  <a:srgbClr val="000000"/>
                </a:solidFill>
                <a:latin typeface="Times New Roman" pitchFamily="18" charset="0"/>
              </a:rPr>
              <a:t>数据库全部著录项目，该字段为系统默认字段。</a:t>
            </a:r>
          </a:p>
          <a:p>
            <a:pPr>
              <a:lnSpc>
                <a:spcPct val="130000"/>
              </a:lnSpc>
              <a:spcBef>
                <a:spcPct val="50000"/>
              </a:spcBef>
            </a:pPr>
            <a:r>
              <a:rPr lang="en-US" altLang="zh-CN" sz="1800" b="1">
                <a:solidFill>
                  <a:schemeClr val="hlink"/>
                </a:solidFill>
                <a:latin typeface="Times New Roman" pitchFamily="18" charset="0"/>
              </a:rPr>
              <a:t>Subject/Title/Abstract:</a:t>
            </a:r>
          </a:p>
          <a:p>
            <a:pPr>
              <a:lnSpc>
                <a:spcPct val="130000"/>
              </a:lnSpc>
              <a:spcBef>
                <a:spcPct val="0"/>
              </a:spcBef>
              <a:buFont typeface="Wingdings" pitchFamily="2" charset="2"/>
              <a:buNone/>
            </a:pPr>
            <a:r>
              <a:rPr lang="en-US" altLang="zh-CN" sz="1800">
                <a:solidFill>
                  <a:srgbClr val="000000"/>
                </a:solidFill>
                <a:latin typeface="Times New Roman" pitchFamily="18" charset="0"/>
              </a:rPr>
              <a:t>      </a:t>
            </a:r>
            <a:r>
              <a:rPr lang="zh-CN" altLang="en-US" sz="1800" b="1">
                <a:solidFill>
                  <a:srgbClr val="000000"/>
                </a:solidFill>
                <a:latin typeface="Times New Roman" pitchFamily="18" charset="0"/>
              </a:rPr>
              <a:t>检索将在文摘、标题、标题译文、主题词表、标引词、关键词等字段进行。检索词可为词、词组或短语。</a:t>
            </a:r>
          </a:p>
          <a:p>
            <a:pPr>
              <a:lnSpc>
                <a:spcPct val="130000"/>
              </a:lnSpc>
              <a:spcBef>
                <a:spcPct val="50000"/>
              </a:spcBef>
            </a:pPr>
            <a:r>
              <a:rPr lang="en-US" altLang="zh-CN" sz="1800" b="1">
                <a:solidFill>
                  <a:schemeClr val="hlink"/>
                </a:solidFill>
                <a:latin typeface="Times New Roman" pitchFamily="18" charset="0"/>
              </a:rPr>
              <a:t>Author</a:t>
            </a:r>
            <a:r>
              <a:rPr lang="en-US" altLang="zh-CN" sz="1800" b="1">
                <a:solidFill>
                  <a:srgbClr val="000000"/>
                </a:solidFill>
                <a:latin typeface="Times New Roman" pitchFamily="18" charset="0"/>
              </a:rPr>
              <a:t>(</a:t>
            </a:r>
            <a:r>
              <a:rPr lang="zh-CN" altLang="en-US" sz="1800" b="1">
                <a:solidFill>
                  <a:srgbClr val="000000"/>
                </a:solidFill>
                <a:latin typeface="Times New Roman" pitchFamily="18" charset="0"/>
              </a:rPr>
              <a:t>或编者</a:t>
            </a:r>
            <a:r>
              <a:rPr lang="en-US" altLang="zh-CN" sz="1800" b="1">
                <a:solidFill>
                  <a:srgbClr val="000000"/>
                </a:solidFill>
                <a:latin typeface="Times New Roman" pitchFamily="18" charset="0"/>
              </a:rPr>
              <a:t>):</a:t>
            </a:r>
          </a:p>
          <a:p>
            <a:pPr>
              <a:lnSpc>
                <a:spcPct val="130000"/>
              </a:lnSpc>
              <a:spcBef>
                <a:spcPct val="0"/>
              </a:spcBef>
              <a:buFont typeface="Wingdings" pitchFamily="2" charset="2"/>
              <a:buNone/>
            </a:pPr>
            <a:r>
              <a:rPr lang="en-US" altLang="zh-CN" sz="1800">
                <a:solidFill>
                  <a:srgbClr val="000000"/>
                </a:solidFill>
                <a:latin typeface="Times New Roman" pitchFamily="18" charset="0"/>
              </a:rPr>
              <a:t>      </a:t>
            </a:r>
            <a:r>
              <a:rPr lang="zh-CN" altLang="en-US" sz="1800" b="1">
                <a:solidFill>
                  <a:srgbClr val="000000"/>
                </a:solidFill>
                <a:latin typeface="Times New Roman" pitchFamily="18" charset="0"/>
              </a:rPr>
              <a:t>作者指论文作者，输入时姓在前名在后。作者名后可以使用截词符，如：</a:t>
            </a:r>
            <a:r>
              <a:rPr lang="en-US" altLang="zh-CN" sz="1800" b="1">
                <a:solidFill>
                  <a:srgbClr val="000000"/>
                </a:solidFill>
                <a:latin typeface="Times New Roman" pitchFamily="18" charset="0"/>
              </a:rPr>
              <a:t>Smith,A*</a:t>
            </a:r>
            <a:r>
              <a:rPr lang="zh-CN" altLang="en-US" sz="1800" b="1">
                <a:solidFill>
                  <a:srgbClr val="000000"/>
                </a:solidFill>
                <a:latin typeface="Times New Roman" pitchFamily="18" charset="0"/>
              </a:rPr>
              <a:t>表示系统将就 </a:t>
            </a:r>
            <a:r>
              <a:rPr lang="en-US" altLang="zh-CN" sz="1800" b="1">
                <a:solidFill>
                  <a:srgbClr val="000000"/>
                </a:solidFill>
                <a:latin typeface="Times New Roman" pitchFamily="18" charset="0"/>
              </a:rPr>
              <a:t>Smith,a., Smith,A.A., Smith,A.B, Smith,Aarom, Smith,AaronC </a:t>
            </a:r>
            <a:r>
              <a:rPr lang="zh-CN" altLang="en-US" sz="1800" b="1">
                <a:solidFill>
                  <a:srgbClr val="000000"/>
                </a:solidFill>
                <a:latin typeface="Times New Roman" pitchFamily="18" charset="0"/>
              </a:rPr>
              <a:t>等作者进行检索。用作者字段检索时可参考索引表。</a:t>
            </a:r>
          </a:p>
          <a:p>
            <a:pPr>
              <a:lnSpc>
                <a:spcPct val="130000"/>
              </a:lnSpc>
              <a:spcBef>
                <a:spcPct val="50000"/>
              </a:spcBef>
            </a:pPr>
            <a:r>
              <a:rPr lang="en-US" altLang="zh-CN" sz="1800" b="1">
                <a:solidFill>
                  <a:schemeClr val="hlink"/>
                </a:solidFill>
                <a:latin typeface="Times New Roman" pitchFamily="18" charset="0"/>
              </a:rPr>
              <a:t>Author affiliation:</a:t>
            </a:r>
          </a:p>
          <a:p>
            <a:pPr>
              <a:lnSpc>
                <a:spcPct val="130000"/>
              </a:lnSpc>
              <a:spcBef>
                <a:spcPct val="0"/>
              </a:spcBef>
              <a:buFont typeface="Wingdings" pitchFamily="2" charset="2"/>
              <a:buNone/>
            </a:pPr>
            <a:r>
              <a:rPr lang="en-US" altLang="zh-CN" sz="1800" b="1">
                <a:solidFill>
                  <a:srgbClr val="000000"/>
                </a:solidFill>
                <a:latin typeface="Times New Roman" pitchFamily="18" charset="0"/>
              </a:rPr>
              <a:t>        Ei</a:t>
            </a:r>
            <a:r>
              <a:rPr lang="zh-CN" altLang="en-US" sz="1800" b="1">
                <a:solidFill>
                  <a:srgbClr val="000000"/>
                </a:solidFill>
                <a:latin typeface="Times New Roman" pitchFamily="18" charset="0"/>
              </a:rPr>
              <a:t>数据库中，</a:t>
            </a:r>
            <a:r>
              <a:rPr lang="en-US" altLang="zh-CN" sz="1800" b="1">
                <a:solidFill>
                  <a:srgbClr val="000000"/>
                </a:solidFill>
                <a:latin typeface="Times New Roman" pitchFamily="18" charset="0"/>
              </a:rPr>
              <a:t>70</a:t>
            </a:r>
            <a:r>
              <a:rPr lang="zh-CN" altLang="en-US" sz="1800" b="1">
                <a:solidFill>
                  <a:srgbClr val="000000"/>
                </a:solidFill>
                <a:latin typeface="Times New Roman" pitchFamily="18" charset="0"/>
              </a:rPr>
              <a:t>年代以前机构名称用全称表示，</a:t>
            </a:r>
            <a:r>
              <a:rPr lang="en-US" altLang="zh-CN" sz="1800" b="1">
                <a:solidFill>
                  <a:srgbClr val="000000"/>
                </a:solidFill>
                <a:latin typeface="Times New Roman" pitchFamily="18" charset="0"/>
              </a:rPr>
              <a:t>80</a:t>
            </a:r>
            <a:r>
              <a:rPr lang="zh-CN" altLang="en-US" sz="1800" b="1">
                <a:solidFill>
                  <a:srgbClr val="000000"/>
                </a:solidFill>
                <a:latin typeface="Times New Roman" pitchFamily="18" charset="0"/>
              </a:rPr>
              <a:t>年代使用缩写加全称，</a:t>
            </a:r>
            <a:r>
              <a:rPr lang="en-US" altLang="zh-CN" sz="1800" b="1">
                <a:solidFill>
                  <a:srgbClr val="000000"/>
                </a:solidFill>
                <a:latin typeface="Times New Roman" pitchFamily="18" charset="0"/>
              </a:rPr>
              <a:t>90</a:t>
            </a:r>
            <a:r>
              <a:rPr lang="zh-CN" altLang="en-US" sz="1800" b="1">
                <a:solidFill>
                  <a:srgbClr val="000000"/>
                </a:solidFill>
                <a:latin typeface="Times New Roman" pitchFamily="18" charset="0"/>
              </a:rPr>
              <a:t>年代用缩写。</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rrowheads="1"/>
          </p:cNvSpPr>
          <p:nvPr>
            <p:ph type="body" idx="1"/>
          </p:nvPr>
        </p:nvSpPr>
        <p:spPr>
          <a:xfrm>
            <a:off x="539750" y="980728"/>
            <a:ext cx="7991475" cy="5326410"/>
          </a:xfrm>
        </p:spPr>
        <p:txBody>
          <a:bodyPr/>
          <a:lstStyle/>
          <a:p>
            <a:pPr>
              <a:lnSpc>
                <a:spcPct val="130000"/>
              </a:lnSpc>
              <a:spcBef>
                <a:spcPct val="50000"/>
              </a:spcBef>
            </a:pPr>
            <a:r>
              <a:rPr lang="en-US" altLang="zh-CN" sz="1800" b="1" dirty="0">
                <a:solidFill>
                  <a:schemeClr val="hlink"/>
                </a:solidFill>
                <a:latin typeface="Times New Roman" pitchFamily="18" charset="0"/>
              </a:rPr>
              <a:t>Publisher</a:t>
            </a:r>
            <a:r>
              <a:rPr lang="zh-CN" altLang="en-US" sz="1800" b="1" dirty="0">
                <a:solidFill>
                  <a:schemeClr val="hlink"/>
                </a:solidFill>
                <a:latin typeface="Times New Roman" pitchFamily="18" charset="0"/>
              </a:rPr>
              <a:t>：</a:t>
            </a:r>
          </a:p>
          <a:p>
            <a:pPr>
              <a:lnSpc>
                <a:spcPct val="130000"/>
              </a:lnSpc>
              <a:spcBef>
                <a:spcPct val="0"/>
              </a:spcBef>
              <a:buFont typeface="Wingdings" pitchFamily="2" charset="2"/>
              <a:buNone/>
            </a:pPr>
            <a:r>
              <a:rPr lang="zh-CN" altLang="en-US" sz="1800" b="1" dirty="0">
                <a:solidFill>
                  <a:srgbClr val="000000"/>
                </a:solidFill>
                <a:latin typeface="Times New Roman" pitchFamily="18" charset="0"/>
              </a:rPr>
              <a:t>       可以直接浏览出版者索引。    </a:t>
            </a:r>
          </a:p>
          <a:p>
            <a:pPr>
              <a:lnSpc>
                <a:spcPct val="130000"/>
              </a:lnSpc>
              <a:spcBef>
                <a:spcPct val="50000"/>
              </a:spcBef>
            </a:pPr>
            <a:r>
              <a:rPr lang="en-US" altLang="zh-CN" sz="1800" b="1" dirty="0">
                <a:solidFill>
                  <a:schemeClr val="hlink"/>
                </a:solidFill>
                <a:latin typeface="Times New Roman" pitchFamily="18" charset="0"/>
              </a:rPr>
              <a:t>Serial title:</a:t>
            </a:r>
          </a:p>
          <a:p>
            <a:pPr>
              <a:lnSpc>
                <a:spcPct val="130000"/>
              </a:lnSpc>
              <a:spcBef>
                <a:spcPct val="0"/>
              </a:spcBef>
              <a:buFont typeface="Wingdings" pitchFamily="2" charset="2"/>
              <a:buNone/>
            </a:pPr>
            <a:r>
              <a:rPr lang="en-US" altLang="zh-CN" sz="1800" b="1" dirty="0">
                <a:solidFill>
                  <a:srgbClr val="000000"/>
                </a:solidFill>
                <a:latin typeface="Times New Roman" pitchFamily="18" charset="0"/>
              </a:rPr>
              <a:t>       </a:t>
            </a:r>
            <a:r>
              <a:rPr lang="zh-CN" altLang="en-US" sz="1800" b="1" dirty="0">
                <a:solidFill>
                  <a:srgbClr val="000000"/>
                </a:solidFill>
                <a:latin typeface="Times New Roman" pitchFamily="18" charset="0"/>
              </a:rPr>
              <a:t>包括期刊、专著、会议录、会议文集的名称。</a:t>
            </a:r>
          </a:p>
          <a:p>
            <a:pPr>
              <a:lnSpc>
                <a:spcPct val="130000"/>
              </a:lnSpc>
              <a:spcBef>
                <a:spcPct val="50000"/>
              </a:spcBef>
            </a:pPr>
            <a:r>
              <a:rPr lang="en-US" altLang="zh-CN" sz="1800" b="1" dirty="0">
                <a:solidFill>
                  <a:schemeClr val="hlink"/>
                </a:solidFill>
                <a:latin typeface="Times New Roman" pitchFamily="18" charset="0"/>
              </a:rPr>
              <a:t>Title:</a:t>
            </a:r>
          </a:p>
          <a:p>
            <a:pPr>
              <a:lnSpc>
                <a:spcPct val="130000"/>
              </a:lnSpc>
              <a:spcBef>
                <a:spcPct val="0"/>
              </a:spcBef>
              <a:buFont typeface="Wingdings" pitchFamily="2" charset="2"/>
              <a:buNone/>
            </a:pPr>
            <a:r>
              <a:rPr lang="en-US" altLang="zh-CN" sz="1800" b="1" dirty="0">
                <a:solidFill>
                  <a:srgbClr val="000000"/>
                </a:solidFill>
                <a:latin typeface="Times New Roman" pitchFamily="18" charset="0"/>
              </a:rPr>
              <a:t>      </a:t>
            </a:r>
            <a:r>
              <a:rPr lang="zh-CN" altLang="en-US" sz="1800" b="1" dirty="0">
                <a:solidFill>
                  <a:srgbClr val="000000"/>
                </a:solidFill>
                <a:latin typeface="Times New Roman" pitchFamily="18" charset="0"/>
              </a:rPr>
              <a:t>文章的标题。检索时可以输入词、词组或短语，如：</a:t>
            </a:r>
            <a:r>
              <a:rPr lang="en-US" altLang="zh-CN" sz="1800" b="1" dirty="0">
                <a:solidFill>
                  <a:srgbClr val="000000"/>
                </a:solidFill>
                <a:latin typeface="Times New Roman" pitchFamily="18" charset="0"/>
              </a:rPr>
              <a:t>radio frequency;</a:t>
            </a:r>
            <a:r>
              <a:rPr lang="zh-CN" altLang="en-US" sz="1800" b="1" dirty="0">
                <a:solidFill>
                  <a:srgbClr val="000000"/>
                </a:solidFill>
                <a:latin typeface="Times New Roman" pitchFamily="18" charset="0"/>
              </a:rPr>
              <a:t>如果标题是其他语种，则译成英文。</a:t>
            </a:r>
          </a:p>
          <a:p>
            <a:pPr>
              <a:lnSpc>
                <a:spcPct val="130000"/>
              </a:lnSpc>
              <a:spcBef>
                <a:spcPct val="50000"/>
              </a:spcBef>
            </a:pPr>
            <a:r>
              <a:rPr lang="en-US" altLang="zh-CN" sz="1800" b="1" dirty="0" err="1">
                <a:solidFill>
                  <a:schemeClr val="hlink"/>
                </a:solidFill>
                <a:latin typeface="Times New Roman" pitchFamily="18" charset="0"/>
              </a:rPr>
              <a:t>Ei</a:t>
            </a:r>
            <a:r>
              <a:rPr lang="en-US" altLang="zh-CN" sz="1800" b="1" dirty="0">
                <a:solidFill>
                  <a:schemeClr val="hlink"/>
                </a:solidFill>
                <a:latin typeface="Times New Roman" pitchFamily="18" charset="0"/>
              </a:rPr>
              <a:t> controlled term:</a:t>
            </a:r>
          </a:p>
          <a:p>
            <a:pPr>
              <a:lnSpc>
                <a:spcPct val="130000"/>
              </a:lnSpc>
              <a:spcBef>
                <a:spcPct val="0"/>
              </a:spcBef>
              <a:buFont typeface="Wingdings" pitchFamily="2" charset="2"/>
              <a:buNone/>
            </a:pPr>
            <a:r>
              <a:rPr lang="en-US" altLang="zh-CN" sz="1800" b="1" dirty="0">
                <a:solidFill>
                  <a:srgbClr val="000000"/>
                </a:solidFill>
                <a:latin typeface="Times New Roman" pitchFamily="18" charset="0"/>
              </a:rPr>
              <a:t>       </a:t>
            </a:r>
            <a:r>
              <a:rPr lang="zh-CN" altLang="en-US" sz="1800" b="1" dirty="0">
                <a:solidFill>
                  <a:srgbClr val="000000"/>
                </a:solidFill>
                <a:latin typeface="Times New Roman" pitchFamily="18" charset="0"/>
              </a:rPr>
              <a:t>受控词来自</a:t>
            </a:r>
            <a:r>
              <a:rPr lang="en-US" altLang="zh-CN" sz="1800" b="1" dirty="0" err="1">
                <a:solidFill>
                  <a:srgbClr val="000000"/>
                </a:solidFill>
                <a:latin typeface="Times New Roman" pitchFamily="18" charset="0"/>
              </a:rPr>
              <a:t>Ei</a:t>
            </a:r>
            <a:r>
              <a:rPr lang="zh-CN" altLang="en-US" sz="1800" b="1" dirty="0">
                <a:solidFill>
                  <a:srgbClr val="000000"/>
                </a:solidFill>
                <a:latin typeface="Times New Roman" pitchFamily="18" charset="0"/>
              </a:rPr>
              <a:t>叙词表，它从专业的角度将同一概念的主题进行归类，因此使用受控词检索比较准确。</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5" name="Rectangle 3"/>
          <p:cNvSpPr>
            <a:spLocks noGrp="1" noRot="1" noChangeArrowheads="1"/>
          </p:cNvSpPr>
          <p:nvPr>
            <p:ph type="body" sz="half" idx="1"/>
          </p:nvPr>
        </p:nvSpPr>
        <p:spPr/>
        <p:txBody>
          <a:bodyPr/>
          <a:lstStyle/>
          <a:p>
            <a:pPr>
              <a:lnSpc>
                <a:spcPct val="130000"/>
              </a:lnSpc>
              <a:spcBef>
                <a:spcPct val="50000"/>
              </a:spcBef>
            </a:pPr>
            <a:endParaRPr lang="en-US" altLang="zh-CN" sz="2800" b="1">
              <a:solidFill>
                <a:srgbClr val="000099"/>
              </a:solidFill>
              <a:latin typeface="宋体" pitchFamily="2" charset="-122"/>
            </a:endParaRPr>
          </a:p>
          <a:p>
            <a:pPr>
              <a:lnSpc>
                <a:spcPct val="130000"/>
              </a:lnSpc>
              <a:spcBef>
                <a:spcPct val="50000"/>
              </a:spcBef>
            </a:pPr>
            <a:endParaRPr lang="en-US" altLang="zh-CN" sz="2800" b="1">
              <a:solidFill>
                <a:srgbClr val="000099"/>
              </a:solidFill>
              <a:latin typeface="宋体" pitchFamily="2" charset="-122"/>
            </a:endParaRPr>
          </a:p>
          <a:p>
            <a:pPr>
              <a:lnSpc>
                <a:spcPct val="130000"/>
              </a:lnSpc>
              <a:spcBef>
                <a:spcPct val="50000"/>
              </a:spcBef>
            </a:pPr>
            <a:endParaRPr lang="en-US" altLang="zh-CN" sz="2800" b="1">
              <a:solidFill>
                <a:srgbClr val="000099"/>
              </a:solidFill>
              <a:latin typeface="宋体" pitchFamily="2" charset="-122"/>
            </a:endParaRPr>
          </a:p>
        </p:txBody>
      </p:sp>
      <p:sp>
        <p:nvSpPr>
          <p:cNvPr id="366598" name="Rectangle 6"/>
          <p:cNvSpPr>
            <a:spLocks noRot="1" noChangeArrowheads="1"/>
          </p:cNvSpPr>
          <p:nvPr/>
        </p:nvSpPr>
        <p:spPr bwMode="auto">
          <a:xfrm>
            <a:off x="250825" y="609600"/>
            <a:ext cx="8893175" cy="990600"/>
          </a:xfrm>
          <a:prstGeom prst="rect">
            <a:avLst/>
          </a:prstGeom>
          <a:noFill/>
          <a:ln w="9525">
            <a:noFill/>
            <a:miter lim="800000"/>
            <a:headEnd/>
            <a:tailEnd/>
          </a:ln>
          <a:effectLst/>
        </p:spPr>
        <p:txBody>
          <a:bodyPr/>
          <a:lstStyle/>
          <a:p>
            <a:pPr marL="342900" indent="-342900">
              <a:lnSpc>
                <a:spcPct val="130000"/>
              </a:lnSpc>
              <a:spcBef>
                <a:spcPct val="50000"/>
              </a:spcBef>
              <a:buClr>
                <a:schemeClr val="hlink"/>
              </a:buClr>
              <a:buSzPct val="75000"/>
              <a:buFont typeface="Wingdings" pitchFamily="2" charset="2"/>
              <a:buChar char="v"/>
            </a:pPr>
            <a:r>
              <a:rPr lang="zh-CN" altLang="en-US" sz="2000" b="1">
                <a:solidFill>
                  <a:srgbClr val="000099"/>
                </a:solidFill>
                <a:latin typeface="宋体" pitchFamily="2" charset="-122"/>
                <a:cs typeface="Arial" pitchFamily="34" charset="0"/>
              </a:rPr>
              <a:t>在高级检索（</a:t>
            </a:r>
            <a:r>
              <a:rPr lang="en-US" altLang="zh-CN" sz="2000" b="1">
                <a:solidFill>
                  <a:srgbClr val="000099"/>
                </a:solidFill>
                <a:latin typeface="宋体" pitchFamily="2" charset="-122"/>
                <a:cs typeface="Arial" pitchFamily="34" charset="0"/>
              </a:rPr>
              <a:t>Expert Search</a:t>
            </a:r>
            <a:r>
              <a:rPr lang="zh-CN" altLang="en-US" sz="2000" b="1">
                <a:solidFill>
                  <a:srgbClr val="000099"/>
                </a:solidFill>
                <a:latin typeface="宋体" pitchFamily="2" charset="-122"/>
                <a:cs typeface="Arial" pitchFamily="34" charset="0"/>
              </a:rPr>
              <a:t>）界面，使用</a:t>
            </a:r>
            <a:r>
              <a:rPr lang="en-US" altLang="zh-CN" sz="2000" b="1">
                <a:solidFill>
                  <a:srgbClr val="000099"/>
                </a:solidFill>
                <a:latin typeface="宋体" pitchFamily="2" charset="-122"/>
                <a:cs typeface="Arial" pitchFamily="34" charset="0"/>
              </a:rPr>
              <a:t>wn ALL</a:t>
            </a:r>
            <a:r>
              <a:rPr lang="zh-CN" altLang="en-US" sz="2000" b="1">
                <a:solidFill>
                  <a:srgbClr val="000099"/>
                </a:solidFill>
                <a:latin typeface="宋体" pitchFamily="2" charset="-122"/>
                <a:cs typeface="Arial" pitchFamily="34" charset="0"/>
              </a:rPr>
              <a:t>语法可检索下列字段</a:t>
            </a:r>
            <a:r>
              <a:rPr lang="zh-CN" altLang="en-US" sz="2000" b="1">
                <a:solidFill>
                  <a:srgbClr val="000099"/>
                </a:solidFill>
                <a:latin typeface="宋体" pitchFamily="2" charset="-122"/>
              </a:rPr>
              <a:t>：</a:t>
            </a:r>
          </a:p>
        </p:txBody>
      </p:sp>
      <p:pic>
        <p:nvPicPr>
          <p:cNvPr id="366599" name="Picture 7"/>
          <p:cNvPicPr>
            <a:picLocks noChangeAspect="1" noChangeArrowheads="1"/>
          </p:cNvPicPr>
          <p:nvPr/>
        </p:nvPicPr>
        <p:blipFill>
          <a:blip r:embed="rId2"/>
          <a:srcRect/>
          <a:stretch>
            <a:fillRect/>
          </a:stretch>
        </p:blipFill>
        <p:spPr bwMode="auto">
          <a:xfrm>
            <a:off x="1619250" y="1268413"/>
            <a:ext cx="5832475" cy="5462587"/>
          </a:xfrm>
          <a:prstGeom prst="rect">
            <a:avLst/>
          </a:prstGeom>
          <a:noFill/>
        </p:spPr>
      </p:pic>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rrowheads="1"/>
          </p:cNvSpPr>
          <p:nvPr>
            <p:ph type="title"/>
          </p:nvPr>
        </p:nvSpPr>
        <p:spPr>
          <a:xfrm>
            <a:off x="611188" y="908050"/>
            <a:ext cx="7923212" cy="504825"/>
          </a:xfrm>
        </p:spPr>
        <p:txBody>
          <a:bodyPr/>
          <a:lstStyle/>
          <a:p>
            <a:pPr algn="l"/>
            <a:r>
              <a:rPr lang="zh-CN" altLang="en-US" sz="2800" b="1">
                <a:solidFill>
                  <a:srgbClr val="000099"/>
                </a:solidFill>
              </a:rPr>
              <a:t>检索规则</a:t>
            </a:r>
          </a:p>
        </p:txBody>
      </p:sp>
      <p:sp>
        <p:nvSpPr>
          <p:cNvPr id="188419" name="Rectangle 3"/>
          <p:cNvSpPr>
            <a:spLocks noGrp="1" noRot="1" noChangeArrowheads="1"/>
          </p:cNvSpPr>
          <p:nvPr>
            <p:ph type="body" idx="1"/>
          </p:nvPr>
        </p:nvSpPr>
        <p:spPr>
          <a:xfrm>
            <a:off x="684213" y="1628775"/>
            <a:ext cx="7775575" cy="4537075"/>
          </a:xfrm>
        </p:spPr>
        <p:txBody>
          <a:bodyPr/>
          <a:lstStyle/>
          <a:p>
            <a:pPr>
              <a:lnSpc>
                <a:spcPct val="130000"/>
              </a:lnSpc>
            </a:pPr>
            <a:r>
              <a:rPr lang="zh-CN" altLang="en-US" sz="1800" b="1">
                <a:solidFill>
                  <a:schemeClr val="hlink"/>
                </a:solidFill>
                <a:latin typeface="Times New Roman" pitchFamily="18" charset="0"/>
              </a:rPr>
              <a:t>输入规则</a:t>
            </a:r>
          </a:p>
          <a:p>
            <a:pPr>
              <a:lnSpc>
                <a:spcPct val="130000"/>
              </a:lnSpc>
              <a:buFont typeface="Wingdings" pitchFamily="2" charset="2"/>
              <a:buNone/>
            </a:pPr>
            <a:r>
              <a:rPr lang="zh-CN" altLang="en-US" sz="1800" b="1">
                <a:solidFill>
                  <a:srgbClr val="000000"/>
                </a:solidFill>
                <a:latin typeface="Times New Roman" pitchFamily="18" charset="0"/>
              </a:rPr>
              <a:t>    检索词书写大小写均可，输入框按顺序键入。</a:t>
            </a:r>
          </a:p>
          <a:p>
            <a:pPr>
              <a:lnSpc>
                <a:spcPct val="130000"/>
              </a:lnSpc>
            </a:pPr>
            <a:r>
              <a:rPr lang="zh-CN" altLang="en-US" sz="1800" b="1">
                <a:solidFill>
                  <a:schemeClr val="hlink"/>
                </a:solidFill>
                <a:latin typeface="Times New Roman" pitchFamily="18" charset="0"/>
              </a:rPr>
              <a:t>逻辑算符</a:t>
            </a:r>
          </a:p>
          <a:p>
            <a:pPr>
              <a:lnSpc>
                <a:spcPct val="130000"/>
              </a:lnSpc>
              <a:buFont typeface="Wingdings" pitchFamily="2" charset="2"/>
              <a:buNone/>
            </a:pPr>
            <a:r>
              <a:rPr lang="zh-CN" altLang="en-US" sz="1800" b="1">
                <a:solidFill>
                  <a:srgbClr val="000000"/>
                </a:solidFill>
                <a:latin typeface="Times New Roman" pitchFamily="18" charset="0"/>
              </a:rPr>
              <a:t>    逻辑算符用</a:t>
            </a:r>
            <a:r>
              <a:rPr lang="en-US" altLang="zh-CN" sz="1800" b="1">
                <a:solidFill>
                  <a:srgbClr val="000000"/>
                </a:solidFill>
                <a:latin typeface="Times New Roman" pitchFamily="18" charset="0"/>
              </a:rPr>
              <a:t>AND</a:t>
            </a:r>
            <a:r>
              <a:rPr lang="zh-CN" altLang="en-US" sz="1800" b="1">
                <a:solidFill>
                  <a:srgbClr val="000000"/>
                </a:solidFill>
                <a:latin typeface="Times New Roman" pitchFamily="18" charset="0"/>
              </a:rPr>
              <a:t>、</a:t>
            </a:r>
            <a:r>
              <a:rPr lang="en-US" altLang="zh-CN" sz="1800" b="1">
                <a:solidFill>
                  <a:srgbClr val="000000"/>
                </a:solidFill>
                <a:latin typeface="Times New Roman" pitchFamily="18" charset="0"/>
              </a:rPr>
              <a:t>OR</a:t>
            </a:r>
            <a:r>
              <a:rPr lang="zh-CN" altLang="en-US" sz="1800" b="1">
                <a:solidFill>
                  <a:srgbClr val="000000"/>
                </a:solidFill>
                <a:latin typeface="Times New Roman" pitchFamily="18" charset="0"/>
              </a:rPr>
              <a:t>、</a:t>
            </a:r>
            <a:r>
              <a:rPr lang="en-US" altLang="zh-CN" sz="1800" b="1">
                <a:solidFill>
                  <a:srgbClr val="000000"/>
                </a:solidFill>
                <a:latin typeface="Times New Roman" pitchFamily="18" charset="0"/>
              </a:rPr>
              <a:t>NOT </a:t>
            </a:r>
            <a:r>
              <a:rPr lang="zh-CN" altLang="en-US" sz="1800" b="1">
                <a:solidFill>
                  <a:srgbClr val="000000"/>
                </a:solidFill>
                <a:latin typeface="Times New Roman" pitchFamily="18" charset="0"/>
              </a:rPr>
              <a:t>表示。</a:t>
            </a:r>
          </a:p>
          <a:p>
            <a:pPr>
              <a:lnSpc>
                <a:spcPct val="130000"/>
              </a:lnSpc>
            </a:pPr>
            <a:r>
              <a:rPr lang="zh-CN" altLang="en-US" sz="1800" b="1">
                <a:solidFill>
                  <a:schemeClr val="hlink"/>
                </a:solidFill>
                <a:latin typeface="Times New Roman" pitchFamily="18" charset="0"/>
              </a:rPr>
              <a:t>词干检索</a:t>
            </a:r>
          </a:p>
          <a:p>
            <a:pPr>
              <a:lnSpc>
                <a:spcPct val="130000"/>
              </a:lnSpc>
              <a:buFont typeface="Wingdings" pitchFamily="2" charset="2"/>
              <a:buNone/>
            </a:pPr>
            <a:r>
              <a:rPr lang="zh-CN" altLang="en-US" sz="1800" b="1">
                <a:solidFill>
                  <a:srgbClr val="000000"/>
                </a:solidFill>
                <a:latin typeface="Times New Roman" pitchFamily="18" charset="0"/>
              </a:rPr>
              <a:t>    在快速检索中，系统自动执行词干检索（除作者字段）。如：输入</a:t>
            </a:r>
            <a:r>
              <a:rPr lang="en-US" altLang="zh-CN" sz="1800" b="1">
                <a:solidFill>
                  <a:srgbClr val="000000"/>
                </a:solidFill>
                <a:latin typeface="Times New Roman" pitchFamily="18" charset="0"/>
                <a:hlinkClick r:id="rId2" action="ppaction://hlinksldjump"/>
              </a:rPr>
              <a:t>management</a:t>
            </a:r>
            <a:r>
              <a:rPr lang="zh-CN" altLang="en-US" sz="1800" b="1">
                <a:solidFill>
                  <a:srgbClr val="000000"/>
                </a:solidFill>
                <a:latin typeface="Times New Roman" pitchFamily="18" charset="0"/>
              </a:rPr>
              <a:t>后</a:t>
            </a:r>
            <a:r>
              <a:rPr lang="en-US" altLang="zh-CN" sz="1800" b="1">
                <a:solidFill>
                  <a:srgbClr val="000000"/>
                </a:solidFill>
                <a:latin typeface="Times New Roman" pitchFamily="18" charset="0"/>
              </a:rPr>
              <a:t>,</a:t>
            </a:r>
            <a:r>
              <a:rPr lang="zh-CN" altLang="en-US" sz="1800" b="1">
                <a:solidFill>
                  <a:srgbClr val="000000"/>
                </a:solidFill>
                <a:latin typeface="Times New Roman" pitchFamily="18" charset="0"/>
              </a:rPr>
              <a:t>系统会将 </a:t>
            </a:r>
            <a:r>
              <a:rPr lang="en-US" altLang="zh-CN" sz="1800" b="1">
                <a:solidFill>
                  <a:srgbClr val="000000"/>
                </a:solidFill>
                <a:latin typeface="Times New Roman" pitchFamily="18" charset="0"/>
              </a:rPr>
              <a:t>managing manager manage managers </a:t>
            </a:r>
            <a:r>
              <a:rPr lang="zh-CN" altLang="en-US" sz="1800" b="1">
                <a:solidFill>
                  <a:srgbClr val="000000"/>
                </a:solidFill>
                <a:latin typeface="Times New Roman" pitchFamily="18" charset="0"/>
              </a:rPr>
              <a:t>等检出。取消该功能，需点击 “</a:t>
            </a:r>
            <a:r>
              <a:rPr lang="en-US" altLang="zh-CN" sz="1800" b="1">
                <a:solidFill>
                  <a:srgbClr val="000000"/>
                </a:solidFill>
                <a:latin typeface="Times New Roman" pitchFamily="18" charset="0"/>
              </a:rPr>
              <a:t>autostemming off”</a:t>
            </a:r>
            <a:r>
              <a:rPr lang="zh-CN" altLang="en-US" sz="1800" b="1">
                <a:solidFill>
                  <a:srgbClr val="000000"/>
                </a:solidFill>
                <a:latin typeface="Times New Roman" pitchFamily="18" charset="0"/>
              </a:rPr>
              <a:t>。</a:t>
            </a:r>
          </a:p>
          <a:p>
            <a:pPr>
              <a:lnSpc>
                <a:spcPct val="130000"/>
              </a:lnSpc>
            </a:pPr>
            <a:r>
              <a:rPr lang="zh-CN" altLang="en-US" sz="1800" b="1">
                <a:solidFill>
                  <a:schemeClr val="hlink"/>
                </a:solidFill>
                <a:latin typeface="Times New Roman" pitchFamily="18" charset="0"/>
              </a:rPr>
              <a:t>截词符</a:t>
            </a:r>
          </a:p>
          <a:p>
            <a:pPr>
              <a:lnSpc>
                <a:spcPct val="130000"/>
              </a:lnSpc>
              <a:buFont typeface="Wingdings" pitchFamily="2" charset="2"/>
              <a:buNone/>
            </a:pPr>
            <a:r>
              <a:rPr lang="zh-CN" altLang="en-US" sz="1800" b="1">
                <a:solidFill>
                  <a:srgbClr val="000000"/>
                </a:solidFill>
                <a:latin typeface="Times New Roman" pitchFamily="18" charset="0"/>
              </a:rPr>
              <a:t>    用星号</a:t>
            </a:r>
            <a:r>
              <a:rPr lang="en-US" altLang="zh-CN" sz="1800" b="1">
                <a:solidFill>
                  <a:srgbClr val="000000"/>
                </a:solidFill>
                <a:latin typeface="Times New Roman" pitchFamily="18" charset="0"/>
              </a:rPr>
              <a:t>(*)</a:t>
            </a:r>
            <a:r>
              <a:rPr lang="zh-CN" altLang="en-US" sz="1800" b="1">
                <a:solidFill>
                  <a:srgbClr val="000000"/>
                </a:solidFill>
                <a:latin typeface="Times New Roman" pitchFamily="18" charset="0"/>
              </a:rPr>
              <a:t>表示，放置在词尾，如：</a:t>
            </a:r>
            <a:r>
              <a:rPr lang="en-US" altLang="zh-CN" sz="1800" b="1">
                <a:solidFill>
                  <a:srgbClr val="000000"/>
                </a:solidFill>
                <a:latin typeface="Times New Roman" pitchFamily="18" charset="0"/>
              </a:rPr>
              <a:t>comput*</a:t>
            </a:r>
            <a:r>
              <a:rPr lang="zh-CN" altLang="en-US" sz="1800" b="1">
                <a:solidFill>
                  <a:srgbClr val="000000"/>
                </a:solidFill>
                <a:latin typeface="Times New Roman" pitchFamily="18" charset="0"/>
              </a:rPr>
              <a:t>可以将</a:t>
            </a:r>
            <a:r>
              <a:rPr lang="en-US" altLang="zh-CN" sz="1800" b="1">
                <a:solidFill>
                  <a:srgbClr val="000000"/>
                </a:solidFill>
                <a:latin typeface="Times New Roman" pitchFamily="18" charset="0"/>
              </a:rPr>
              <a:t>computer computerized computation computational computability</a:t>
            </a:r>
            <a:r>
              <a:rPr lang="zh-CN" altLang="en-US" sz="1800" b="1">
                <a:solidFill>
                  <a:srgbClr val="000000"/>
                </a:solidFill>
                <a:latin typeface="Times New Roman" pitchFamily="18" charset="0"/>
              </a:rPr>
              <a:t>等作为检索词。</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IC、EI、I新录及引用检索">
  <a:themeElements>
    <a:clrScheme name="SIC、EI、I新录及引用检索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fontScheme name="SIC、EI、I新录及引用检索">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SIC、EI、I新录及引用检索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SIC、EI、I新录及引用检索 2">
        <a:dk1>
          <a:srgbClr val="005FBE"/>
        </a:dk1>
        <a:lt1>
          <a:srgbClr val="FFFFDD"/>
        </a:lt1>
        <a:dk2>
          <a:srgbClr val="2C5884"/>
        </a:dk2>
        <a:lt2>
          <a:srgbClr val="C0C0C0"/>
        </a:lt2>
        <a:accent1>
          <a:srgbClr val="E9F7FF"/>
        </a:accent1>
        <a:accent2>
          <a:srgbClr val="F89400"/>
        </a:accent2>
        <a:accent3>
          <a:srgbClr val="FFFFEB"/>
        </a:accent3>
        <a:accent4>
          <a:srgbClr val="0050A2"/>
        </a:accent4>
        <a:accent5>
          <a:srgbClr val="F2FAFF"/>
        </a:accent5>
        <a:accent6>
          <a:srgbClr val="E186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SIC、EI、I新录及引用检索 3">
        <a:dk1>
          <a:srgbClr val="5D5D8B"/>
        </a:dk1>
        <a:lt1>
          <a:srgbClr val="DAEADE"/>
        </a:lt1>
        <a:dk2>
          <a:srgbClr val="A25269"/>
        </a:dk2>
        <a:lt2>
          <a:srgbClr val="C0C0C0"/>
        </a:lt2>
        <a:accent1>
          <a:srgbClr val="FFFFDD"/>
        </a:accent1>
        <a:accent2>
          <a:srgbClr val="3399FF"/>
        </a:accent2>
        <a:accent3>
          <a:srgbClr val="EAF3EC"/>
        </a:accent3>
        <a:accent4>
          <a:srgbClr val="4E4E76"/>
        </a:accent4>
        <a:accent5>
          <a:srgbClr val="FFFFEB"/>
        </a:accent5>
        <a:accent6>
          <a:srgbClr val="2D8AE7"/>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SIC、EI、I新录及引用检索 4">
        <a:dk1>
          <a:srgbClr val="006666"/>
        </a:dk1>
        <a:lt1>
          <a:srgbClr val="CCECFF"/>
        </a:lt1>
        <a:dk2>
          <a:srgbClr val="336699"/>
        </a:dk2>
        <a:lt2>
          <a:srgbClr val="C0C0C0"/>
        </a:lt2>
        <a:accent1>
          <a:srgbClr val="FFFFCC"/>
        </a:accent1>
        <a:accent2>
          <a:srgbClr val="FF6600"/>
        </a:accent2>
        <a:accent3>
          <a:srgbClr val="E2F4FF"/>
        </a:accent3>
        <a:accent4>
          <a:srgbClr val="005656"/>
        </a:accent4>
        <a:accent5>
          <a:srgbClr val="FFFFE2"/>
        </a:accent5>
        <a:accent6>
          <a:srgbClr val="E75C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SIC、EI、I新录及引用检索 5">
        <a:dk1>
          <a:srgbClr val="0033CC"/>
        </a:dk1>
        <a:lt1>
          <a:srgbClr val="FFE9E9"/>
        </a:lt1>
        <a:dk2>
          <a:srgbClr val="000000"/>
        </a:dk2>
        <a:lt2>
          <a:srgbClr val="C0C0C0"/>
        </a:lt2>
        <a:accent1>
          <a:srgbClr val="D5E5DB"/>
        </a:accent1>
        <a:accent2>
          <a:srgbClr val="3366FF"/>
        </a:accent2>
        <a:accent3>
          <a:srgbClr val="FFF2F2"/>
        </a:accent3>
        <a:accent4>
          <a:srgbClr val="002AAE"/>
        </a:accent4>
        <a:accent5>
          <a:srgbClr val="E7F0EA"/>
        </a:accent5>
        <a:accent6>
          <a:srgbClr val="2D5CE7"/>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SIC、EI、I新录及引用检索 6">
        <a:dk1>
          <a:srgbClr val="336699"/>
        </a:dk1>
        <a:lt1>
          <a:srgbClr val="F4E9E0"/>
        </a:lt1>
        <a:dk2>
          <a:srgbClr val="DC5900"/>
        </a:dk2>
        <a:lt2>
          <a:srgbClr val="C0C0C0"/>
        </a:lt2>
        <a:accent1>
          <a:srgbClr val="E4E4E4"/>
        </a:accent1>
        <a:accent2>
          <a:srgbClr val="3399FF"/>
        </a:accent2>
        <a:accent3>
          <a:srgbClr val="F8F2ED"/>
        </a:accent3>
        <a:accent4>
          <a:srgbClr val="2A5682"/>
        </a:accent4>
        <a:accent5>
          <a:srgbClr val="EFEFEF"/>
        </a:accent5>
        <a:accent6>
          <a:srgbClr val="2D8AE7"/>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SIC、EI、I新录及引用检索 7">
        <a:dk1>
          <a:srgbClr val="CC3300"/>
        </a:dk1>
        <a:lt1>
          <a:srgbClr val="E5E5FF"/>
        </a:lt1>
        <a:dk2>
          <a:srgbClr val="565680"/>
        </a:dk2>
        <a:lt2>
          <a:srgbClr val="C0C0C0"/>
        </a:lt2>
        <a:accent1>
          <a:srgbClr val="E6E4EC"/>
        </a:accent1>
        <a:accent2>
          <a:srgbClr val="0066CC"/>
        </a:accent2>
        <a:accent3>
          <a:srgbClr val="F0F0FF"/>
        </a:accent3>
        <a:accent4>
          <a:srgbClr val="AE2A00"/>
        </a:accent4>
        <a:accent5>
          <a:srgbClr val="F0EFF4"/>
        </a:accent5>
        <a:accent6>
          <a:srgbClr val="005CB9"/>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SIC、EI、I新录及引用检索 8">
        <a:dk1>
          <a:srgbClr val="000099"/>
        </a:dk1>
        <a:lt1>
          <a:srgbClr val="FFE2C5"/>
        </a:lt1>
        <a:dk2>
          <a:srgbClr val="007D7A"/>
        </a:dk2>
        <a:lt2>
          <a:srgbClr val="C0C0C0"/>
        </a:lt2>
        <a:accent1>
          <a:srgbClr val="EAEAEA"/>
        </a:accent1>
        <a:accent2>
          <a:srgbClr val="B26EB4"/>
        </a:accent2>
        <a:accent3>
          <a:srgbClr val="FFEEDF"/>
        </a:accent3>
        <a:accent4>
          <a:srgbClr val="000082"/>
        </a:accent4>
        <a:accent5>
          <a:srgbClr val="F3F3F3"/>
        </a:accent5>
        <a:accent6>
          <a:srgbClr val="A163A3"/>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SIC、EI、I新录及引用检索</Template>
  <TotalTime>4357</TotalTime>
  <Words>4724</Words>
  <Application>Microsoft Office PowerPoint</Application>
  <PresentationFormat>全屏显示(4:3)</PresentationFormat>
  <Paragraphs>412</Paragraphs>
  <Slides>120</Slides>
  <Notes>1</Notes>
  <HiddenSlides>0</HiddenSlides>
  <MMClips>0</MMClips>
  <ScaleCrop>false</ScaleCrop>
  <HeadingPairs>
    <vt:vector size="4" baseType="variant">
      <vt:variant>
        <vt:lpstr>主题</vt:lpstr>
      </vt:variant>
      <vt:variant>
        <vt:i4>1</vt:i4>
      </vt:variant>
      <vt:variant>
        <vt:lpstr>幻灯片标题</vt:lpstr>
      </vt:variant>
      <vt:variant>
        <vt:i4>120</vt:i4>
      </vt:variant>
    </vt:vector>
  </HeadingPairs>
  <TitlesOfParts>
    <vt:vector size="121" baseType="lpstr">
      <vt:lpstr>SIC、EI、I新录及引用检索</vt:lpstr>
      <vt:lpstr>如何使用三大检索工具（SCI、EI、CPCI-S）</vt:lpstr>
      <vt:lpstr>世界著名的三大科技文献检索系统 </vt:lpstr>
      <vt:lpstr>SCI、CPCI-S 检索介绍</vt:lpstr>
      <vt:lpstr>SCI 简介</vt:lpstr>
      <vt:lpstr>图书馆SCI、CPCI-S入口</vt:lpstr>
      <vt:lpstr>Web of Science 检索界面</vt:lpstr>
      <vt:lpstr>主题检索</vt:lpstr>
      <vt:lpstr>地址检索</vt:lpstr>
      <vt:lpstr>作者检索 </vt:lpstr>
      <vt:lpstr>检索类型</vt:lpstr>
      <vt:lpstr>检索步骤</vt:lpstr>
      <vt:lpstr>被引参考文献检索</vt:lpstr>
      <vt:lpstr>被引参考文献检索步骤</vt:lpstr>
      <vt:lpstr>Web of Science 注意事项</vt:lpstr>
      <vt:lpstr>多个检索选项</vt:lpstr>
      <vt:lpstr>SCI、CPCI-S 检索介绍</vt:lpstr>
      <vt:lpstr>1、检索相关主题文献</vt:lpstr>
      <vt:lpstr>PowerPoint 演示文稿</vt:lpstr>
      <vt:lpstr>检索结果界面</vt:lpstr>
      <vt:lpstr>精炼检索结果</vt:lpstr>
      <vt:lpstr>PowerPoint 演示文稿</vt:lpstr>
      <vt:lpstr>PowerPoint 演示文稿</vt:lpstr>
      <vt:lpstr>PowerPoint 演示文稿</vt:lpstr>
      <vt:lpstr>PowerPoint 演示文稿</vt:lpstr>
      <vt:lpstr>PowerPoint 演示文稿</vt:lpstr>
      <vt:lpstr>网上全文获取</vt:lpstr>
      <vt:lpstr>全文获取—作者邮件</vt:lpstr>
      <vt:lpstr>我馆有购买全文</vt:lpstr>
      <vt:lpstr>2,如何获得某一研究领域的相关信息</vt:lpstr>
      <vt:lpstr>PowerPoint 演示文稿</vt:lpstr>
      <vt:lpstr>PowerPoint 演示文稿</vt:lpstr>
      <vt:lpstr>获得该研究领域的核心作者信息</vt:lpstr>
      <vt:lpstr>获得相关研究机构信息</vt:lpstr>
      <vt:lpstr>PowerPoint 演示文稿</vt:lpstr>
      <vt:lpstr>期刊的影响因子</vt:lpstr>
      <vt:lpstr>PowerPoint 演示文稿</vt:lpstr>
      <vt:lpstr>PowerPoint 演示文稿</vt:lpstr>
      <vt:lpstr>SCI、CPIC-S 检索介绍</vt:lpstr>
      <vt:lpstr>PowerPoint 演示文稿</vt:lpstr>
      <vt:lpstr>PowerPoint 演示文稿</vt:lpstr>
      <vt:lpstr>作者甄别</vt:lpstr>
      <vt:lpstr>作者机构甄别</vt:lpstr>
      <vt:lpstr>PowerPoint 演示文稿</vt:lpstr>
      <vt:lpstr>获得2000-2014.4.16郑兰荪院士被SCI收录的论文466篇</vt:lpstr>
      <vt:lpstr>在“作者”字段，排在第一位的是第一作者 在“通讯作者地址”字段出现的是通讯作者</vt:lpstr>
      <vt:lpstr>SCI收录论文的检索</vt:lpstr>
      <vt:lpstr>检索厦门大学2000-2014年SCI论文</vt:lpstr>
      <vt:lpstr>按照检索条件“xiamen univ* or xia men univ* or 361005”检索的SCI文章共14430篇</vt:lpstr>
      <vt:lpstr>因为还有集美大学、厦门理工等检出，还要进行机构的精炼，其中厦大的共有13831篇</vt:lpstr>
      <vt:lpstr>3，检索厦门大学近海海洋环境科学国家重点实验室的论文 </vt:lpstr>
      <vt:lpstr>检索式定为</vt:lpstr>
      <vt:lpstr>4，检索 2013 年 固体表面物理化学国家重点实验室（厦门大学）SCI 论文数</vt:lpstr>
      <vt:lpstr>确定 固体表面物理化学国家重点实验室 (厦门大学) 检索式</vt:lpstr>
      <vt:lpstr>SCI、CPIC-S 检索介绍</vt:lpstr>
      <vt:lpstr>通过 SCI 检索论文被引用情况</vt:lpstr>
      <vt:lpstr>PowerPoint 演示文稿</vt:lpstr>
      <vt:lpstr>先检索出郑院士 2000-2014 年SCI收录的论文 </vt:lpstr>
      <vt:lpstr>PowerPoint 演示文稿</vt:lpstr>
      <vt:lpstr>检索汇总</vt:lpstr>
      <vt:lpstr>PowerPoint 演示文稿</vt:lpstr>
      <vt:lpstr>PowerPoint 演示文稿</vt:lpstr>
      <vt:lpstr>PowerPoint 演示文稿</vt:lpstr>
      <vt:lpstr>SCI、CPIC-S 检索介绍</vt:lpstr>
      <vt:lpstr>PowerPoint 演示文稿</vt:lpstr>
      <vt:lpstr>PowerPoint 演示文稿</vt:lpstr>
      <vt:lpstr>SCI、CPIC-S 检索介绍</vt:lpstr>
      <vt:lpstr>SCI、CPIC-S收录号</vt:lpstr>
      <vt:lpstr>SCI、CPIC-S 检索介绍</vt:lpstr>
      <vt:lpstr>检索期刊的影响因子</vt:lpstr>
      <vt:lpstr>PowerPoint 演示文稿</vt:lpstr>
      <vt:lpstr>JCR影响因子查找</vt:lpstr>
      <vt:lpstr>PowerPoint 演示文稿</vt:lpstr>
      <vt:lpstr>5年影响因子</vt:lpstr>
      <vt:lpstr>PowerPoint 演示文稿</vt:lpstr>
      <vt:lpstr>SCI、CPIC-S 检索介绍</vt:lpstr>
      <vt:lpstr>PowerPoint 演示文稿</vt:lpstr>
      <vt:lpstr>PowerPoint 演示文稿</vt:lpstr>
      <vt:lpstr>利用引文跟踪，了解课题最新进展</vt:lpstr>
      <vt:lpstr>如何才能查到最新SCI收录的中国期刊的情况？</vt:lpstr>
      <vt:lpstr>SCI收录期刊</vt:lpstr>
      <vt:lpstr>通过CNKI查找SCI收录的中国期刊(123种）</vt:lpstr>
      <vt:lpstr>Web of Science 新增功能</vt:lpstr>
      <vt:lpstr>EI数据库简介</vt:lpstr>
      <vt:lpstr>EI数据库简介</vt:lpstr>
      <vt:lpstr>EI出版物简介</vt:lpstr>
      <vt:lpstr>EI Village2 平台资源介绍</vt:lpstr>
      <vt:lpstr>Ei来源期刊的三个档次</vt:lpstr>
      <vt:lpstr>Ei Compendex 与 Ei Page One </vt:lpstr>
      <vt:lpstr>PowerPoint 演示文稿</vt:lpstr>
      <vt:lpstr>论文被EI正式收录的识别方法</vt:lpstr>
      <vt:lpstr>EI Compendex 收录的论文</vt:lpstr>
      <vt:lpstr>EI page one 收录的论文</vt:lpstr>
      <vt:lpstr>EI收录论文的检索</vt:lpstr>
      <vt:lpstr>1，快速检索</vt:lpstr>
      <vt:lpstr>2，高级检索</vt:lpstr>
      <vt:lpstr>字段说明</vt:lpstr>
      <vt:lpstr>PowerPoint 演示文稿</vt:lpstr>
      <vt:lpstr>PowerPoint 演示文稿</vt:lpstr>
      <vt:lpstr>检索规则</vt:lpstr>
      <vt:lpstr>PowerPoint 演示文稿</vt:lpstr>
      <vt:lpstr>检索规则</vt:lpstr>
      <vt:lpstr>一、检索个人论文被EI收录的情况</vt:lpstr>
      <vt:lpstr>检索软件学院廖明宏教授被EI收录的情况</vt:lpstr>
      <vt:lpstr>浏览索引－查看作者姓名的拼写形式</vt:lpstr>
      <vt:lpstr>对检索结果进行甄别</vt:lpstr>
      <vt:lpstr>对作者和单位甄别</vt:lpstr>
      <vt:lpstr>甄别结果</vt:lpstr>
      <vt:lpstr>作者廖明宏被EI收录的文章</vt:lpstr>
      <vt:lpstr>2，用EI主题途径检索，例：检索三氯蔗糖，输入sucralose</vt:lpstr>
      <vt:lpstr>检索结果</vt:lpstr>
      <vt:lpstr>全著录显示，可获得 Accession number</vt:lpstr>
      <vt:lpstr>EI 收录机构论文的检索</vt:lpstr>
      <vt:lpstr>PowerPoint 演示文稿</vt:lpstr>
      <vt:lpstr>其他资源</vt:lpstr>
      <vt:lpstr>如何才能查到最新EI收录的中国期刊的情况？</vt:lpstr>
      <vt:lpstr>2013年剔除和收录的中国EI刊</vt:lpstr>
      <vt:lpstr>中国期刊网中列出的EI期刊（209种）</vt:lpstr>
      <vt:lpstr>EI与SCI收录我国论文情况比较</vt:lpstr>
      <vt:lpstr>PowerPoint 演示文稿</vt:lpstr>
      <vt:lpstr>PowerPoint 演示文稿</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助力科研、服务教学-图书馆学科馆员系列讲座 </dc:title>
  <dc:creator>IT</dc:creator>
  <cp:lastModifiedBy>XMULIB</cp:lastModifiedBy>
  <cp:revision>641</cp:revision>
  <dcterms:created xsi:type="dcterms:W3CDTF">2010-05-31T01:14:16Z</dcterms:created>
  <dcterms:modified xsi:type="dcterms:W3CDTF">2014-04-28T02:22:49Z</dcterms:modified>
</cp:coreProperties>
</file>